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57" r:id="rId3"/>
    <p:sldId id="269" r:id="rId4"/>
    <p:sldId id="258" r:id="rId5"/>
    <p:sldId id="280" r:id="rId6"/>
    <p:sldId id="281" r:id="rId7"/>
    <p:sldId id="270" r:id="rId8"/>
    <p:sldId id="259" r:id="rId9"/>
    <p:sldId id="271" r:id="rId10"/>
    <p:sldId id="260" r:id="rId11"/>
    <p:sldId id="283" r:id="rId12"/>
    <p:sldId id="285" r:id="rId13"/>
    <p:sldId id="286" r:id="rId14"/>
    <p:sldId id="272" r:id="rId15"/>
    <p:sldId id="265" r:id="rId16"/>
    <p:sldId id="292" r:id="rId17"/>
    <p:sldId id="300" r:id="rId18"/>
    <p:sldId id="273" r:id="rId19"/>
    <p:sldId id="261" r:id="rId20"/>
    <p:sldId id="298" r:id="rId21"/>
    <p:sldId id="274" r:id="rId22"/>
    <p:sldId id="262" r:id="rId23"/>
    <p:sldId id="284" r:id="rId24"/>
    <p:sldId id="287" r:id="rId25"/>
    <p:sldId id="297" r:id="rId26"/>
    <p:sldId id="275" r:id="rId27"/>
    <p:sldId id="263" r:id="rId28"/>
    <p:sldId id="290" r:id="rId29"/>
    <p:sldId id="293" r:id="rId30"/>
    <p:sldId id="294" r:id="rId31"/>
    <p:sldId id="295" r:id="rId32"/>
    <p:sldId id="296" r:id="rId33"/>
    <p:sldId id="268" r:id="rId34"/>
    <p:sldId id="276" r:id="rId35"/>
    <p:sldId id="264" r:id="rId36"/>
    <p:sldId id="277" r:id="rId37"/>
    <p:sldId id="266" r:id="rId38"/>
    <p:sldId id="288" r:id="rId39"/>
    <p:sldId id="278" r:id="rId40"/>
    <p:sldId id="267" r:id="rId41"/>
    <p:sldId id="289" r:id="rId42"/>
    <p:sldId id="291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/>
  </p:normalViewPr>
  <p:slideViewPr>
    <p:cSldViewPr>
      <p:cViewPr varScale="1">
        <p:scale>
          <a:sx n="70" d="100"/>
          <a:sy n="70" d="100"/>
        </p:scale>
        <p:origin x="12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FE8820-A11B-1698-2BDD-CC5F5E5915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19950BC-88F9-F180-D7AA-6B90A9C00A3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698DAB3F-58D1-BDCD-53E8-FAB9D5458E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C33A1412-C033-4504-1A89-8B4FBFEF12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1F92C189-DEE5-D6D2-DD05-911A1D37FA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9549FEAB-BC75-F151-BD06-CC23DED19B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C36A5E84-50C9-9142-EECB-4D66D8BB1D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300787BF-619D-BF32-DB2D-8006B0209E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AF3F4814-3FCB-514E-F337-FD226180E5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3D723B9B-688E-5E13-3C7D-278E2EC4413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5C2732FD-D0E2-3DE8-BE43-B7FE6E229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0A11B8C8-D4E7-E8D3-1D47-05BC21334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DB276-BF57-4C32-A41B-FB8BB951C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15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AFBDAB-D03B-00BC-740A-6BB6F9937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C3D976D-34FB-1530-00E9-DD7E42B102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A139-D8C7-40F4-9712-BAF5291F9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480F1FC-9917-4164-3C98-B1972EBAFE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4882054-D417-F999-879F-7ACA2E940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CFF420-D750-7954-473D-918F198B09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359F-749C-40FD-8098-917C3E8AE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19DAD0D-5592-C93C-2152-8B29C810054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852587-3A32-C528-1312-492FC6E5F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19A16C-DB2C-FC90-7500-E82D06E380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CCA68-75F2-4AB8-9DAE-78CF341CC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7526A87-C208-2D74-2829-AD8AE0F362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956B68-4A80-0EB4-0630-E502470E0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BA19FF-883E-C981-CC07-4E763788FC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1D92-1783-4C47-A468-52A959D47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318B657-A69D-6862-F588-3E1FC35572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3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316092-B5E5-6E4A-517B-C4028BBF5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43FA39-7593-C0F9-F9C5-A991109BA7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B4C01-522C-42E0-88C7-850C464A1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DD91774-017E-FC9F-33DC-3A14EFF751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0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F5DE716-21E1-036C-73AC-A32DB2193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96742D-3E5E-E969-C114-B492928E76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AE402-A088-4400-B8B7-EC1D7CBE8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CA1E5B6-5E27-9B1A-C791-2E06C294D15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86B625-2CA4-BD71-07D0-9AB42C7827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83F4B7-8001-FE78-FFD1-DC678D690A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AB9EC-76DE-429E-A301-EDD7085F1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D88809F-0F15-6699-C528-042FF864F5E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806BC97-F51E-11C2-4472-E9C4C1988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4851B51-89B0-6736-E77D-FE899F68E0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F085F-0AD0-4E88-BCA5-F1A71C8EE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18D6FC4-F6E3-77E2-0522-DC25378EC4E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0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52A170D-0A10-566D-A1DF-3609302AF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D5B422C-CDC4-016B-D7ED-34240340BC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EE0C6-5680-4B9A-A60C-C1C11EB85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EE80E50-73B4-D50D-705A-CCFE0B86D4F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2393D3D-F9EF-4B5C-9B73-47AACEDBA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53B3242-B1F4-B2E5-F43A-970C5A37EE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A4B5C-8572-416F-BD4D-6E8021AAC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7DF0087-9E24-5D3D-23A2-DF396B558F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F618875-0913-7A68-5B34-671B62E922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200C85B-6CD4-056C-0340-B52A79D3CB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799C72-1DD7-4579-A94E-48EEDAD5F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E84FFECC-F83E-CF1B-E7AE-88597B6DE0B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A63605AB-4B30-FC35-E4B4-EC3923B018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750" name="Freeform 6">
                <a:extLst>
                  <a:ext uri="{FF2B5EF4-FFF2-40B4-BE49-F238E27FC236}">
                    <a16:creationId xmlns:a16="http://schemas.microsoft.com/office/drawing/2014/main" id="{40F2C19C-8076-2E70-F4DE-3651F47ED3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1" name="Freeform 7">
                <a:extLst>
                  <a:ext uri="{FF2B5EF4-FFF2-40B4-BE49-F238E27FC236}">
                    <a16:creationId xmlns:a16="http://schemas.microsoft.com/office/drawing/2014/main" id="{AC242F91-3754-B245-C992-725C8E486B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2" name="Freeform 8">
                <a:extLst>
                  <a:ext uri="{FF2B5EF4-FFF2-40B4-BE49-F238E27FC236}">
                    <a16:creationId xmlns:a16="http://schemas.microsoft.com/office/drawing/2014/main" id="{8A42526D-F5AA-F269-8C4D-1A30B5A534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530C5F97-07BF-C076-4A11-D33EEB22E4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4" name="Freeform 10">
                <a:extLst>
                  <a:ext uri="{FF2B5EF4-FFF2-40B4-BE49-F238E27FC236}">
                    <a16:creationId xmlns:a16="http://schemas.microsoft.com/office/drawing/2014/main" id="{6C49537A-BFC8-826E-3CC2-B60E7052B5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1755" name="Freeform 11">
              <a:extLst>
                <a:ext uri="{FF2B5EF4-FFF2-40B4-BE49-F238E27FC236}">
                  <a16:creationId xmlns:a16="http://schemas.microsoft.com/office/drawing/2014/main" id="{E5E4C88C-893C-A779-99E6-C228768113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329ADAD9-9873-ED4C-56E0-C68769A0C1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90FD35B2-89CB-FC5C-C30E-C5210F8E62F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49B919CF-3F3A-44B0-D9BC-423A91C018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7BE15194-5B9C-7E29-1160-1E5D1C294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vivo.colostate.edu/hbooks/pathphys/endocrine/hypopit/sagpitbig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://en.wikipedia.org/wiki/File:Hematopoiesis_simple.pn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16A2E0F-0500-0DF2-069D-B5472E34D2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Hormones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86AF140-151D-6DC0-9EA9-48768F9155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2146ADE2-0989-2B05-9759-3EE20D825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Thyrotropin Releasing Hormone</a:t>
            </a:r>
          </a:p>
        </p:txBody>
      </p:sp>
      <p:sp>
        <p:nvSpPr>
          <p:cNvPr id="12291" name="Line 5">
            <a:extLst>
              <a:ext uri="{FF2B5EF4-FFF2-40B4-BE49-F238E27FC236}">
                <a16:creationId xmlns:a16="http://schemas.microsoft.com/office/drawing/2014/main" id="{8EABA9FB-639E-9E4B-9F26-89295F384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3716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DE5CD609-87EB-DD93-42C5-F602F5EEE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447800"/>
            <a:ext cx="1752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ANTERIOR PITUITARY</a:t>
            </a:r>
          </a:p>
        </p:txBody>
      </p:sp>
      <p:sp>
        <p:nvSpPr>
          <p:cNvPr id="12293" name="Line 7">
            <a:extLst>
              <a:ext uri="{FF2B5EF4-FFF2-40B4-BE49-F238E27FC236}">
                <a16:creationId xmlns:a16="http://schemas.microsoft.com/office/drawing/2014/main" id="{4AB56153-24DF-0E13-F70C-6382F081B6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2133600"/>
            <a:ext cx="7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889908AC-4E47-DFF9-C288-582DCE538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81400"/>
            <a:ext cx="15240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Thyroid Stimulating Hormone</a:t>
            </a:r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615717C8-0CF5-402C-EFB6-CAEEB284A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2286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THYROID GLAND</a:t>
            </a: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E557C211-9F6D-8CAA-307D-7C4033A367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0400" y="40386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1">
            <a:extLst>
              <a:ext uri="{FF2B5EF4-FFF2-40B4-BE49-F238E27FC236}">
                <a16:creationId xmlns:a16="http://schemas.microsoft.com/office/drawing/2014/main" id="{335077C6-A451-AF49-F713-87A11318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3200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HYPOTHALAMUS</a:t>
            </a:r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6A4CE95B-8005-C83D-FAAC-182E070C2B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57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3">
            <a:extLst>
              <a:ext uri="{FF2B5EF4-FFF2-40B4-BE49-F238E27FC236}">
                <a16:creationId xmlns:a16="http://schemas.microsoft.com/office/drawing/2014/main" id="{57C37A32-3754-28D6-2D4E-AC1AB7FB2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1910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181E7B3B-C79A-7861-D33C-E011A350F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334000"/>
            <a:ext cx="2438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Thyroxines (T</a:t>
            </a:r>
            <a:r>
              <a:rPr lang="en-US" altLang="en-US" sz="1800" b="1" baseline="-25000">
                <a:solidFill>
                  <a:srgbClr val="00FF00"/>
                </a:solidFill>
                <a:latin typeface="Arial" panose="020B0604020202020204" pitchFamily="34" charset="0"/>
              </a:rPr>
              <a:t>3 </a:t>
            </a: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&amp; T</a:t>
            </a:r>
            <a:r>
              <a:rPr lang="en-US" altLang="en-US" sz="1800" b="1" baseline="-25000">
                <a:solidFill>
                  <a:srgbClr val="00FF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2301" name="Line 15">
            <a:extLst>
              <a:ext uri="{FF2B5EF4-FFF2-40B4-BE49-F238E27FC236}">
                <a16:creationId xmlns:a16="http://schemas.microsoft.com/office/drawing/2014/main" id="{BF52EDFB-134D-3602-2874-B7CECF055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86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F2A9C4EF-8A88-AD67-D562-CEA13F59C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57800"/>
            <a:ext cx="1828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Increase metabolism of proteins, carbs, &amp; lipids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239D740-5617-F30F-C443-AB0F349F7D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Grave’s disease - hyperthyroidism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57E3F37-40C7-0BCB-997F-A16FE310F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062CA573-7B8C-0FF7-B172-2048AFE2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909511AA-45DE-C7CA-F630-B3033ACB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4075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>
            <a:extLst>
              <a:ext uri="{FF2B5EF4-FFF2-40B4-BE49-F238E27FC236}">
                <a16:creationId xmlns:a16="http://schemas.microsoft.com/office/drawing/2014/main" id="{685AAAC9-5ECD-2CA6-0906-B9EFAD1E3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Toxic Goiter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9324BC4-45C6-A878-E886-934310AC002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Hyperthyroidism – endemic goiter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19F7502-801A-1887-268B-9F240F8C0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340" name="Picture 4" descr="Simple Goitre">
            <a:extLst>
              <a:ext uri="{FF2B5EF4-FFF2-40B4-BE49-F238E27FC236}">
                <a16:creationId xmlns:a16="http://schemas.microsoft.com/office/drawing/2014/main" id="{BF93D6AD-1130-CB32-4933-B32060DDD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76388"/>
            <a:ext cx="53340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BF81907-8ABA-5FCE-5A92-F3C8935C5D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Cretinism - hypothyroidism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AB978BB-D93B-2B3C-4DA8-130A54CD7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5364" name="Picture 4" descr="cretin">
            <a:extLst>
              <a:ext uri="{FF2B5EF4-FFF2-40B4-BE49-F238E27FC236}">
                <a16:creationId xmlns:a16="http://schemas.microsoft.com/office/drawing/2014/main" id="{484D4F49-AD45-089C-DF8E-16A50C03F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6037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retinism">
            <a:extLst>
              <a:ext uri="{FF2B5EF4-FFF2-40B4-BE49-F238E27FC236}">
                <a16:creationId xmlns:a16="http://schemas.microsoft.com/office/drawing/2014/main" id="{9E6DF5BB-ED8E-A73E-A6DC-05DD0ABD5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2289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095C9B1-E88F-98F3-675B-A358D07A17F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Got Calcium?</a:t>
            </a:r>
          </a:p>
        </p:txBody>
      </p:sp>
      <p:pic>
        <p:nvPicPr>
          <p:cNvPr id="16387" name="Picture 4" descr="thyroid">
            <a:extLst>
              <a:ext uri="{FF2B5EF4-FFF2-40B4-BE49-F238E27FC236}">
                <a16:creationId xmlns:a16="http://schemas.microsoft.com/office/drawing/2014/main" id="{500D095B-ED87-3B96-5E94-5B2BA2CECA7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5">
            <a:extLst>
              <a:ext uri="{FF2B5EF4-FFF2-40B4-BE49-F238E27FC236}">
                <a16:creationId xmlns:a16="http://schemas.microsoft.com/office/drawing/2014/main" id="{FF21D054-873F-022A-9034-633EBE29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257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FF00"/>
                </a:solidFill>
              </a:rPr>
              <a:t>Calcitonin</a:t>
            </a:r>
          </a:p>
        </p:txBody>
      </p:sp>
      <p:sp>
        <p:nvSpPr>
          <p:cNvPr id="16389" name="Line 6">
            <a:extLst>
              <a:ext uri="{FF2B5EF4-FFF2-40B4-BE49-F238E27FC236}">
                <a16:creationId xmlns:a16="http://schemas.microsoft.com/office/drawing/2014/main" id="{76510BB1-E614-9203-3FDA-6939C3ED0F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038600"/>
            <a:ext cx="304800" cy="1219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7">
            <a:extLst>
              <a:ext uri="{FF2B5EF4-FFF2-40B4-BE49-F238E27FC236}">
                <a16:creationId xmlns:a16="http://schemas.microsoft.com/office/drawing/2014/main" id="{7557DAA1-46E3-E073-57EA-7D7FCA127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105400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FF00"/>
                </a:solidFill>
              </a:rPr>
              <a:t>PTH (Calcitrol)</a:t>
            </a:r>
          </a:p>
        </p:txBody>
      </p:sp>
      <p:sp>
        <p:nvSpPr>
          <p:cNvPr id="16391" name="Line 8">
            <a:extLst>
              <a:ext uri="{FF2B5EF4-FFF2-40B4-BE49-F238E27FC236}">
                <a16:creationId xmlns:a16="http://schemas.microsoft.com/office/drawing/2014/main" id="{7263DFF6-46E9-736E-3061-69E212F280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228600" cy="9144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9">
            <a:extLst>
              <a:ext uri="{FF2B5EF4-FFF2-40B4-BE49-F238E27FC236}">
                <a16:creationId xmlns:a16="http://schemas.microsoft.com/office/drawing/2014/main" id="{C88472F8-7967-3756-81D0-D7E1713AD1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4191000"/>
            <a:ext cx="381000" cy="9906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>
            <a:extLst>
              <a:ext uri="{FF2B5EF4-FFF2-40B4-BE49-F238E27FC236}">
                <a16:creationId xmlns:a16="http://schemas.microsoft.com/office/drawing/2014/main" id="{3C4F883C-D0D3-96DC-AD4B-344ADA880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Thyrotropin Releasing Hormone</a:t>
            </a:r>
          </a:p>
        </p:txBody>
      </p:sp>
      <p:sp>
        <p:nvSpPr>
          <p:cNvPr id="17411" name="Line 14">
            <a:extLst>
              <a:ext uri="{FF2B5EF4-FFF2-40B4-BE49-F238E27FC236}">
                <a16:creationId xmlns:a16="http://schemas.microsoft.com/office/drawing/2014/main" id="{8C99BBE6-58D5-5E2A-D005-388A3985A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3716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Text Box 15">
            <a:extLst>
              <a:ext uri="{FF2B5EF4-FFF2-40B4-BE49-F238E27FC236}">
                <a16:creationId xmlns:a16="http://schemas.microsoft.com/office/drawing/2014/main" id="{6D48103F-21B0-F17D-6BA5-AE55CA6F4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447800"/>
            <a:ext cx="1752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ANTERIOR PITUITARY</a:t>
            </a:r>
          </a:p>
        </p:txBody>
      </p:sp>
      <p:sp>
        <p:nvSpPr>
          <p:cNvPr id="17413" name="Line 16">
            <a:extLst>
              <a:ext uri="{FF2B5EF4-FFF2-40B4-BE49-F238E27FC236}">
                <a16:creationId xmlns:a16="http://schemas.microsoft.com/office/drawing/2014/main" id="{CCE3515E-03B8-0E37-E835-A2C383CAA0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2133600"/>
            <a:ext cx="7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17">
            <a:extLst>
              <a:ext uri="{FF2B5EF4-FFF2-40B4-BE49-F238E27FC236}">
                <a16:creationId xmlns:a16="http://schemas.microsoft.com/office/drawing/2014/main" id="{F02A9145-A80C-F110-C43C-E553D708C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81400"/>
            <a:ext cx="15240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Thyroid Stimulating Hormone</a:t>
            </a:r>
          </a:p>
        </p:txBody>
      </p:sp>
      <p:sp>
        <p:nvSpPr>
          <p:cNvPr id="17415" name="Text Box 18">
            <a:extLst>
              <a:ext uri="{FF2B5EF4-FFF2-40B4-BE49-F238E27FC236}">
                <a16:creationId xmlns:a16="http://schemas.microsoft.com/office/drawing/2014/main" id="{228F4148-3D45-3D56-1848-93AFFC084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2209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THYROID GLAND</a:t>
            </a:r>
          </a:p>
        </p:txBody>
      </p:sp>
      <p:sp>
        <p:nvSpPr>
          <p:cNvPr id="17416" name="Line 19">
            <a:extLst>
              <a:ext uri="{FF2B5EF4-FFF2-40B4-BE49-F238E27FC236}">
                <a16:creationId xmlns:a16="http://schemas.microsoft.com/office/drawing/2014/main" id="{8962240E-6AF9-D514-EFB7-17504C32A0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320040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Text Box 20">
            <a:extLst>
              <a:ext uri="{FF2B5EF4-FFF2-40B4-BE49-F238E27FC236}">
                <a16:creationId xmlns:a16="http://schemas.microsoft.com/office/drawing/2014/main" id="{E0FC611B-5853-AAC2-EE6B-472EC90F8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3200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HYPOTHALAMUS</a:t>
            </a:r>
          </a:p>
        </p:txBody>
      </p:sp>
      <p:sp>
        <p:nvSpPr>
          <p:cNvPr id="17418" name="Line 21">
            <a:extLst>
              <a:ext uri="{FF2B5EF4-FFF2-40B4-BE49-F238E27FC236}">
                <a16:creationId xmlns:a16="http://schemas.microsoft.com/office/drawing/2014/main" id="{70FADF39-74DC-A534-9DA1-58F4BE72FC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57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22">
            <a:extLst>
              <a:ext uri="{FF2B5EF4-FFF2-40B4-BE49-F238E27FC236}">
                <a16:creationId xmlns:a16="http://schemas.microsoft.com/office/drawing/2014/main" id="{EC41296F-302D-1AF2-9769-44529139E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76600"/>
            <a:ext cx="152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23">
            <a:extLst>
              <a:ext uri="{FF2B5EF4-FFF2-40B4-BE49-F238E27FC236}">
                <a16:creationId xmlns:a16="http://schemas.microsoft.com/office/drawing/2014/main" id="{73DCD4B2-FFEF-76EB-D174-F8D9154A6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Calcitonin</a:t>
            </a:r>
          </a:p>
        </p:txBody>
      </p:sp>
      <p:sp>
        <p:nvSpPr>
          <p:cNvPr id="17421" name="Line 24">
            <a:extLst>
              <a:ext uri="{FF2B5EF4-FFF2-40B4-BE49-F238E27FC236}">
                <a16:creationId xmlns:a16="http://schemas.microsoft.com/office/drawing/2014/main" id="{CEEA4DA8-9218-ABC5-A943-85B5B517D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9530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25">
            <a:extLst>
              <a:ext uri="{FF2B5EF4-FFF2-40B4-BE49-F238E27FC236}">
                <a16:creationId xmlns:a16="http://schemas.microsoft.com/office/drawing/2014/main" id="{4504F121-8419-FAB9-7A1E-CB45964D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943600"/>
            <a:ext cx="2590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Reduces BLOOD Calcium (stores Ca</a:t>
            </a:r>
            <a:r>
              <a:rPr lang="en-US" altLang="en-US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2+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17423" name="AutoShape 26">
            <a:extLst>
              <a:ext uri="{FF2B5EF4-FFF2-40B4-BE49-F238E27FC236}">
                <a16:creationId xmlns:a16="http://schemas.microsoft.com/office/drawing/2014/main" id="{97EBBEED-9C4E-5C6B-DD63-0803A1DCB946}"/>
              </a:ext>
            </a:extLst>
          </p:cNvPr>
          <p:cNvCxnSpPr>
            <a:cxnSpLocks noChangeShapeType="1"/>
            <a:stCxn id="17414" idx="2"/>
          </p:cNvCxnSpPr>
          <p:nvPr/>
        </p:nvCxnSpPr>
        <p:spPr bwMode="auto">
          <a:xfrm rot="5400000">
            <a:off x="4996656" y="4691857"/>
            <a:ext cx="979487" cy="609600"/>
          </a:xfrm>
          <a:prstGeom prst="bentConnector3">
            <a:avLst>
              <a:gd name="adj1" fmla="val 4991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Text Box 27">
            <a:extLst>
              <a:ext uri="{FF2B5EF4-FFF2-40B4-BE49-F238E27FC236}">
                <a16:creationId xmlns:a16="http://schemas.microsoft.com/office/drawing/2014/main" id="{6AA801FE-64DF-944E-AABF-599225EE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86400"/>
            <a:ext cx="1981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PARATHYROID</a:t>
            </a:r>
          </a:p>
        </p:txBody>
      </p:sp>
      <p:sp>
        <p:nvSpPr>
          <p:cNvPr id="17425" name="Line 28">
            <a:extLst>
              <a:ext uri="{FF2B5EF4-FFF2-40B4-BE49-F238E27FC236}">
                <a16:creationId xmlns:a16="http://schemas.microsoft.com/office/drawing/2014/main" id="{F838A2CA-BBC8-FEB8-755A-01664AA7A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8674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Text Box 29">
            <a:extLst>
              <a:ext uri="{FF2B5EF4-FFF2-40B4-BE49-F238E27FC236}">
                <a16:creationId xmlns:a16="http://schemas.microsoft.com/office/drawing/2014/main" id="{83514165-1A0F-1FFD-9BD1-57F80BDED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0960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Parathyroid Hormone</a:t>
            </a:r>
          </a:p>
        </p:txBody>
      </p:sp>
      <p:sp>
        <p:nvSpPr>
          <p:cNvPr id="17427" name="Line 30">
            <a:extLst>
              <a:ext uri="{FF2B5EF4-FFF2-40B4-BE49-F238E27FC236}">
                <a16:creationId xmlns:a16="http://schemas.microsoft.com/office/drawing/2014/main" id="{CF91D4DC-8E58-F4E4-C7E4-4D2D31D151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480060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Text Box 31">
            <a:extLst>
              <a:ext uri="{FF2B5EF4-FFF2-40B4-BE49-F238E27FC236}">
                <a16:creationId xmlns:a16="http://schemas.microsoft.com/office/drawing/2014/main" id="{504D1131-BF00-950A-E1AE-4C82DA975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733800"/>
            <a:ext cx="21336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Increases BLOOD Calcium (releases Ca</a:t>
            </a:r>
            <a:r>
              <a:rPr lang="en-US" altLang="en-US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2+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741651B-905B-77B1-75A2-7F6924CE50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Hypocalcemia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FC7094F-BFCC-3ECF-CB1F-2BC10F8E2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Carpopedal spasm</a:t>
            </a:r>
          </a:p>
        </p:txBody>
      </p:sp>
      <p:pic>
        <p:nvPicPr>
          <p:cNvPr id="18436" name="Picture 7" descr="4427">
            <a:extLst>
              <a:ext uri="{FF2B5EF4-FFF2-40B4-BE49-F238E27FC236}">
                <a16:creationId xmlns:a16="http://schemas.microsoft.com/office/drawing/2014/main" id="{42C1183D-2D6C-AB4E-E5B9-E4A4FB05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36825"/>
            <a:ext cx="59436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FDED-7B23-6F60-2E6C-BD33CBBD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Hypercalcemia</a:t>
            </a:r>
          </a:p>
        </p:txBody>
      </p:sp>
      <p:pic>
        <p:nvPicPr>
          <p:cNvPr id="19459" name="Picture 4" descr="What causes kidney stones (and what to ...">
            <a:extLst>
              <a:ext uri="{FF2B5EF4-FFF2-40B4-BE49-F238E27FC236}">
                <a16:creationId xmlns:a16="http://schemas.microsoft.com/office/drawing/2014/main" id="{45291C3F-8E39-B84C-E3F3-EF25239B5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0800"/>
            <a:ext cx="35623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97759427-EB06-C8B7-D354-1612330CF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5623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brittle bones ...">
            <a:extLst>
              <a:ext uri="{FF2B5EF4-FFF2-40B4-BE49-F238E27FC236}">
                <a16:creationId xmlns:a16="http://schemas.microsoft.com/office/drawing/2014/main" id="{B90DDBA7-9B5A-475A-8EB0-9A7BB0E2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370013"/>
            <a:ext cx="43910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>
            <a:extLst>
              <a:ext uri="{FF2B5EF4-FFF2-40B4-BE49-F238E27FC236}">
                <a16:creationId xmlns:a16="http://schemas.microsoft.com/office/drawing/2014/main" id="{35BC5944-1281-4717-4C8F-D9B287E2E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4114800"/>
            <a:ext cx="43910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600"/>
              <a:t>Symptoms:           Brittle bones &amp; possible kidney stones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2B59B05-71A7-9AB3-2319-3448951AD7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Got Eggs/Sperm?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E03DE5F-50D4-E53E-7FC9-BB510B6AC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7C5A7970-7A4E-3E2C-E9BE-4F07D982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Gonadotropin Releasing Hormone</a:t>
            </a:r>
          </a:p>
        </p:txBody>
      </p:sp>
      <p:sp>
        <p:nvSpPr>
          <p:cNvPr id="21507" name="Line 5">
            <a:extLst>
              <a:ext uri="{FF2B5EF4-FFF2-40B4-BE49-F238E27FC236}">
                <a16:creationId xmlns:a16="http://schemas.microsoft.com/office/drawing/2014/main" id="{42E054E6-7520-9350-0712-6B24A841D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3716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44F8CC6D-20D4-B2B4-D6D9-0002794F4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67000"/>
            <a:ext cx="1752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ANTERIOR PITUITARY</a:t>
            </a:r>
          </a:p>
        </p:txBody>
      </p:sp>
      <p:sp>
        <p:nvSpPr>
          <p:cNvPr id="21509" name="Line 7">
            <a:extLst>
              <a:ext uri="{FF2B5EF4-FFF2-40B4-BE49-F238E27FC236}">
                <a16:creationId xmlns:a16="http://schemas.microsoft.com/office/drawing/2014/main" id="{FE5CDBF6-9CD4-DA7F-3190-ADD299D581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3528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id="{31FAE4E1-D5E1-11B6-FB5F-8D15AE469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86200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Luteinizing Hormone</a:t>
            </a:r>
          </a:p>
        </p:txBody>
      </p:sp>
      <p:sp>
        <p:nvSpPr>
          <p:cNvPr id="21511" name="Text Box 9">
            <a:extLst>
              <a:ext uri="{FF2B5EF4-FFF2-40B4-BE49-F238E27FC236}">
                <a16:creationId xmlns:a16="http://schemas.microsoft.com/office/drawing/2014/main" id="{DA6500CC-19B1-B34A-8D3C-CA6124A7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30480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Stimulates ovulation/sexual maturity in males &amp; females</a:t>
            </a:r>
          </a:p>
        </p:txBody>
      </p:sp>
      <p:sp>
        <p:nvSpPr>
          <p:cNvPr id="21512" name="Line 10">
            <a:extLst>
              <a:ext uri="{FF2B5EF4-FFF2-40B4-BE49-F238E27FC236}">
                <a16:creationId xmlns:a16="http://schemas.microsoft.com/office/drawing/2014/main" id="{D68CC9DC-6C2A-E59F-7632-03130AA4F8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4572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11">
            <a:extLst>
              <a:ext uri="{FF2B5EF4-FFF2-40B4-BE49-F238E27FC236}">
                <a16:creationId xmlns:a16="http://schemas.microsoft.com/office/drawing/2014/main" id="{2B3BD7C0-64DA-1DCF-0B48-1DDC534A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3200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HYPOTHALAMUS</a:t>
            </a:r>
          </a:p>
        </p:txBody>
      </p:sp>
      <p:sp>
        <p:nvSpPr>
          <p:cNvPr id="21514" name="Line 12">
            <a:extLst>
              <a:ext uri="{FF2B5EF4-FFF2-40B4-BE49-F238E27FC236}">
                <a16:creationId xmlns:a16="http://schemas.microsoft.com/office/drawing/2014/main" id="{264D11AE-A943-B28B-7C93-41E5D169A5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57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3">
            <a:extLst>
              <a:ext uri="{FF2B5EF4-FFF2-40B4-BE49-F238E27FC236}">
                <a16:creationId xmlns:a16="http://schemas.microsoft.com/office/drawing/2014/main" id="{1CB7E251-9B97-C261-445E-E3A7F23CE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276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14">
            <a:extLst>
              <a:ext uri="{FF2B5EF4-FFF2-40B4-BE49-F238E27FC236}">
                <a16:creationId xmlns:a16="http://schemas.microsoft.com/office/drawing/2014/main" id="{57A8FB05-C688-4C23-24C9-71DAF3C9A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86200"/>
            <a:ext cx="22860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Follicle Stimulating Hormone</a:t>
            </a:r>
          </a:p>
        </p:txBody>
      </p:sp>
      <p:sp>
        <p:nvSpPr>
          <p:cNvPr id="21517" name="Line 15">
            <a:extLst>
              <a:ext uri="{FF2B5EF4-FFF2-40B4-BE49-F238E27FC236}">
                <a16:creationId xmlns:a16="http://schemas.microsoft.com/office/drawing/2014/main" id="{AC605A9E-A035-48A3-60A8-B13CE84F82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724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6">
            <a:extLst>
              <a:ext uri="{FF2B5EF4-FFF2-40B4-BE49-F238E27FC236}">
                <a16:creationId xmlns:a16="http://schemas.microsoft.com/office/drawing/2014/main" id="{A05195F6-58EC-B953-7E70-3D0D105A3B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21336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17">
            <a:extLst>
              <a:ext uri="{FF2B5EF4-FFF2-40B4-BE49-F238E27FC236}">
                <a16:creationId xmlns:a16="http://schemas.microsoft.com/office/drawing/2014/main" id="{5FF3DC76-01E6-AE8B-9D72-F376624F3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52600"/>
            <a:ext cx="1828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Gonadotropin Inhibiting Hormone</a:t>
            </a:r>
          </a:p>
        </p:txBody>
      </p:sp>
      <p:sp>
        <p:nvSpPr>
          <p:cNvPr id="21520" name="Line 18">
            <a:extLst>
              <a:ext uri="{FF2B5EF4-FFF2-40B4-BE49-F238E27FC236}">
                <a16:creationId xmlns:a16="http://schemas.microsoft.com/office/drawing/2014/main" id="{5C455DAF-981B-BE50-18EE-18F4C62FA2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2667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Text Box 19">
            <a:extLst>
              <a:ext uri="{FF2B5EF4-FFF2-40B4-BE49-F238E27FC236}">
                <a16:creationId xmlns:a16="http://schemas.microsoft.com/office/drawing/2014/main" id="{825CE540-353B-7F4B-F333-6EC373023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581400"/>
            <a:ext cx="1219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PINEAL BODY</a:t>
            </a:r>
          </a:p>
        </p:txBody>
      </p:sp>
      <p:sp>
        <p:nvSpPr>
          <p:cNvPr id="21522" name="Text Box 19">
            <a:extLst>
              <a:ext uri="{FF2B5EF4-FFF2-40B4-BE49-F238E27FC236}">
                <a16:creationId xmlns:a16="http://schemas.microsoft.com/office/drawing/2014/main" id="{54492AD9-321E-726B-16F9-EB943FAE3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0" y="4779963"/>
            <a:ext cx="14478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Serotonin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(day)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A98AE1EA-7490-411A-63CE-03D155E99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0" y="4803775"/>
            <a:ext cx="13716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Melatonin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(night)</a:t>
            </a:r>
          </a:p>
        </p:txBody>
      </p:sp>
      <p:sp>
        <p:nvSpPr>
          <p:cNvPr id="21524" name="Line 18">
            <a:extLst>
              <a:ext uri="{FF2B5EF4-FFF2-40B4-BE49-F238E27FC236}">
                <a16:creationId xmlns:a16="http://schemas.microsoft.com/office/drawing/2014/main" id="{9ABC03A7-1913-7625-EAD3-97513ED72C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232275"/>
            <a:ext cx="146050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18">
            <a:extLst>
              <a:ext uri="{FF2B5EF4-FFF2-40B4-BE49-F238E27FC236}">
                <a16:creationId xmlns:a16="http://schemas.microsoft.com/office/drawing/2014/main" id="{CF96E2A7-0CC8-E198-BB4D-737780622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232275"/>
            <a:ext cx="381000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9730BF4-6828-1F90-0D84-25005D5B85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hlink"/>
                </a:solidFill>
              </a:rPr>
              <a:t>Hypothalamus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934FA55-14E7-3E59-345B-147E9427C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/>
              <a:t>“Blood Chemist” – reads blood levels of various compounds and reacts to adjust</a:t>
            </a:r>
          </a:p>
          <a:p>
            <a:pPr marL="0" indent="0" algn="ctr" eaLnBrk="1" hangingPunct="1">
              <a:buNone/>
              <a:defRPr/>
            </a:pPr>
            <a:r>
              <a:rPr lang="en-US" dirty="0"/>
              <a:t>Typically sends </a:t>
            </a:r>
            <a:r>
              <a:rPr lang="en-US" dirty="0">
                <a:solidFill>
                  <a:srgbClr val="00FF00"/>
                </a:solidFill>
              </a:rPr>
              <a:t>Releasing Hormones</a:t>
            </a:r>
            <a:r>
              <a:rPr lang="en-US" dirty="0"/>
              <a:t> or </a:t>
            </a:r>
            <a:r>
              <a:rPr lang="en-US" dirty="0">
                <a:solidFill>
                  <a:srgbClr val="00FF00"/>
                </a:solidFill>
              </a:rPr>
              <a:t>Inhibiting Hormones</a:t>
            </a:r>
          </a:p>
        </p:txBody>
      </p:sp>
      <p:pic>
        <p:nvPicPr>
          <p:cNvPr id="4100" name="Picture 7">
            <a:extLst>
              <a:ext uri="{FF2B5EF4-FFF2-40B4-BE49-F238E27FC236}">
                <a16:creationId xmlns:a16="http://schemas.microsoft.com/office/drawing/2014/main" id="{DE1DFFCD-4929-C135-045C-E97178E4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90950"/>
            <a:ext cx="3505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>
            <a:extLst>
              <a:ext uri="{FF2B5EF4-FFF2-40B4-BE49-F238E27FC236}">
                <a16:creationId xmlns:a16="http://schemas.microsoft.com/office/drawing/2014/main" id="{112202FD-DB01-24ED-4729-2186EFA2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190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sagpit">
            <a:hlinkClick r:id="rId4"/>
            <a:extLst>
              <a:ext uri="{FF2B5EF4-FFF2-40B4-BE49-F238E27FC236}">
                <a16:creationId xmlns:a16="http://schemas.microsoft.com/office/drawing/2014/main" id="{48CAED7F-82B1-84E7-3D34-D5F0B47D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0463"/>
            <a:ext cx="44196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nettpit2">
            <a:hlinkClick r:id=""/>
            <a:extLst>
              <a:ext uri="{FF2B5EF4-FFF2-40B4-BE49-F238E27FC236}">
                <a16:creationId xmlns:a16="http://schemas.microsoft.com/office/drawing/2014/main" id="{C62AD970-C6EF-7EF0-68B1-3C408C89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233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0BF3-1CE2-D7C2-1202-96649BFC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Seasonal Affective Disorder (S.A.D.)</a:t>
            </a:r>
          </a:p>
        </p:txBody>
      </p:sp>
      <p:pic>
        <p:nvPicPr>
          <p:cNvPr id="22531" name="Picture 2" descr="Image result for seasonal affective disorder">
            <a:extLst>
              <a:ext uri="{FF2B5EF4-FFF2-40B4-BE49-F238E27FC236}">
                <a16:creationId xmlns:a16="http://schemas.microsoft.com/office/drawing/2014/main" id="{4E0C6C35-B079-7004-5BFC-6ADD08A1D9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5">
            <a:extLst>
              <a:ext uri="{FF2B5EF4-FFF2-40B4-BE49-F238E27FC236}">
                <a16:creationId xmlns:a16="http://schemas.microsoft.com/office/drawing/2014/main" id="{EF65D847-308B-014F-7931-B998C4E0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308725"/>
            <a:ext cx="311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Pineal gland hyposecretion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4DD26AA-3CC2-6636-AE09-B207BE7BAA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Got Metabolism?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102675A-8D6F-F8FC-3FB9-F1ABAC0C1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3556" name="Picture 7" descr="Kidney Cross Section 1">
            <a:extLst>
              <a:ext uri="{FF2B5EF4-FFF2-40B4-BE49-F238E27FC236}">
                <a16:creationId xmlns:a16="http://schemas.microsoft.com/office/drawing/2014/main" id="{DC3D37FF-570C-CE98-3DCA-F9F51625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FFFFC3EA-D68E-7801-8BE4-B5A6EDD26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Corticotropin Releasing Hormone</a:t>
            </a:r>
          </a:p>
        </p:txBody>
      </p:sp>
      <p:sp>
        <p:nvSpPr>
          <p:cNvPr id="24579" name="Line 5">
            <a:extLst>
              <a:ext uri="{FF2B5EF4-FFF2-40B4-BE49-F238E27FC236}">
                <a16:creationId xmlns:a16="http://schemas.microsoft.com/office/drawing/2014/main" id="{BE6F5150-EED8-0FC4-C2C7-8DAC56ED9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447800"/>
            <a:ext cx="1752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B061B3BA-6EAE-3024-930A-FEA41AF0C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95400"/>
            <a:ext cx="1752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ANTERIOR PITUITARY</a:t>
            </a:r>
          </a:p>
        </p:txBody>
      </p:sp>
      <p:sp>
        <p:nvSpPr>
          <p:cNvPr id="24581" name="Line 7">
            <a:extLst>
              <a:ext uri="{FF2B5EF4-FFF2-40B4-BE49-F238E27FC236}">
                <a16:creationId xmlns:a16="http://schemas.microsoft.com/office/drawing/2014/main" id="{36D8C44A-636C-29CA-B6C2-E1433DB1A8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1981200"/>
            <a:ext cx="7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Text Box 8">
            <a:extLst>
              <a:ext uri="{FF2B5EF4-FFF2-40B4-BE49-F238E27FC236}">
                <a16:creationId xmlns:a16="http://schemas.microsoft.com/office/drawing/2014/main" id="{48A81F2F-C45B-8C32-59AC-FB1095A3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352800"/>
            <a:ext cx="2514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Adrenocorticotropin Hormone</a:t>
            </a:r>
          </a:p>
        </p:txBody>
      </p:sp>
      <p:sp>
        <p:nvSpPr>
          <p:cNvPr id="24583" name="Text Box 9">
            <a:extLst>
              <a:ext uri="{FF2B5EF4-FFF2-40B4-BE49-F238E27FC236}">
                <a16:creationId xmlns:a16="http://schemas.microsoft.com/office/drawing/2014/main" id="{117A3E39-6556-4927-C57F-A590878DA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29000"/>
            <a:ext cx="18288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Stimulates release of hormones from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ADRENAL CORTEX</a:t>
            </a:r>
          </a:p>
        </p:txBody>
      </p:sp>
      <p:sp>
        <p:nvSpPr>
          <p:cNvPr id="24584" name="Line 10">
            <a:extLst>
              <a:ext uri="{FF2B5EF4-FFF2-40B4-BE49-F238E27FC236}">
                <a16:creationId xmlns:a16="http://schemas.microsoft.com/office/drawing/2014/main" id="{7EA29895-409F-658F-53BB-604F201541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3810000"/>
            <a:ext cx="1447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11">
            <a:extLst>
              <a:ext uri="{FF2B5EF4-FFF2-40B4-BE49-F238E27FC236}">
                <a16:creationId xmlns:a16="http://schemas.microsoft.com/office/drawing/2014/main" id="{E9BF9606-41DE-DD1D-24F7-C29870188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3200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HYPOTHALAMUS</a:t>
            </a:r>
          </a:p>
        </p:txBody>
      </p:sp>
      <p:sp>
        <p:nvSpPr>
          <p:cNvPr id="24586" name="Line 12">
            <a:extLst>
              <a:ext uri="{FF2B5EF4-FFF2-40B4-BE49-F238E27FC236}">
                <a16:creationId xmlns:a16="http://schemas.microsoft.com/office/drawing/2014/main" id="{844BEE81-CA64-9549-BD08-68B5CFCC79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57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7" name="AutoShape 13">
            <a:extLst>
              <a:ext uri="{FF2B5EF4-FFF2-40B4-BE49-F238E27FC236}">
                <a16:creationId xmlns:a16="http://schemas.microsoft.com/office/drawing/2014/main" id="{6E4FAA0C-5DCB-C294-7940-2C942FCEB8D5}"/>
              </a:ext>
            </a:extLst>
          </p:cNvPr>
          <p:cNvCxnSpPr>
            <a:cxnSpLocks noChangeShapeType="1"/>
            <a:stCxn id="24583" idx="1"/>
          </p:cNvCxnSpPr>
          <p:nvPr/>
        </p:nvCxnSpPr>
        <p:spPr bwMode="auto">
          <a:xfrm rot="10800000" flipH="1" flipV="1">
            <a:off x="1143000" y="4303713"/>
            <a:ext cx="2286000" cy="1762125"/>
          </a:xfrm>
          <a:prstGeom prst="bentConnector3">
            <a:avLst>
              <a:gd name="adj1" fmla="val -1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AutoShape 14">
            <a:extLst>
              <a:ext uri="{FF2B5EF4-FFF2-40B4-BE49-F238E27FC236}">
                <a16:creationId xmlns:a16="http://schemas.microsoft.com/office/drawing/2014/main" id="{0B6388D8-36CA-F3F4-FC5C-99C507519B88}"/>
              </a:ext>
            </a:extLst>
          </p:cNvPr>
          <p:cNvCxnSpPr>
            <a:cxnSpLocks noChangeShapeType="1"/>
            <a:stCxn id="24583" idx="2"/>
            <a:endCxn id="24591" idx="1"/>
          </p:cNvCxnSpPr>
          <p:nvPr/>
        </p:nvCxnSpPr>
        <p:spPr bwMode="auto">
          <a:xfrm rot="16200000" flipH="1">
            <a:off x="2951956" y="4283869"/>
            <a:ext cx="192088" cy="1981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AutoShape 15">
            <a:extLst>
              <a:ext uri="{FF2B5EF4-FFF2-40B4-BE49-F238E27FC236}">
                <a16:creationId xmlns:a16="http://schemas.microsoft.com/office/drawing/2014/main" id="{9669C1C3-09ED-598D-C92B-1167C953B1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1800" y="4419600"/>
            <a:ext cx="1371600" cy="76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Text Box 16">
            <a:extLst>
              <a:ext uri="{FF2B5EF4-FFF2-40B4-BE49-F238E27FC236}">
                <a16:creationId xmlns:a16="http://schemas.microsoft.com/office/drawing/2014/main" id="{0358EE27-E573-2D82-571E-EBD8A1140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638800"/>
            <a:ext cx="2057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Aldosterone</a:t>
            </a:r>
          </a:p>
        </p:txBody>
      </p:sp>
      <p:sp>
        <p:nvSpPr>
          <p:cNvPr id="24591" name="Text Box 17">
            <a:extLst>
              <a:ext uri="{FF2B5EF4-FFF2-40B4-BE49-F238E27FC236}">
                <a16:creationId xmlns:a16="http://schemas.microsoft.com/office/drawing/2014/main" id="{A3E9615F-6BB5-F7F3-5E86-50B1B5101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816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Cortisol</a:t>
            </a:r>
          </a:p>
        </p:txBody>
      </p:sp>
      <p:sp>
        <p:nvSpPr>
          <p:cNvPr id="24592" name="Text Box 18">
            <a:extLst>
              <a:ext uri="{FF2B5EF4-FFF2-40B4-BE49-F238E27FC236}">
                <a16:creationId xmlns:a16="http://schemas.microsoft.com/office/drawing/2014/main" id="{C9DFDEA5-1F4E-42EE-F0BE-CA4F58959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267200"/>
            <a:ext cx="1882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Adrenal Sex Hormones</a:t>
            </a:r>
          </a:p>
        </p:txBody>
      </p:sp>
      <p:sp>
        <p:nvSpPr>
          <p:cNvPr id="24593" name="Line 19">
            <a:extLst>
              <a:ext uri="{FF2B5EF4-FFF2-40B4-BE49-F238E27FC236}">
                <a16:creationId xmlns:a16="http://schemas.microsoft.com/office/drawing/2014/main" id="{D0B44712-07E3-8C90-FBBF-3F3A72658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60198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FEE312CE-1C44-07BA-E81F-815B35DE4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172200"/>
            <a:ext cx="2286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Conserve sodium, excrete potassium</a:t>
            </a:r>
          </a:p>
        </p:txBody>
      </p:sp>
      <p:sp>
        <p:nvSpPr>
          <p:cNvPr id="24595" name="Line 21">
            <a:extLst>
              <a:ext uri="{FF2B5EF4-FFF2-40B4-BE49-F238E27FC236}">
                <a16:creationId xmlns:a16="http://schemas.microsoft.com/office/drawing/2014/main" id="{462969B8-B003-2896-8564-D3CC2A841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7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3B929C9A-2AD8-6510-A46B-8A169927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181600"/>
            <a:ext cx="1981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Carb metabolism</a:t>
            </a:r>
          </a:p>
        </p:txBody>
      </p:sp>
      <p:sp>
        <p:nvSpPr>
          <p:cNvPr id="24597" name="Line 23">
            <a:extLst>
              <a:ext uri="{FF2B5EF4-FFF2-40B4-BE49-F238E27FC236}">
                <a16:creationId xmlns:a16="http://schemas.microsoft.com/office/drawing/2014/main" id="{691DE565-78D6-CDCE-0E3F-EE1DB6419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495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5F8FCF90-90B8-43C1-4044-EC4D2455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2057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Male type, may turn to female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2EEEB37-000F-F173-0E88-0CF9DDA6FB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Cushing’s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AF73EB8-ADF5-7E39-AB39-CC0D833651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5486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ACTH hypersecretion</a:t>
            </a:r>
          </a:p>
        </p:txBody>
      </p:sp>
      <p:pic>
        <p:nvPicPr>
          <p:cNvPr id="25604" name="Picture 4" descr="cushings%20disease%201">
            <a:extLst>
              <a:ext uri="{FF2B5EF4-FFF2-40B4-BE49-F238E27FC236}">
                <a16:creationId xmlns:a16="http://schemas.microsoft.com/office/drawing/2014/main" id="{4B2C5FE2-2968-803A-5579-49F7210B4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7733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extLst>
              <a:ext uri="{FF2B5EF4-FFF2-40B4-BE49-F238E27FC236}">
                <a16:creationId xmlns:a16="http://schemas.microsoft.com/office/drawing/2014/main" id="{F2A4756F-CD92-CE0A-D7AA-BA601960B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9624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4FBE806-619B-865D-6254-CC24B31811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Addison’s disease 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BB272135-80E6-19D2-5971-746F78FA3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75"/>
            <a:ext cx="51054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>
            <a:extLst>
              <a:ext uri="{FF2B5EF4-FFF2-40B4-BE49-F238E27FC236}">
                <a16:creationId xmlns:a16="http://schemas.microsoft.com/office/drawing/2014/main" id="{7A629B7C-98A6-164C-97FC-71788D68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8862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7">
            <a:extLst>
              <a:ext uri="{FF2B5EF4-FFF2-40B4-BE49-F238E27FC236}">
                <a16:creationId xmlns:a16="http://schemas.microsoft.com/office/drawing/2014/main" id="{9E97EB52-02F0-097A-2A3B-32CE2CD63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3200" y="1417638"/>
            <a:ext cx="8229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ACTH </a:t>
            </a:r>
            <a:r>
              <a:rPr lang="en-US" dirty="0" err="1"/>
              <a:t>hyposecretion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1E44-063A-55D8-EC7B-E3345DFB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Adrenogenital</a:t>
            </a:r>
            <a:r>
              <a:rPr lang="en-US" dirty="0"/>
              <a:t> Syndrome</a:t>
            </a:r>
          </a:p>
        </p:txBody>
      </p:sp>
      <p:pic>
        <p:nvPicPr>
          <p:cNvPr id="27651" name="Picture 2" descr="Image result for adrenogenital syndrome">
            <a:extLst>
              <a:ext uri="{FF2B5EF4-FFF2-40B4-BE49-F238E27FC236}">
                <a16:creationId xmlns:a16="http://schemas.microsoft.com/office/drawing/2014/main" id="{37A584AD-CC2C-894B-B76F-D1C840D3DD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88" y="1217613"/>
            <a:ext cx="7218362" cy="541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3">
            <a:extLst>
              <a:ext uri="{FF2B5EF4-FFF2-40B4-BE49-F238E27FC236}">
                <a16:creationId xmlns:a16="http://schemas.microsoft.com/office/drawing/2014/main" id="{5043D867-BB2C-3392-C4BE-4575C0C2D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6230938"/>
            <a:ext cx="4087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Androgen hypersecretion in females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A22448C-9237-CDBA-FDAB-122B6669D77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Got Water?  Got Contractions?</a:t>
            </a:r>
          </a:p>
        </p:txBody>
      </p:sp>
      <p:pic>
        <p:nvPicPr>
          <p:cNvPr id="28675" name="Picture 8" descr="Kidney Cross Section 1">
            <a:extLst>
              <a:ext uri="{FF2B5EF4-FFF2-40B4-BE49-F238E27FC236}">
                <a16:creationId xmlns:a16="http://schemas.microsoft.com/office/drawing/2014/main" id="{484A636D-C177-1418-8C43-D2046E328BE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288" y="2192338"/>
            <a:ext cx="3810001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10" descr="bxp28237">
            <a:extLst>
              <a:ext uri="{FF2B5EF4-FFF2-40B4-BE49-F238E27FC236}">
                <a16:creationId xmlns:a16="http://schemas.microsoft.com/office/drawing/2014/main" id="{669D97A3-8B9B-1A1F-D427-BB7BE4BE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227263"/>
            <a:ext cx="3810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49549A81-E925-8647-0809-9DBD95C8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676400"/>
            <a:ext cx="23352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74E6F5DE-47A6-CFCB-69C3-83B4920E1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POSTERIOR PITUITARY</a:t>
            </a:r>
          </a:p>
        </p:txBody>
      </p:sp>
      <p:sp>
        <p:nvSpPr>
          <p:cNvPr id="29699" name="Line 5">
            <a:extLst>
              <a:ext uri="{FF2B5EF4-FFF2-40B4-BE49-F238E27FC236}">
                <a16:creationId xmlns:a16="http://schemas.microsoft.com/office/drawing/2014/main" id="{BF8806B6-7816-1F8F-6FB5-BC2397CE5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371600"/>
            <a:ext cx="2362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0C2E4660-BF2C-A056-240C-DEAD78CA1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752600"/>
            <a:ext cx="1752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Antidiuretic Hormone</a:t>
            </a:r>
          </a:p>
        </p:txBody>
      </p:sp>
      <p:sp>
        <p:nvSpPr>
          <p:cNvPr id="29701" name="Line 7">
            <a:extLst>
              <a:ext uri="{FF2B5EF4-FFF2-40B4-BE49-F238E27FC236}">
                <a16:creationId xmlns:a16="http://schemas.microsoft.com/office/drawing/2014/main" id="{A427492B-D7C8-0B3A-800C-4A3F60516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2438400"/>
            <a:ext cx="838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Text Box 8">
            <a:extLst>
              <a:ext uri="{FF2B5EF4-FFF2-40B4-BE49-F238E27FC236}">
                <a16:creationId xmlns:a16="http://schemas.microsoft.com/office/drawing/2014/main" id="{6D311D1C-786D-6440-E35C-F97315F8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38600"/>
            <a:ext cx="20574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Tells</a:t>
            </a:r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KIDNEYS</a:t>
            </a:r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to conserve water</a:t>
            </a:r>
          </a:p>
        </p:txBody>
      </p:sp>
      <p:sp>
        <p:nvSpPr>
          <p:cNvPr id="29703" name="Text Box 11">
            <a:extLst>
              <a:ext uri="{FF2B5EF4-FFF2-40B4-BE49-F238E27FC236}">
                <a16:creationId xmlns:a16="http://schemas.microsoft.com/office/drawing/2014/main" id="{BB371F24-9578-7BA8-CB68-FFFD7FD4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3200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HYPOTHALAMUS</a:t>
            </a:r>
          </a:p>
        </p:txBody>
      </p:sp>
      <p:sp>
        <p:nvSpPr>
          <p:cNvPr id="29704" name="Line 12">
            <a:extLst>
              <a:ext uri="{FF2B5EF4-FFF2-40B4-BE49-F238E27FC236}">
                <a16:creationId xmlns:a16="http://schemas.microsoft.com/office/drawing/2014/main" id="{2F3227D8-37DE-6D37-BD32-C85B73AEE9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57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13">
            <a:extLst>
              <a:ext uri="{FF2B5EF4-FFF2-40B4-BE49-F238E27FC236}">
                <a16:creationId xmlns:a16="http://schemas.microsoft.com/office/drawing/2014/main" id="{75BE2E5D-6B3F-6105-A403-CA54A2077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4">
            <a:extLst>
              <a:ext uri="{FF2B5EF4-FFF2-40B4-BE49-F238E27FC236}">
                <a16:creationId xmlns:a16="http://schemas.microsoft.com/office/drawing/2014/main" id="{722E0E03-1F6F-62BF-EE34-810CDA59A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1447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Oxytocin</a:t>
            </a:r>
          </a:p>
        </p:txBody>
      </p:sp>
      <p:sp>
        <p:nvSpPr>
          <p:cNvPr id="29707" name="Line 15">
            <a:extLst>
              <a:ext uri="{FF2B5EF4-FFF2-40B4-BE49-F238E27FC236}">
                <a16:creationId xmlns:a16="http://schemas.microsoft.com/office/drawing/2014/main" id="{A687CC01-C07A-8FD8-B450-83C3EA974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743200"/>
            <a:ext cx="533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Text Box 16">
            <a:extLst>
              <a:ext uri="{FF2B5EF4-FFF2-40B4-BE49-F238E27FC236}">
                <a16:creationId xmlns:a16="http://schemas.microsoft.com/office/drawing/2014/main" id="{D60CDA4E-E45A-01DF-71C3-72169100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31242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Stimulates contraction of uterus, ejects milk, ejaculation of sperm – POSITIVE FEEDBACK SYSTEM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CA176F0-1B22-0286-F2C2-064731DD59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Antidiuretic Hormone Disorders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A490FB6-10A2-3410-C665-EE136A5C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/>
              <a:t>Hyposecretion = Diabetes insipidus – no glucose in urine</a:t>
            </a: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1CC40F73-3A74-E81E-AE9A-FAE8F670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3690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BAACA295-B8F2-E840-06A4-453FF1D47A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QUIZ TIME!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E7A77C5-900C-5DA7-C1F0-1637175F7C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two pages of the study sheets</a:t>
            </a:r>
          </a:p>
          <a:p>
            <a:pPr eaLnBrk="1" hangingPunct="1">
              <a:defRPr/>
            </a:pPr>
            <a:r>
              <a:rPr lang="en-US"/>
              <a:t>10 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BA37747-DBBD-97E5-77F5-3A40A7E0666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Got Growth?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1341C55-E54C-E790-245E-83A62906F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124" name="Picture 7" descr="Illustration of the stages of cell cycle">
            <a:extLst>
              <a:ext uri="{FF2B5EF4-FFF2-40B4-BE49-F238E27FC236}">
                <a16:creationId xmlns:a16="http://schemas.microsoft.com/office/drawing/2014/main" id="{549594EE-5F37-0C77-F9B7-A8B240C6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800600" cy="43005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2422F51-3A76-8A03-62ED-5DB940A872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Name the hormone or organ described (no abbreviations)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9BC9B28-73BF-5493-C8E3-C0A35C921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1.  This hormone controls cell size/cell cycle.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2.  This hormone stimulates the secretion of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hormones from the thyroid.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3.  This hormone stimulates the secretion of        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hormones from the adrenal cortex.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4.  This hormone reduces water excretion from the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kidney.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5.  This hormone contracts the uterus, ejects milk,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and stimulates ejaculation.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15018DC-3F9F-B7F4-C51C-08510D2749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Quiz (continued)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D85788B-2A98-19C6-DFA3-74DE5A79F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6.  The hormone melatonin is produced by what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gland?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7.  What causes Graves Disease?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8.  This hormone affects the release of the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hormone prolactin.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9.  What is the target organ of most hypothalamus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secretions?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10.  Acromegaly is the hypersecretion of what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  hormone?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D7E4BC0-E21F-52F2-C551-3B2ADD66C2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Answer Time!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102ABBD2-4020-631C-7596-21600A38A6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dirty="0"/>
              <a:t>1.  Growth hormone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2.  Thyroid stimulating 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     hormone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3.  Adrenocorticotropin 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     hormone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4.  Antidiuretic hormone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5.  Oxytocin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51ED10F9-D876-347E-1743-811493597B3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dirty="0"/>
              <a:t>6.  Pineal gland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7.  Hyperthyroidism</a:t>
            </a:r>
          </a:p>
          <a:p>
            <a:pPr lvl="1" eaLnBrk="1" hangingPunct="1">
              <a:defRPr/>
            </a:pPr>
            <a:r>
              <a:rPr lang="en-US" b="1" dirty="0"/>
              <a:t>Hyper TRH</a:t>
            </a:r>
          </a:p>
          <a:p>
            <a:pPr lvl="1" eaLnBrk="1" hangingPunct="1">
              <a:defRPr/>
            </a:pPr>
            <a:r>
              <a:rPr lang="en-US" b="1" dirty="0"/>
              <a:t>Hyper TSH</a:t>
            </a:r>
          </a:p>
          <a:p>
            <a:pPr lvl="1" eaLnBrk="1" hangingPunct="1">
              <a:defRPr/>
            </a:pPr>
            <a:r>
              <a:rPr lang="en-US" b="1" dirty="0"/>
              <a:t>Hyper </a:t>
            </a:r>
            <a:r>
              <a:rPr lang="en-US" b="1" dirty="0" err="1"/>
              <a:t>Thyroxines</a:t>
            </a:r>
            <a:endParaRPr lang="en-US" b="1" dirty="0"/>
          </a:p>
          <a:p>
            <a:pPr marL="0" indent="0" eaLnBrk="1" hangingPunct="1">
              <a:buNone/>
              <a:defRPr/>
            </a:pPr>
            <a:r>
              <a:rPr lang="en-US" b="1" dirty="0"/>
              <a:t>8.  Prolactin inhibiting 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     hormone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9.  Anterior pituitary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10.  Growth hormone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0D60205-8516-125F-F968-0CF9517DD2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Non-brain triggered hormone secretions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FDD0C32-5FFF-17C4-CAC5-A5B36CAC8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u="sng" dirty="0" err="1"/>
              <a:t>Thymosins</a:t>
            </a:r>
            <a:endParaRPr lang="en-US" u="sng" dirty="0"/>
          </a:p>
          <a:p>
            <a:pPr marL="0" indent="0" eaLnBrk="1" hangingPunct="1">
              <a:buNone/>
              <a:defRPr/>
            </a:pPr>
            <a:r>
              <a:rPr lang="en-US" u="sng" dirty="0"/>
              <a:t>Blood sugar-related</a:t>
            </a:r>
          </a:p>
          <a:p>
            <a:pPr lvl="1" eaLnBrk="1" hangingPunct="1">
              <a:defRPr/>
            </a:pPr>
            <a:r>
              <a:rPr lang="en-US" dirty="0"/>
              <a:t>Insulin</a:t>
            </a:r>
          </a:p>
          <a:p>
            <a:pPr lvl="1" eaLnBrk="1" hangingPunct="1">
              <a:defRPr/>
            </a:pPr>
            <a:r>
              <a:rPr lang="en-US" dirty="0"/>
              <a:t>Glucagon</a:t>
            </a:r>
          </a:p>
          <a:p>
            <a:pPr marL="0" indent="0" eaLnBrk="1" hangingPunct="1">
              <a:buNone/>
              <a:defRPr/>
            </a:pPr>
            <a:r>
              <a:rPr lang="en-US" u="sng" dirty="0"/>
              <a:t>Adrenaline</a:t>
            </a:r>
          </a:p>
          <a:p>
            <a:pPr lvl="1" eaLnBrk="1" hangingPunct="1">
              <a:defRPr/>
            </a:pPr>
            <a:r>
              <a:rPr lang="en-US" dirty="0"/>
              <a:t>Epinephrine</a:t>
            </a:r>
          </a:p>
          <a:p>
            <a:pPr lvl="1" eaLnBrk="1" hangingPunct="1">
              <a:defRPr/>
            </a:pPr>
            <a:r>
              <a:rPr lang="en-US" dirty="0"/>
              <a:t>Norepinephrine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4F7C1D0-B8B5-DAE5-E2F9-9A04B9E706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Got Immunity?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DDBE3BC-66F3-76C5-F0B6-284ABF173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3800" y="2743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796C3EF7-C4A4-9D79-CAC3-B52B2005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7338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 descr="Gray1178">
            <a:extLst>
              <a:ext uri="{FF2B5EF4-FFF2-40B4-BE49-F238E27FC236}">
                <a16:creationId xmlns:a16="http://schemas.microsoft.com/office/drawing/2014/main" id="{D9CD43F9-7BB0-5ACD-7500-A788B5DB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962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3">
            <a:hlinkClick r:id="rId4"/>
            <a:extLst>
              <a:ext uri="{FF2B5EF4-FFF2-40B4-BE49-F238E27FC236}">
                <a16:creationId xmlns:a16="http://schemas.microsoft.com/office/drawing/2014/main" id="{E86ABD84-7672-B68F-91C5-A422C3A22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59356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9B62C44E-50A4-6FD5-49CB-9C65E6786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71800"/>
            <a:ext cx="1524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Thymosins</a:t>
            </a:r>
          </a:p>
        </p:txBody>
      </p:sp>
      <p:sp>
        <p:nvSpPr>
          <p:cNvPr id="37891" name="Line 5">
            <a:extLst>
              <a:ext uri="{FF2B5EF4-FFF2-40B4-BE49-F238E27FC236}">
                <a16:creationId xmlns:a16="http://schemas.microsoft.com/office/drawing/2014/main" id="{6D283B64-5017-4685-E571-D73CDBA3E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352800"/>
            <a:ext cx="1371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Text Box 6">
            <a:extLst>
              <a:ext uri="{FF2B5EF4-FFF2-40B4-BE49-F238E27FC236}">
                <a16:creationId xmlns:a16="http://schemas.microsoft.com/office/drawing/2014/main" id="{69C5C5BA-27B4-6507-B8D5-A63557E68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05400"/>
            <a:ext cx="17526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General Immunity for Body</a:t>
            </a:r>
          </a:p>
        </p:txBody>
      </p:sp>
      <p:sp>
        <p:nvSpPr>
          <p:cNvPr id="37893" name="Text Box 11">
            <a:extLst>
              <a:ext uri="{FF2B5EF4-FFF2-40B4-BE49-F238E27FC236}">
                <a16:creationId xmlns:a16="http://schemas.microsoft.com/office/drawing/2014/main" id="{36DF167F-FD2F-458C-CFB7-4C2EA617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8382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THYMUS GLAND</a:t>
            </a: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 (ABOVE HEART)</a:t>
            </a:r>
          </a:p>
        </p:txBody>
      </p:sp>
      <p:sp>
        <p:nvSpPr>
          <p:cNvPr id="37894" name="Line 12">
            <a:extLst>
              <a:ext uri="{FF2B5EF4-FFF2-40B4-BE49-F238E27FC236}">
                <a16:creationId xmlns:a16="http://schemas.microsoft.com/office/drawing/2014/main" id="{2385493F-84AF-4DDD-6463-AB04CFF72A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5240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5" name="Picture 13" descr="Illu_blood_cell_lineage">
            <a:extLst>
              <a:ext uri="{FF2B5EF4-FFF2-40B4-BE49-F238E27FC236}">
                <a16:creationId xmlns:a16="http://schemas.microsoft.com/office/drawing/2014/main" id="{04E6DC39-8DDC-7D20-4CAE-989EF4CD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7175"/>
            <a:ext cx="53340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B9715E5-5F76-12BD-7CCE-EF322DDC09F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Got Sugar?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8F5E546-5E58-9F9D-B94D-75571676F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id="{33CA3A43-9012-5B60-F4BE-99358B66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20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7">
            <a:extLst>
              <a:ext uri="{FF2B5EF4-FFF2-40B4-BE49-F238E27FC236}">
                <a16:creationId xmlns:a16="http://schemas.microsoft.com/office/drawing/2014/main" id="{0B546FE7-6BE7-0AB9-C77C-0A664A76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812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Glucagon</a:t>
            </a:r>
          </a:p>
        </p:txBody>
      </p:sp>
      <p:sp>
        <p:nvSpPr>
          <p:cNvPr id="39939" name="Line 18">
            <a:extLst>
              <a:ext uri="{FF2B5EF4-FFF2-40B4-BE49-F238E27FC236}">
                <a16:creationId xmlns:a16="http://schemas.microsoft.com/office/drawing/2014/main" id="{4B3670FB-6C3F-32D4-523A-F87B96E53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144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Text Box 19">
            <a:extLst>
              <a:ext uri="{FF2B5EF4-FFF2-40B4-BE49-F238E27FC236}">
                <a16:creationId xmlns:a16="http://schemas.microsoft.com/office/drawing/2014/main" id="{7A075530-C353-128C-A5ED-5D9A48BF9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81200"/>
            <a:ext cx="990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Insulin</a:t>
            </a:r>
          </a:p>
        </p:txBody>
      </p:sp>
      <p:sp>
        <p:nvSpPr>
          <p:cNvPr id="39941" name="Line 20">
            <a:extLst>
              <a:ext uri="{FF2B5EF4-FFF2-40B4-BE49-F238E27FC236}">
                <a16:creationId xmlns:a16="http://schemas.microsoft.com/office/drawing/2014/main" id="{EF55AE57-490C-3082-94DD-D039857280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438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21">
            <a:extLst>
              <a:ext uri="{FF2B5EF4-FFF2-40B4-BE49-F238E27FC236}">
                <a16:creationId xmlns:a16="http://schemas.microsoft.com/office/drawing/2014/main" id="{3965B7E3-F583-5587-9A84-F1E9D947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886200"/>
            <a:ext cx="15240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Tells cells to ACCEPT glucose, lowers blood sugar</a:t>
            </a:r>
          </a:p>
        </p:txBody>
      </p:sp>
      <p:sp>
        <p:nvSpPr>
          <p:cNvPr id="39943" name="Text Box 22">
            <a:extLst>
              <a:ext uri="{FF2B5EF4-FFF2-40B4-BE49-F238E27FC236}">
                <a16:creationId xmlns:a16="http://schemas.microsoft.com/office/drawing/2014/main" id="{51DEBB00-FF67-F778-11C4-F9CF8884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10000"/>
            <a:ext cx="18288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Tells liver to RELEASE glucose, raises blood sugar</a:t>
            </a:r>
          </a:p>
        </p:txBody>
      </p:sp>
      <p:sp>
        <p:nvSpPr>
          <p:cNvPr id="39944" name="Line 23">
            <a:extLst>
              <a:ext uri="{FF2B5EF4-FFF2-40B4-BE49-F238E27FC236}">
                <a16:creationId xmlns:a16="http://schemas.microsoft.com/office/drawing/2014/main" id="{E79599A3-2EFD-0043-99F5-9E8BF0DFFF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Text Box 24">
            <a:extLst>
              <a:ext uri="{FF2B5EF4-FFF2-40B4-BE49-F238E27FC236}">
                <a16:creationId xmlns:a16="http://schemas.microsoft.com/office/drawing/2014/main" id="{A642C9CC-FDCC-18F2-CFA2-F9C0508B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72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PANCREAS</a:t>
            </a:r>
          </a:p>
        </p:txBody>
      </p:sp>
      <p:sp>
        <p:nvSpPr>
          <p:cNvPr id="39946" name="Line 25">
            <a:extLst>
              <a:ext uri="{FF2B5EF4-FFF2-40B4-BE49-F238E27FC236}">
                <a16:creationId xmlns:a16="http://schemas.microsoft.com/office/drawing/2014/main" id="{3F962352-951F-64F1-1B9A-351C72B2F0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9144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0E83F35-0CB9-E34D-B35F-0F38FD2FEC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Diabetes Mellitus</a:t>
            </a:r>
          </a:p>
        </p:txBody>
      </p:sp>
      <p:pic>
        <p:nvPicPr>
          <p:cNvPr id="40963" name="Picture 5">
            <a:extLst>
              <a:ext uri="{FF2B5EF4-FFF2-40B4-BE49-F238E27FC236}">
                <a16:creationId xmlns:a16="http://schemas.microsoft.com/office/drawing/2014/main" id="{FECBB542-E1FF-7992-B24A-C2CB3FEB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1543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>
            <a:extLst>
              <a:ext uri="{FF2B5EF4-FFF2-40B4-BE49-F238E27FC236}">
                <a16:creationId xmlns:a16="http://schemas.microsoft.com/office/drawing/2014/main" id="{61844DA8-FC2B-B99E-B4FD-B765FBAA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127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>
            <a:extLst>
              <a:ext uri="{FF2B5EF4-FFF2-40B4-BE49-F238E27FC236}">
                <a16:creationId xmlns:a16="http://schemas.microsoft.com/office/drawing/2014/main" id="{F10660D3-A56E-4168-7C83-6028D36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8862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Rectangle 10">
            <a:extLst>
              <a:ext uri="{FF2B5EF4-FFF2-40B4-BE49-F238E27FC236}">
                <a16:creationId xmlns:a16="http://schemas.microsoft.com/office/drawing/2014/main" id="{6C296199-4834-B406-1602-9371B9EA8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419600"/>
            <a:ext cx="8229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Insulin hyposecretion = sugar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in urine, cells “starve”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Insulin hypersecretion =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“insulin shock”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25C2DD8-3F0A-64DD-8A38-8BE484BDE8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Got Adrenaline?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EB8AEDE-CD7D-5E80-2A30-81ACE3783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DCD704A5-94E2-05B3-ED16-9BB421B0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02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9AE99957-8BE7-EE17-9E95-E4F10891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Growth Hormone Releasing Hormone</a:t>
            </a:r>
          </a:p>
        </p:txBody>
      </p:sp>
      <p:sp>
        <p:nvSpPr>
          <p:cNvPr id="6147" name="Line 5">
            <a:extLst>
              <a:ext uri="{FF2B5EF4-FFF2-40B4-BE49-F238E27FC236}">
                <a16:creationId xmlns:a16="http://schemas.microsoft.com/office/drawing/2014/main" id="{C71BE525-3952-5221-86A2-0B6FE4F27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3716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C6A980A7-0CFF-11AF-2C1C-52B8932E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33600"/>
            <a:ext cx="1752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ANTERIOR PITUITARY</a:t>
            </a:r>
          </a:p>
        </p:txBody>
      </p:sp>
      <p:sp>
        <p:nvSpPr>
          <p:cNvPr id="6149" name="Line 7">
            <a:extLst>
              <a:ext uri="{FF2B5EF4-FFF2-40B4-BE49-F238E27FC236}">
                <a16:creationId xmlns:a16="http://schemas.microsoft.com/office/drawing/2014/main" id="{54D738AA-BB71-A817-DA0C-12A6A8A6F6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2819400"/>
            <a:ext cx="7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id="{B121ADA8-B99E-B5DC-A8AA-229583A8A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91000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Growth Hormone</a:t>
            </a:r>
          </a:p>
        </p:txBody>
      </p:sp>
      <p:sp>
        <p:nvSpPr>
          <p:cNvPr id="6151" name="Text Box 9">
            <a:extLst>
              <a:ext uri="{FF2B5EF4-FFF2-40B4-BE49-F238E27FC236}">
                <a16:creationId xmlns:a16="http://schemas.microsoft.com/office/drawing/2014/main" id="{0B8E4CDC-EB79-F514-7D31-81C757975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1828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Body cells to divide – speed up cell cycle (growth)</a:t>
            </a:r>
          </a:p>
        </p:txBody>
      </p:sp>
      <p:sp>
        <p:nvSpPr>
          <p:cNvPr id="6152" name="Line 10">
            <a:extLst>
              <a:ext uri="{FF2B5EF4-FFF2-40B4-BE49-F238E27FC236}">
                <a16:creationId xmlns:a16="http://schemas.microsoft.com/office/drawing/2014/main" id="{C199AB40-3C41-723E-03A1-6E3B8F6E89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46482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11">
            <a:extLst>
              <a:ext uri="{FF2B5EF4-FFF2-40B4-BE49-F238E27FC236}">
                <a16:creationId xmlns:a16="http://schemas.microsoft.com/office/drawing/2014/main" id="{C0B21D72-85DD-A323-A632-63F68D9AB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3200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HYPOTHALAMUS</a:t>
            </a:r>
          </a:p>
        </p:txBody>
      </p:sp>
      <p:sp>
        <p:nvSpPr>
          <p:cNvPr id="6154" name="Line 12">
            <a:extLst>
              <a:ext uri="{FF2B5EF4-FFF2-40B4-BE49-F238E27FC236}">
                <a16:creationId xmlns:a16="http://schemas.microsoft.com/office/drawing/2014/main" id="{55A78E38-9AEC-6AF6-5BB4-EE299707C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57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78892607-9E42-0A41-4ABF-1EA5AA96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Norepinephrine</a:t>
            </a:r>
          </a:p>
        </p:txBody>
      </p:sp>
      <p:sp>
        <p:nvSpPr>
          <p:cNvPr id="43011" name="Line 5">
            <a:extLst>
              <a:ext uri="{FF2B5EF4-FFF2-40B4-BE49-F238E27FC236}">
                <a16:creationId xmlns:a16="http://schemas.microsoft.com/office/drawing/2014/main" id="{C7716C99-84C5-B324-649D-C0D38EA55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066800"/>
            <a:ext cx="685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Text Box 6">
            <a:extLst>
              <a:ext uri="{FF2B5EF4-FFF2-40B4-BE49-F238E27FC236}">
                <a16:creationId xmlns:a16="http://schemas.microsoft.com/office/drawing/2014/main" id="{18D7B442-2B89-E823-803D-5D11F69B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43200"/>
            <a:ext cx="1524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Epinephrine</a:t>
            </a:r>
          </a:p>
        </p:txBody>
      </p:sp>
      <p:sp>
        <p:nvSpPr>
          <p:cNvPr id="43013" name="Line 7">
            <a:extLst>
              <a:ext uri="{FF2B5EF4-FFF2-40B4-BE49-F238E27FC236}">
                <a16:creationId xmlns:a16="http://schemas.microsoft.com/office/drawing/2014/main" id="{E016775B-EFEA-DA0D-18EF-BAA0CACACE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200400"/>
            <a:ext cx="533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Text Box 8">
            <a:extLst>
              <a:ext uri="{FF2B5EF4-FFF2-40B4-BE49-F238E27FC236}">
                <a16:creationId xmlns:a16="http://schemas.microsoft.com/office/drawing/2014/main" id="{18130723-519B-D316-6CC7-2777919AE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800600"/>
            <a:ext cx="15240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Stimulates body activity – increases metabolism</a:t>
            </a:r>
          </a:p>
        </p:txBody>
      </p:sp>
      <p:sp>
        <p:nvSpPr>
          <p:cNvPr id="43015" name="Line 10">
            <a:extLst>
              <a:ext uri="{FF2B5EF4-FFF2-40B4-BE49-F238E27FC236}">
                <a16:creationId xmlns:a16="http://schemas.microsoft.com/office/drawing/2014/main" id="{09F42F1F-48F6-5662-E28D-9FAD17FEC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2004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Text Box 11">
            <a:extLst>
              <a:ext uri="{FF2B5EF4-FFF2-40B4-BE49-F238E27FC236}">
                <a16:creationId xmlns:a16="http://schemas.microsoft.com/office/drawing/2014/main" id="{FE8E7679-C258-BC7B-08C8-D13D4812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9600"/>
            <a:ext cx="2514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ADRENAL MEDULLA</a:t>
            </a:r>
          </a:p>
        </p:txBody>
      </p:sp>
      <p:sp>
        <p:nvSpPr>
          <p:cNvPr id="43017" name="Line 12">
            <a:extLst>
              <a:ext uri="{FF2B5EF4-FFF2-40B4-BE49-F238E27FC236}">
                <a16:creationId xmlns:a16="http://schemas.microsoft.com/office/drawing/2014/main" id="{2E0C58D0-9887-10DF-6F0E-956C670DDA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1066800"/>
            <a:ext cx="838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57630F2-8DA7-305D-F910-7E39B72BD37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Body Effects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4FE2BC0-F05F-1EB1-CF85-71F97A517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4036" name="Picture 5">
            <a:extLst>
              <a:ext uri="{FF2B5EF4-FFF2-40B4-BE49-F238E27FC236}">
                <a16:creationId xmlns:a16="http://schemas.microsoft.com/office/drawing/2014/main" id="{BF3A9553-DD59-7872-C4BE-33175A8FA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0386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CADA778-F634-5B7E-92AB-090D8B1B0C4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Pheochromocytoma</a:t>
            </a:r>
            <a:endParaRPr lang="en-US" dirty="0"/>
          </a:p>
        </p:txBody>
      </p:sp>
      <p:pic>
        <p:nvPicPr>
          <p:cNvPr id="45059" name="Picture 5" descr="Image result for pheochromocytoma">
            <a:extLst>
              <a:ext uri="{FF2B5EF4-FFF2-40B4-BE49-F238E27FC236}">
                <a16:creationId xmlns:a16="http://schemas.microsoft.com/office/drawing/2014/main" id="{EF237EE2-E805-B443-3967-1A4937C6C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411288"/>
            <a:ext cx="8385175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1">
            <a:extLst>
              <a:ext uri="{FF2B5EF4-FFF2-40B4-BE49-F238E27FC236}">
                <a16:creationId xmlns:a16="http://schemas.microsoft.com/office/drawing/2014/main" id="{07D8544E-AF7A-E827-1817-3A25C5A7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64113"/>
            <a:ext cx="7620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Hypersecretions of epinephrine/norepinephrine due to adrenal medulla tumors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E330-971E-1BE1-6C8E-4CDCF528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1E535-2B42-0B00-7FFC-C3009DBFD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8830C15-FE90-BE93-33F7-221B994C39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Acromegaly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160D286-814B-38B2-A037-31D3AD581C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GH hypersecretion</a:t>
            </a:r>
          </a:p>
        </p:txBody>
      </p:sp>
      <p:pic>
        <p:nvPicPr>
          <p:cNvPr id="7172" name="Picture 4" descr="Yao Defen">
            <a:extLst>
              <a:ext uri="{FF2B5EF4-FFF2-40B4-BE49-F238E27FC236}">
                <a16:creationId xmlns:a16="http://schemas.microsoft.com/office/drawing/2014/main" id="{E9A77886-0125-5670-D756-24BC5EDA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354138"/>
            <a:ext cx="2667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">
            <a:extLst>
              <a:ext uri="{FF2B5EF4-FFF2-40B4-BE49-F238E27FC236}">
                <a16:creationId xmlns:a16="http://schemas.microsoft.com/office/drawing/2014/main" id="{BEC3AB71-3740-805D-5D21-F31BFF457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687513"/>
            <a:ext cx="620395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9DC3A6F-971B-6CC4-135A-F8E85355BE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Gigantism and midget “ism” </a:t>
            </a:r>
          </a:p>
        </p:txBody>
      </p:sp>
      <p:pic>
        <p:nvPicPr>
          <p:cNvPr id="8195" name="Picture 5" descr="dwarf%20nicholia">
            <a:extLst>
              <a:ext uri="{FF2B5EF4-FFF2-40B4-BE49-F238E27FC236}">
                <a16:creationId xmlns:a16="http://schemas.microsoft.com/office/drawing/2014/main" id="{6AC84FC6-B1E1-D062-7AEE-0EC7B9AE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1219200"/>
            <a:ext cx="33305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Ninka Ugu Dheer Aduunka iyo Haweenayda Ugu Gaaban Oo Masar Socdaal Ku Tagay  + Sawirro – Sagal News">
            <a:extLst>
              <a:ext uri="{FF2B5EF4-FFF2-40B4-BE49-F238E27FC236}">
                <a16:creationId xmlns:a16="http://schemas.microsoft.com/office/drawing/2014/main" id="{A9466AB0-0661-D1E4-AE09-2D32D6767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1888"/>
            <a:ext cx="48768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World's tallest man meets world's shortest woman, Middle East News &amp; Top  Stories - The Straits Times">
            <a:extLst>
              <a:ext uri="{FF2B5EF4-FFF2-40B4-BE49-F238E27FC236}">
                <a16:creationId xmlns:a16="http://schemas.microsoft.com/office/drawing/2014/main" id="{04F14D02-071F-DCEF-2288-5C498F28E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00513"/>
            <a:ext cx="40957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">
            <a:extLst>
              <a:ext uri="{FF2B5EF4-FFF2-40B4-BE49-F238E27FC236}">
                <a16:creationId xmlns:a16="http://schemas.microsoft.com/office/drawing/2014/main" id="{1C34A536-D6E2-090D-459E-6EE5962E6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4800600"/>
            <a:ext cx="14747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When 8’3” meets 2’6” (11 pounds)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Sultan Kosen &amp; Jyoti Amge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6B6AEEB-D58F-C303-2633-9C1B02E530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Got Milk?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0B57342B-3A99-4A9A-4BA4-EF731BEA50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220" name="Picture 7">
            <a:extLst>
              <a:ext uri="{FF2B5EF4-FFF2-40B4-BE49-F238E27FC236}">
                <a16:creationId xmlns:a16="http://schemas.microsoft.com/office/drawing/2014/main" id="{8746402D-816D-BB16-6DBF-36B91D29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28875"/>
            <a:ext cx="35814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5389BD70-7CD8-8703-96B6-C23B4815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Prolactin Inhibiting Hormone</a:t>
            </a:r>
          </a:p>
        </p:txBody>
      </p:sp>
      <p:sp>
        <p:nvSpPr>
          <p:cNvPr id="10243" name="Line 5">
            <a:extLst>
              <a:ext uri="{FF2B5EF4-FFF2-40B4-BE49-F238E27FC236}">
                <a16:creationId xmlns:a16="http://schemas.microsoft.com/office/drawing/2014/main" id="{DEDB3FDD-5717-7E08-DBD6-78A3F2C4C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3716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A754BD9C-601C-0851-BC62-CAF2B723F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33600"/>
            <a:ext cx="1752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ANTERIOR PITUITARY</a:t>
            </a:r>
          </a:p>
        </p:txBody>
      </p:sp>
      <p:sp>
        <p:nvSpPr>
          <p:cNvPr id="10245" name="Line 7">
            <a:extLst>
              <a:ext uri="{FF2B5EF4-FFF2-40B4-BE49-F238E27FC236}">
                <a16:creationId xmlns:a16="http://schemas.microsoft.com/office/drawing/2014/main" id="{DA3B0AF8-FFE7-77B9-38B3-1F7F5F68E1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2819400"/>
            <a:ext cx="7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7E8134E4-D9A1-600D-9866-20871551A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91000"/>
            <a:ext cx="1524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FF00"/>
                </a:solidFill>
                <a:latin typeface="Arial" panose="020B0604020202020204" pitchFamily="34" charset="0"/>
              </a:rPr>
              <a:t>Prolactin</a:t>
            </a:r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B1EAFFF4-A0C1-7625-ED29-B4424BD9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81600"/>
            <a:ext cx="1828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Milk production</a:t>
            </a:r>
          </a:p>
        </p:txBody>
      </p:sp>
      <p:sp>
        <p:nvSpPr>
          <p:cNvPr id="10248" name="Line 10">
            <a:extLst>
              <a:ext uri="{FF2B5EF4-FFF2-40B4-BE49-F238E27FC236}">
                <a16:creationId xmlns:a16="http://schemas.microsoft.com/office/drawing/2014/main" id="{5256AAAC-F209-DA65-751E-F43BC8377E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46482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11">
            <a:extLst>
              <a:ext uri="{FF2B5EF4-FFF2-40B4-BE49-F238E27FC236}">
                <a16:creationId xmlns:a16="http://schemas.microsoft.com/office/drawing/2014/main" id="{A499C251-6910-8772-57CB-8C85A1290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3200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HYPOTHALAMUS</a:t>
            </a:r>
          </a:p>
        </p:txBody>
      </p:sp>
      <p:sp>
        <p:nvSpPr>
          <p:cNvPr id="10250" name="Line 12">
            <a:extLst>
              <a:ext uri="{FF2B5EF4-FFF2-40B4-BE49-F238E27FC236}">
                <a16:creationId xmlns:a16="http://schemas.microsoft.com/office/drawing/2014/main" id="{4C41138A-8582-230F-B6D3-570B04BC3B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57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77111C1-6C9F-6F47-8D81-9B6AC6C7FCC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Got Energy?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3614C81-576F-934F-CDE2-7F1A2E8E1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E1E7789E-5252-428B-C025-A65E0ECC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600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thyroid">
            <a:extLst>
              <a:ext uri="{FF2B5EF4-FFF2-40B4-BE49-F238E27FC236}">
                <a16:creationId xmlns:a16="http://schemas.microsoft.com/office/drawing/2014/main" id="{280E8280-B021-560F-E66A-6BFCDD6C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524</TotalTime>
  <Words>620</Words>
  <Application>Microsoft Office PowerPoint</Application>
  <PresentationFormat>On-screen Show (4:3)</PresentationFormat>
  <Paragraphs>162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Garamond</vt:lpstr>
      <vt:lpstr>Arial</vt:lpstr>
      <vt:lpstr>Wingdings</vt:lpstr>
      <vt:lpstr>Calibri</vt:lpstr>
      <vt:lpstr>Stream</vt:lpstr>
      <vt:lpstr>Hormones</vt:lpstr>
      <vt:lpstr>Hypothalamus</vt:lpstr>
      <vt:lpstr>Got Growth?</vt:lpstr>
      <vt:lpstr>PowerPoint Presentation</vt:lpstr>
      <vt:lpstr>Acromegaly</vt:lpstr>
      <vt:lpstr>Gigantism and midget “ism” </vt:lpstr>
      <vt:lpstr>Got Milk?</vt:lpstr>
      <vt:lpstr>PowerPoint Presentation</vt:lpstr>
      <vt:lpstr>Got Energy?</vt:lpstr>
      <vt:lpstr>PowerPoint Presentation</vt:lpstr>
      <vt:lpstr>Grave’s disease - hyperthyroidism</vt:lpstr>
      <vt:lpstr>Hyperthyroidism – endemic goiter</vt:lpstr>
      <vt:lpstr>Cretinism - hypothyroidism</vt:lpstr>
      <vt:lpstr>Got Calcium?</vt:lpstr>
      <vt:lpstr>PowerPoint Presentation</vt:lpstr>
      <vt:lpstr>Hypocalcemia</vt:lpstr>
      <vt:lpstr>Hypercalcemia</vt:lpstr>
      <vt:lpstr>Got Eggs/Sperm?</vt:lpstr>
      <vt:lpstr>PowerPoint Presentation</vt:lpstr>
      <vt:lpstr>Seasonal Affective Disorder (S.A.D.)</vt:lpstr>
      <vt:lpstr>Got Metabolism?</vt:lpstr>
      <vt:lpstr>PowerPoint Presentation</vt:lpstr>
      <vt:lpstr>Cushing’s</vt:lpstr>
      <vt:lpstr>Addison’s disease </vt:lpstr>
      <vt:lpstr>Adrenogenital Syndrome</vt:lpstr>
      <vt:lpstr>Got Water?  Got Contractions?</vt:lpstr>
      <vt:lpstr>PowerPoint Presentation</vt:lpstr>
      <vt:lpstr>Antidiuretic Hormone Disorders</vt:lpstr>
      <vt:lpstr>QUIZ TIME!</vt:lpstr>
      <vt:lpstr>Name the hormone or organ described (no abbreviations)</vt:lpstr>
      <vt:lpstr>Quiz (continued)</vt:lpstr>
      <vt:lpstr>Answer Time!</vt:lpstr>
      <vt:lpstr>Non-brain triggered hormone secretions</vt:lpstr>
      <vt:lpstr>Got Immunity?</vt:lpstr>
      <vt:lpstr>PowerPoint Presentation</vt:lpstr>
      <vt:lpstr>Got Sugar?</vt:lpstr>
      <vt:lpstr>PowerPoint Presentation</vt:lpstr>
      <vt:lpstr>Diabetes Mellitus</vt:lpstr>
      <vt:lpstr>Got Adrenaline?</vt:lpstr>
      <vt:lpstr>PowerPoint Presentation</vt:lpstr>
      <vt:lpstr>Body Effects</vt:lpstr>
      <vt:lpstr>Pheochromocytoma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Scott Johnson</cp:lastModifiedBy>
  <cp:revision>24</cp:revision>
  <cp:lastPrinted>1601-01-01T00:00:00Z</cp:lastPrinted>
  <dcterms:created xsi:type="dcterms:W3CDTF">1601-01-01T00:00:00Z</dcterms:created>
  <dcterms:modified xsi:type="dcterms:W3CDTF">2025-07-17T22:32:24Z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