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7" r:id="rId4"/>
    <p:sldId id="267" r:id="rId5"/>
    <p:sldId id="308" r:id="rId6"/>
    <p:sldId id="355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C28AD-0AC2-4588-AD3E-52C732D55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7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F80434-461F-4BE3-A358-67BC5110E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EDB02-46F9-4CCB-96FE-8B19F13FC9E1}" type="slidenum">
              <a:rPr lang="en-US"/>
              <a:pPr/>
              <a:t>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77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B90E6E-7EB7-4E74-B0E7-7079FB6007E4}" type="slidenum">
              <a:rPr lang="en-US"/>
              <a:pPr/>
              <a:t>10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69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7ED56-7074-43E0-A6E4-3F4D9137886C}" type="slidenum">
              <a:rPr lang="en-US"/>
              <a:pPr/>
              <a:t>11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7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AED73-6624-416C-8EE8-C8D0D9BFAEA3}" type="slidenum">
              <a:rPr lang="en-US"/>
              <a:pPr/>
              <a:t>12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7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973DF-B35A-423D-8574-F9CDD09B1EE1}" type="slidenum">
              <a:rPr lang="en-US"/>
              <a:pPr/>
              <a:t>13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94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01749-C135-4ED9-B933-51D23B737411}" type="slidenum">
              <a:rPr lang="en-US"/>
              <a:pPr/>
              <a:t>14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24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138B2C-5A83-4E41-AC43-E08FC602EA56}" type="slidenum">
              <a:rPr lang="en-US"/>
              <a:pPr/>
              <a:t>15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5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4BDAA-DDF0-4A1A-85C7-1E6B38911AB3}" type="slidenum">
              <a:rPr lang="en-US"/>
              <a:pPr/>
              <a:t>16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582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B299C-3949-43B8-ACF7-6503F603CA22}" type="slidenum">
              <a:rPr lang="en-US"/>
              <a:pPr/>
              <a:t>17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03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721C04-DCD3-425F-910C-1F841287385E}" type="slidenum">
              <a:rPr lang="en-US"/>
              <a:pPr/>
              <a:t>18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14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0E113-B966-413F-AFBB-A563E45ED1E3}" type="slidenum">
              <a:rPr lang="en-US"/>
              <a:pPr/>
              <a:t>19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72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1F4B0-3BAC-410F-A1FC-F02B04CD9005}" type="slidenum">
              <a:rPr lang="en-US"/>
              <a:pPr/>
              <a:t>2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693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E34F9-1CB8-4C5D-A0EE-5B15A0586C65}" type="slidenum">
              <a:rPr lang="en-US"/>
              <a:pPr/>
              <a:t>20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2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32C82-3B0B-4757-8193-08EA6B829D53}" type="slidenum">
              <a:rPr lang="en-US"/>
              <a:pPr/>
              <a:t>21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97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F328B9-3526-4537-B777-756009D76B07}" type="slidenum">
              <a:rPr lang="en-US"/>
              <a:pPr/>
              <a:t>22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02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E445F-EBE2-4D4A-A83F-568C20299668}" type="slidenum">
              <a:rPr lang="en-US"/>
              <a:pPr/>
              <a:t>23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109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CE288F-C1B2-4AE4-8E26-394B2DE79D3C}" type="slidenum">
              <a:rPr lang="en-US"/>
              <a:pPr/>
              <a:t>24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63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E9C701-7FE6-4B84-8E59-C3316F15676C}" type="slidenum">
              <a:rPr lang="en-US"/>
              <a:pPr/>
              <a:t>25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914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A3127-38F7-4CFC-925A-764F310C0CC0}" type="slidenum">
              <a:rPr lang="en-US"/>
              <a:pPr/>
              <a:t>26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46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BFD9C3-06BD-46FA-A023-079B0EF26E37}" type="slidenum">
              <a:rPr lang="en-US"/>
              <a:pPr/>
              <a:t>27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951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5C09E-C6E8-4784-BA2B-D76E3BCA8DF2}" type="slidenum">
              <a:rPr lang="en-US"/>
              <a:pPr/>
              <a:t>28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69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CBE0A-ED8A-4D86-A249-0584C53444F6}" type="slidenum">
              <a:rPr lang="en-US"/>
              <a:pPr/>
              <a:t>29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64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17F97-A9DF-47D5-959F-BD814CF5BDF9}" type="slidenum">
              <a:rPr lang="en-US"/>
              <a:pPr/>
              <a:t>3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919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8D5C6-42F2-435A-B779-8975D3D70238}" type="slidenum">
              <a:rPr lang="en-US"/>
              <a:pPr/>
              <a:t>30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E4A740-83E1-4C27-9540-9E55DD64D307}" type="slidenum">
              <a:rPr lang="en-US"/>
              <a:pPr/>
              <a:t>31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019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E5365-F293-44B0-9140-1D37BDD12B7E}" type="slidenum">
              <a:rPr lang="en-US"/>
              <a:pPr/>
              <a:t>32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312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FFBA0-43C9-4DDE-BFA0-8FFAF1E95224}" type="slidenum">
              <a:rPr lang="en-US"/>
              <a:pPr/>
              <a:t>33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478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E31EF-6D7A-40A7-B487-B0F865EDEBEE}" type="slidenum">
              <a:rPr lang="en-US"/>
              <a:pPr/>
              <a:t>34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272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97D3A5-AE78-4F0D-88BB-D83FC97AF074}" type="slidenum">
              <a:rPr lang="en-US"/>
              <a:pPr/>
              <a:t>35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042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C33CA-521D-4BD6-97DD-1CE51ABF6C7C}" type="slidenum">
              <a:rPr lang="en-US"/>
              <a:pPr/>
              <a:t>36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754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53BD4-C23E-4301-BE84-E45BA5F02E74}" type="slidenum">
              <a:rPr lang="en-US"/>
              <a:pPr/>
              <a:t>37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00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90BB2-B760-497B-89A9-3EEEE9244271}" type="slidenum">
              <a:rPr lang="en-US"/>
              <a:pPr/>
              <a:t>38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873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B1724-FA67-4CE8-9B85-6F1767A0710B}" type="slidenum">
              <a:rPr lang="en-US"/>
              <a:pPr/>
              <a:t>39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6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8A3E6-39C9-4ABD-B4B3-915F7D913B38}" type="slidenum">
              <a:rPr lang="en-US"/>
              <a:pPr/>
              <a:t>4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727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D6A29-4494-49C3-BFFB-1A05A5FFFBB1}" type="slidenum">
              <a:rPr lang="en-US"/>
              <a:pPr/>
              <a:t>40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886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33B13-D259-4C1C-8571-BF174BEEBCAB}" type="slidenum">
              <a:rPr lang="en-US"/>
              <a:pPr/>
              <a:t>41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337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D6630-161D-4E27-888F-820F48A3607B}" type="slidenum">
              <a:rPr lang="en-US"/>
              <a:pPr/>
              <a:t>42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914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A66915-D8F4-4ACC-9F61-25007B25D21D}" type="slidenum">
              <a:rPr lang="en-US"/>
              <a:pPr/>
              <a:t>43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449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B2913-2EF5-468C-80FE-731E4985ECC6}" type="slidenum">
              <a:rPr lang="en-US"/>
              <a:pPr/>
              <a:t>44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053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CB932-AD0E-4B72-8A6D-5D89F73B5B6F}" type="slidenum">
              <a:rPr lang="en-US"/>
              <a:pPr/>
              <a:t>45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101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AF9F1-576A-43CA-A4C7-7DDD1D27C97F}" type="slidenum">
              <a:rPr lang="en-US"/>
              <a:pPr/>
              <a:t>46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3718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D3681-E0CB-4A9E-AC05-AA3C26FAAE4D}" type="slidenum">
              <a:rPr lang="en-US"/>
              <a:pPr/>
              <a:t>47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573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868B13-5236-4E0F-A94F-6EB479C8389D}" type="slidenum">
              <a:rPr lang="en-US"/>
              <a:pPr/>
              <a:t>48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4866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286DB-94DE-4575-904D-28DB386545CC}" type="slidenum">
              <a:rPr lang="en-US"/>
              <a:pPr/>
              <a:t>49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47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1AAAB-E308-403B-9454-1735AFE2C0B3}" type="slidenum">
              <a:rPr lang="en-US"/>
              <a:pPr/>
              <a:t>5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688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BFFF2-135C-428A-82C5-D99D548E55FC}" type="slidenum">
              <a:rPr lang="en-US"/>
              <a:pPr/>
              <a:t>50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272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DF21D-D347-42AE-9802-F72EE598F3A7}" type="slidenum">
              <a:rPr lang="en-US"/>
              <a:pPr/>
              <a:t>51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7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85316-B8C2-49E6-8E9D-BA518B8048B3}" type="slidenum">
              <a:rPr lang="en-US"/>
              <a:pPr/>
              <a:t>6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30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92F19-2A5C-4FFD-9F8A-3A8E643C6521}" type="slidenum">
              <a:rPr lang="en-US"/>
              <a:pPr/>
              <a:t>7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67EBD-75A1-420C-B1E2-AF76E4F87879}" type="slidenum">
              <a:rPr lang="en-US"/>
              <a:pPr/>
              <a:t>8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77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F6516-B7B9-4801-B1B5-E943D7A69FC3}" type="slidenum">
              <a:rPr lang="en-US"/>
              <a:pPr/>
              <a:t>9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48E2C-1441-4528-86FA-CCFCE6541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17D61-B12E-4D95-95F6-628AB7843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4F053-2A9C-4A61-B484-BC54A5C82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70365-9527-4922-880B-23008152C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DA04D-590E-4AEF-8F02-961B504E6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2FAE4-92D2-42D9-BBF0-CC7A7A27A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CA60A-36D1-4251-A792-B28EFF2EB2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C53E3-9D7B-4E3B-8A03-C243C60B3C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FDEA1-664E-4BE6-9A0F-F0C1E25D5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678FA-F7E2-46D9-A937-5A418D4D38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B08D5-5316-4FEB-97E8-658439373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CA6457-2094-421C-A19B-8F63CA777E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24.xml"/><Relationship Id="rId18" Type="http://schemas.openxmlformats.org/officeDocument/2006/relationships/slide" Target="slide34.xml"/><Relationship Id="rId26" Type="http://schemas.openxmlformats.org/officeDocument/2006/relationships/slide" Target="slide50.xml"/><Relationship Id="rId3" Type="http://schemas.openxmlformats.org/officeDocument/2006/relationships/slide" Target="slide4.xml"/><Relationship Id="rId21" Type="http://schemas.openxmlformats.org/officeDocument/2006/relationships/slide" Target="slide40.xml"/><Relationship Id="rId7" Type="http://schemas.openxmlformats.org/officeDocument/2006/relationships/slide" Target="slide12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5" Type="http://schemas.openxmlformats.org/officeDocument/2006/relationships/slide" Target="slide48.xml"/><Relationship Id="rId2" Type="http://schemas.openxmlformats.org/officeDocument/2006/relationships/notesSlide" Target="../notesSlides/notesSlide1.xml"/><Relationship Id="rId16" Type="http://schemas.openxmlformats.org/officeDocument/2006/relationships/slide" Target="slide30.xml"/><Relationship Id="rId20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20.xml"/><Relationship Id="rId24" Type="http://schemas.openxmlformats.org/officeDocument/2006/relationships/slide" Target="slide46.xml"/><Relationship Id="rId5" Type="http://schemas.openxmlformats.org/officeDocument/2006/relationships/slide" Target="slide8.xml"/><Relationship Id="rId15" Type="http://schemas.openxmlformats.org/officeDocument/2006/relationships/slide" Target="slide28.xml"/><Relationship Id="rId23" Type="http://schemas.openxmlformats.org/officeDocument/2006/relationships/slide" Target="slide44.xml"/><Relationship Id="rId10" Type="http://schemas.openxmlformats.org/officeDocument/2006/relationships/slide" Target="slide18.xml"/><Relationship Id="rId19" Type="http://schemas.openxmlformats.org/officeDocument/2006/relationships/slide" Target="slide36.xml"/><Relationship Id="rId4" Type="http://schemas.openxmlformats.org/officeDocument/2006/relationships/slide" Target="slide6.xml"/><Relationship Id="rId9" Type="http://schemas.openxmlformats.org/officeDocument/2006/relationships/slide" Target="slide16.xml"/><Relationship Id="rId14" Type="http://schemas.openxmlformats.org/officeDocument/2006/relationships/slide" Target="slide26.xml"/><Relationship Id="rId22" Type="http://schemas.openxmlformats.org/officeDocument/2006/relationships/slide" Target="slide42.xml"/><Relationship Id="rId27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38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4" action="ppaction://hlinksldjump"/>
              </a:rPr>
              <a:t>300</a:t>
            </a:r>
            <a:endParaRPr lang="en-US" sz="3600" b="1">
              <a:hlinkClick r:id="rId4" action="ppaction://hlinksldjump"/>
            </a:endParaRPr>
          </a:p>
        </p:txBody>
      </p:sp>
      <p:sp>
        <p:nvSpPr>
          <p:cNvPr id="2139" name="AutoShape 9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400</a:t>
            </a:r>
            <a:endParaRPr lang="en-US" sz="3600" b="1">
              <a:hlinkClick r:id="rId5" action="ppaction://hlinksldjump"/>
            </a:endParaRPr>
          </a:p>
        </p:txBody>
      </p:sp>
      <p:sp>
        <p:nvSpPr>
          <p:cNvPr id="2140" name="AutoShape 9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500</a:t>
            </a:r>
            <a:endParaRPr lang="en-US" sz="3600" b="1"/>
          </a:p>
        </p:txBody>
      </p:sp>
      <p:sp>
        <p:nvSpPr>
          <p:cNvPr id="2149" name="AutoShape 10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100</a:t>
            </a:r>
            <a:endParaRPr lang="en-US" sz="3600" b="1"/>
          </a:p>
        </p:txBody>
      </p:sp>
      <p:sp>
        <p:nvSpPr>
          <p:cNvPr id="2150" name="AutoShape 10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200</a:t>
            </a:r>
            <a:endParaRPr lang="en-US" sz="3600" b="1">
              <a:hlinkClick r:id="rId8" action="ppaction://hlinksldjump"/>
            </a:endParaRPr>
          </a:p>
        </p:txBody>
      </p:sp>
      <p:sp>
        <p:nvSpPr>
          <p:cNvPr id="2151" name="AutoShape 103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300</a:t>
            </a:r>
            <a:endParaRPr lang="en-US" sz="3600" b="1"/>
          </a:p>
        </p:txBody>
      </p:sp>
      <p:sp>
        <p:nvSpPr>
          <p:cNvPr id="2152" name="AutoShape 10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400</a:t>
            </a:r>
            <a:endParaRPr lang="en-US" sz="3600" b="1"/>
          </a:p>
        </p:txBody>
      </p:sp>
      <p:sp>
        <p:nvSpPr>
          <p:cNvPr id="2153" name="AutoShape 105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500</a:t>
            </a:r>
            <a:endParaRPr lang="en-US" sz="3600" b="1"/>
          </a:p>
        </p:txBody>
      </p:sp>
      <p:sp>
        <p:nvSpPr>
          <p:cNvPr id="2154" name="AutoShape 10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55" name="AutoShape 10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200</a:t>
            </a:r>
            <a:endParaRPr lang="en-US" sz="3600" b="1"/>
          </a:p>
        </p:txBody>
      </p:sp>
      <p:sp>
        <p:nvSpPr>
          <p:cNvPr id="2156" name="AutoShape 10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300</a:t>
            </a:r>
            <a:endParaRPr lang="en-US" sz="3600" b="1"/>
          </a:p>
        </p:txBody>
      </p:sp>
      <p:sp>
        <p:nvSpPr>
          <p:cNvPr id="2157" name="AutoShape 109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400</a:t>
            </a:r>
            <a:endParaRPr lang="en-US" sz="3600" b="1"/>
          </a:p>
        </p:txBody>
      </p:sp>
      <p:sp>
        <p:nvSpPr>
          <p:cNvPr id="2158" name="AutoShape 110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500</a:t>
            </a:r>
            <a:endParaRPr lang="en-US" sz="3600" b="1"/>
          </a:p>
        </p:txBody>
      </p:sp>
      <p:sp>
        <p:nvSpPr>
          <p:cNvPr id="2159" name="AutoShape 11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100</a:t>
            </a:r>
            <a:endParaRPr lang="en-US" sz="3600" b="1"/>
          </a:p>
        </p:txBody>
      </p:sp>
      <p:sp>
        <p:nvSpPr>
          <p:cNvPr id="2160" name="AutoShape 112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200</a:t>
            </a:r>
            <a:endParaRPr lang="en-US" sz="3600" b="1"/>
          </a:p>
        </p:txBody>
      </p:sp>
      <p:sp>
        <p:nvSpPr>
          <p:cNvPr id="2161" name="AutoShape 113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300</a:t>
            </a:r>
            <a:endParaRPr lang="en-US" sz="3600" b="1"/>
          </a:p>
        </p:txBody>
      </p:sp>
      <p:sp>
        <p:nvSpPr>
          <p:cNvPr id="2162" name="AutoShape 114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400</a:t>
            </a:r>
            <a:endParaRPr lang="en-US" sz="3600" b="1"/>
          </a:p>
        </p:txBody>
      </p:sp>
      <p:sp>
        <p:nvSpPr>
          <p:cNvPr id="2163" name="AutoShape 115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500</a:t>
            </a:r>
            <a:endParaRPr lang="en-US" sz="3600" b="1"/>
          </a:p>
        </p:txBody>
      </p:sp>
      <p:sp>
        <p:nvSpPr>
          <p:cNvPr id="2164" name="AutoShape 116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100</a:t>
            </a:r>
            <a:endParaRPr lang="en-US" sz="3600" b="1"/>
          </a:p>
        </p:txBody>
      </p:sp>
      <p:sp>
        <p:nvSpPr>
          <p:cNvPr id="2165" name="AutoShape 117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200</a:t>
            </a:r>
            <a:endParaRPr lang="en-US" sz="3600" b="1"/>
          </a:p>
        </p:txBody>
      </p:sp>
      <p:sp>
        <p:nvSpPr>
          <p:cNvPr id="2166" name="AutoShape 118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300</a:t>
            </a:r>
            <a:endParaRPr lang="en-US" sz="3600" b="1"/>
          </a:p>
        </p:txBody>
      </p:sp>
      <p:sp>
        <p:nvSpPr>
          <p:cNvPr id="2167" name="AutoShape 119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400</a:t>
            </a:r>
            <a:endParaRPr lang="en-US" sz="3600" b="1"/>
          </a:p>
        </p:txBody>
      </p:sp>
      <p:sp>
        <p:nvSpPr>
          <p:cNvPr id="2168" name="AutoShape 120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500</a:t>
            </a:r>
            <a:endParaRPr lang="en-US" sz="3600" b="1"/>
          </a:p>
        </p:txBody>
      </p:sp>
      <p:sp>
        <p:nvSpPr>
          <p:cNvPr id="2088" name="AutoShape 40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FF00"/>
                </a:solidFill>
                <a:latin typeface="Garamond" pitchFamily="18" charset="0"/>
                <a:hlinkClick r:id="" action="ppaction://hlinkshowjump?jump=nextslide"/>
              </a:rPr>
              <a:t>100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>
                <a:solidFill>
                  <a:schemeClr val="bg1"/>
                </a:solidFill>
                <a:latin typeface="Garamond" pitchFamily="18" charset="0"/>
              </a:rPr>
              <a:t>Hypothalamus</a:t>
            </a: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Effects</a:t>
            </a: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Disorders</a:t>
            </a: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Hormones</a:t>
            </a: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Misc.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14695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Ultimately asks for thyroid secretions (remember this is in the hypothalamus)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16746" name="Rectangle 103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TRH</a:t>
            </a:r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1879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Causes the uterus to contract, milk to be expelled, and stimulates ejaculation (obviously not all in the same person)</a:t>
            </a:r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20841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OT</a:t>
            </a:r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288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Reduces water excretion</a:t>
            </a:r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4936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ADH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698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Increases just carbohydrate metabolism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9032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Cortisol</a:t>
            </a:r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3107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Increases the metabolism of  carbohydrates, proteins, and lipids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3312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Thyroxine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Asks for the release of GH</a:t>
            </a: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Calls for the </a:t>
            </a:r>
            <a:r>
              <a:rPr lang="en-US" sz="2800" u="sng" dirty="0"/>
              <a:t>increase</a:t>
            </a:r>
            <a:r>
              <a:rPr lang="en-US" sz="2800" dirty="0"/>
              <a:t> of blood calcium</a:t>
            </a: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37224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PTH</a:t>
            </a:r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3927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Excessive height with  disproportionate hands,  </a:t>
            </a:r>
          </a:p>
          <a:p>
            <a:r>
              <a:rPr lang="en-US" dirty="0"/>
              <a:t>feet, and head</a:t>
            </a:r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41320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Acromegaly; </a:t>
            </a:r>
          </a:p>
          <a:p>
            <a:r>
              <a:rPr lang="en-US" dirty="0"/>
              <a:t>GH </a:t>
            </a:r>
            <a:r>
              <a:rPr lang="en-US" dirty="0" err="1"/>
              <a:t>hypersectretion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3367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High blood sugar, but cells  </a:t>
            </a:r>
          </a:p>
          <a:p>
            <a:r>
              <a:rPr lang="en-US" dirty="0"/>
              <a:t>    are starving for energy</a:t>
            </a:r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5417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Diabetes </a:t>
            </a:r>
            <a:r>
              <a:rPr lang="en-US" dirty="0" err="1"/>
              <a:t>Mellitis</a:t>
            </a:r>
            <a:r>
              <a:rPr lang="en-US" dirty="0"/>
              <a:t>; </a:t>
            </a:r>
          </a:p>
          <a:p>
            <a:r>
              <a:rPr lang="en-US" dirty="0"/>
              <a:t>insulin </a:t>
            </a:r>
            <a:r>
              <a:rPr lang="en-US" dirty="0" err="1"/>
              <a:t>hyposecretion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746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Tan skin, troubles metabolizing carbs</a:t>
            </a:r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</a:t>
            </a:r>
            <a:r>
              <a:rPr lang="en-US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Addison's Disease; </a:t>
            </a:r>
            <a:endParaRPr lang="en-US" dirty="0">
              <a:effectLst/>
            </a:endParaRPr>
          </a:p>
          <a:p>
            <a:pPr algn="ctr" rtl="0">
              <a:spcBef>
                <a:spcPts val="640"/>
              </a:spcBef>
              <a:spcAft>
                <a:spcPts val="0"/>
              </a:spcAft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cortisol &amp; aldosterone hyposecretion (as we covered it, we said it was hyposecretion of ACTH, which is true)</a:t>
            </a:r>
            <a:endParaRPr lang="en-US" dirty="0">
              <a:effectLst/>
            </a:endParaRPr>
          </a:p>
          <a:p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5155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Increased urine output,</a:t>
            </a:r>
          </a:p>
          <a:p>
            <a:r>
              <a:rPr lang="en-US" dirty="0"/>
              <a:t>  no sugar in urine</a:t>
            </a:r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ADH </a:t>
            </a:r>
            <a:r>
              <a:rPr lang="en-US" dirty="0" err="1"/>
              <a:t>hyposecretion</a:t>
            </a:r>
            <a:r>
              <a:rPr lang="en-US" dirty="0"/>
              <a:t>; </a:t>
            </a:r>
          </a:p>
          <a:p>
            <a:r>
              <a:rPr lang="en-US" dirty="0"/>
              <a:t>Diabetes </a:t>
            </a:r>
            <a:r>
              <a:rPr lang="en-US" dirty="0" err="1"/>
              <a:t>Insipidous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$100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GHRH</a:t>
            </a:r>
          </a:p>
        </p:txBody>
      </p:sp>
    </p:spTree>
  </p:cSld>
  <p:clrMapOvr>
    <a:masterClrMapping/>
  </p:clrMapOvr>
  <p:transition advClick="0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565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Abnormally high metabolism, bulging eyes</a:t>
            </a:r>
          </a:p>
        </p:txBody>
      </p:sp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770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Toxic Goiter (Graves Disease); </a:t>
            </a:r>
          </a:p>
          <a:p>
            <a:r>
              <a:rPr lang="en-US" dirty="0"/>
              <a:t>   </a:t>
            </a:r>
            <a:r>
              <a:rPr lang="en-US" dirty="0" err="1"/>
              <a:t>thyroxine</a:t>
            </a:r>
            <a:r>
              <a:rPr lang="en-US" dirty="0"/>
              <a:t> </a:t>
            </a:r>
            <a:r>
              <a:rPr lang="en-US" dirty="0" err="1"/>
              <a:t>hypersecretion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5975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Epinephrine</a:t>
            </a:r>
          </a:p>
        </p:txBody>
      </p:sp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Elevates metabolism, </a:t>
            </a:r>
          </a:p>
          <a:p>
            <a:r>
              <a:rPr lang="en-US" dirty="0"/>
              <a:t>fight or flight response</a:t>
            </a:r>
          </a:p>
        </p:txBody>
      </p:sp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384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Glucagon</a:t>
            </a:r>
          </a:p>
        </p:txBody>
      </p:sp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589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Tells liver to release glucose into blood</a:t>
            </a:r>
          </a:p>
        </p:txBody>
      </p:sp>
    </p:spTree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794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038600"/>
            <a:ext cx="6400800" cy="1752600"/>
          </a:xfrm>
        </p:spPr>
        <p:txBody>
          <a:bodyPr/>
          <a:lstStyle/>
          <a:p>
            <a:r>
              <a:rPr lang="en-US" dirty="0" err="1"/>
              <a:t>Thymosins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Elevates immunity via WBCs</a:t>
            </a:r>
          </a:p>
        </p:txBody>
      </p:sp>
    </p:spTree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2514600"/>
          </a:xfrm>
        </p:spPr>
        <p:txBody>
          <a:bodyPr/>
          <a:lstStyle/>
          <a:p>
            <a:r>
              <a:rPr lang="en-US" dirty="0" err="1"/>
              <a:t>GnRH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Stimulates the release of FSH &amp; LH</a:t>
            </a: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Asks the body to stop the </a:t>
            </a:r>
          </a:p>
          <a:p>
            <a:r>
              <a:rPr lang="en-US" dirty="0"/>
              <a:t>  release of PRL</a:t>
            </a:r>
          </a:p>
        </p:txBody>
      </p:sp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6135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6400800" cy="2895600"/>
          </a:xfrm>
        </p:spPr>
        <p:txBody>
          <a:bodyPr/>
          <a:lstStyle/>
          <a:p>
            <a:r>
              <a:rPr lang="en-US" dirty="0"/>
              <a:t>PTH</a:t>
            </a:r>
          </a:p>
        </p:txBody>
      </p:sp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Raises blood calcium levels</a:t>
            </a:r>
          </a:p>
        </p:txBody>
      </p:sp>
    </p:spTree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Endemic Goiter</a:t>
            </a:r>
          </a:p>
        </p:txBody>
      </p:sp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Hyperthyroxines</a:t>
            </a:r>
            <a:r>
              <a:rPr lang="en-US" dirty="0"/>
              <a:t>; decreased metabolism (because </a:t>
            </a:r>
            <a:r>
              <a:rPr lang="en-US" dirty="0" err="1"/>
              <a:t>thyroxines</a:t>
            </a:r>
            <a:r>
              <a:rPr lang="en-US" dirty="0"/>
              <a:t> lack iodine)</a:t>
            </a:r>
          </a:p>
        </p:txBody>
      </p:sp>
    </p:spTree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432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Melatonin</a:t>
            </a:r>
          </a:p>
        </p:txBody>
      </p:sp>
    </p:spTree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Night time hormone, slows metabolism; pineal gland</a:t>
            </a:r>
          </a:p>
        </p:txBody>
      </p:sp>
    </p:spTree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8842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Cretinism </a:t>
            </a:r>
          </a:p>
          <a:p>
            <a:r>
              <a:rPr lang="en-US" dirty="0"/>
              <a:t>(congenital hypothyroidism)</a:t>
            </a:r>
          </a:p>
        </p:txBody>
      </p:sp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Low body temperature, mental  retardation, slow metabolism;  </a:t>
            </a:r>
            <a:r>
              <a:rPr lang="en-US" dirty="0" err="1"/>
              <a:t>hypothyroxines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251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u="sng" dirty="0"/>
              <a:t>Two</a:t>
            </a:r>
            <a:r>
              <a:rPr lang="en-US" dirty="0"/>
              <a:t> possibilities for </a:t>
            </a:r>
          </a:p>
          <a:p>
            <a:r>
              <a:rPr lang="en-US" dirty="0"/>
              <a:t>excess calcium in the blood</a:t>
            </a:r>
          </a:p>
        </p:txBody>
      </p:sp>
    </p:spTree>
  </p:cSld>
  <p:clrMapOvr>
    <a:masterClrMapping/>
  </p:clrMapOvr>
  <p:transition>
    <p:zoom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Hypocalcitonin</a:t>
            </a:r>
            <a:r>
              <a:rPr lang="en-US" dirty="0"/>
              <a:t>, </a:t>
            </a:r>
            <a:r>
              <a:rPr lang="en-US" dirty="0" err="1"/>
              <a:t>HyperPTH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$200</a:t>
            </a:r>
          </a:p>
        </p:txBody>
      </p:sp>
      <p:sp>
        <p:nvSpPr>
          <p:cNvPr id="104457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PRLIH</a:t>
            </a:r>
          </a:p>
        </p:txBody>
      </p:sp>
    </p:spTree>
  </p:cSld>
  <p:clrMapOvr>
    <a:masterClrMapping/>
  </p:clrMapOvr>
  <p:transition>
    <p:zo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Pheochromocytoma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78702"/>
            <a:ext cx="6400800" cy="3200400"/>
          </a:xfrm>
        </p:spPr>
        <p:txBody>
          <a:bodyPr/>
          <a:lstStyle/>
          <a:p>
            <a:r>
              <a:rPr lang="en-US" dirty="0" err="1"/>
              <a:t>Hyperadrenaline</a:t>
            </a:r>
            <a:r>
              <a:rPr lang="en-US" dirty="0"/>
              <a:t> due to tumors; hypertension, high metabolism, indigestion, etc.  </a:t>
            </a: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Asks for the release of </a:t>
            </a:r>
          </a:p>
          <a:p>
            <a:r>
              <a:rPr lang="en-US" dirty="0"/>
              <a:t>LH and FSH</a:t>
            </a: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308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108553" name="Rectangle 308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GnRH</a:t>
            </a:r>
            <a:endParaRPr lang="en-US" dirty="0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307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10599" name="Rectangle 307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Asks for the release of ACTH</a:t>
            </a: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12649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CRH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478</Words>
  <Application>Microsoft Office PowerPoint</Application>
  <PresentationFormat>On-screen Show (4:3)</PresentationFormat>
  <Paragraphs>196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Garamond</vt:lpstr>
      <vt:lpstr>Times New Roman</vt:lpstr>
      <vt:lpstr>Default Design</vt:lpstr>
      <vt:lpstr>PowerPoint Presentation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</vt:vector>
  </TitlesOfParts>
  <Company>Grant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Scott Johnson</cp:lastModifiedBy>
  <cp:revision>55</cp:revision>
  <dcterms:created xsi:type="dcterms:W3CDTF">1998-08-19T17:45:48Z</dcterms:created>
  <dcterms:modified xsi:type="dcterms:W3CDTF">2023-05-11T15:55:22Z</dcterms:modified>
</cp:coreProperties>
</file>