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4" r:id="rId5"/>
    <p:sldId id="259" r:id="rId6"/>
    <p:sldId id="261" r:id="rId7"/>
    <p:sldId id="260" r:id="rId8"/>
    <p:sldId id="262" r:id="rId9"/>
    <p:sldId id="269" r:id="rId10"/>
    <p:sldId id="263" r:id="rId11"/>
    <p:sldId id="265" r:id="rId12"/>
    <p:sldId id="266" r:id="rId13"/>
    <p:sldId id="267" r:id="rId14"/>
    <p:sldId id="268" r:id="rId15"/>
    <p:sldId id="270" r:id="rId16"/>
    <p:sldId id="275" r:id="rId17"/>
    <p:sldId id="271" r:id="rId18"/>
    <p:sldId id="272" r:id="rId19"/>
    <p:sldId id="273" r:id="rId20"/>
    <p:sldId id="276" r:id="rId21"/>
    <p:sldId id="277" r:id="rId22"/>
    <p:sldId id="278" r:id="rId23"/>
    <p:sldId id="279" r:id="rId24"/>
    <p:sldId id="280" r:id="rId25"/>
    <p:sldId id="281"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3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918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74074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22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51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9472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536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06983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6768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09498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433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83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248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4126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6734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C80EE-9B43-4E23-8207-B16ED57AB37A}"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2814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651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790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4C80EE-9B43-4E23-8207-B16ED57AB37A}"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5DEB7-8487-443B-967B-264B7FDF866E}" type="slidenum">
              <a:rPr lang="en-US" smtClean="0"/>
              <a:t>‹#›</a:t>
            </a:fld>
            <a:endParaRPr lang="en-US"/>
          </a:p>
        </p:txBody>
      </p:sp>
    </p:spTree>
    <p:extLst>
      <p:ext uri="{BB962C8B-B14F-4D97-AF65-F5344CB8AC3E}">
        <p14:creationId xmlns:p14="http://schemas.microsoft.com/office/powerpoint/2010/main" val="181340250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8C4F-A098-FB40-EC7C-B128819575A1}"/>
              </a:ext>
            </a:extLst>
          </p:cNvPr>
          <p:cNvSpPr>
            <a:spLocks noGrp="1"/>
          </p:cNvSpPr>
          <p:nvPr>
            <p:ph type="ctrTitle"/>
          </p:nvPr>
        </p:nvSpPr>
        <p:spPr>
          <a:xfrm>
            <a:off x="1524001" y="3037999"/>
            <a:ext cx="9144000" cy="1641490"/>
          </a:xfrm>
        </p:spPr>
        <p:txBody>
          <a:bodyPr anchor="ctr">
            <a:normAutofit fontScale="90000"/>
          </a:bodyPr>
          <a:lstStyle/>
          <a:p>
            <a:pPr algn="ctr"/>
            <a:r>
              <a:rPr lang="en-US" dirty="0"/>
              <a:t>Bonding </a:t>
            </a:r>
            <a:br>
              <a:rPr lang="en-US" dirty="0"/>
            </a:br>
            <a:r>
              <a:rPr lang="en-US" dirty="0"/>
              <a:t>&amp; Hybridization</a:t>
            </a:r>
          </a:p>
        </p:txBody>
      </p:sp>
      <p:sp>
        <p:nvSpPr>
          <p:cNvPr id="3" name="Subtitle 2">
            <a:extLst>
              <a:ext uri="{FF2B5EF4-FFF2-40B4-BE49-F238E27FC236}">
                <a16:creationId xmlns:a16="http://schemas.microsoft.com/office/drawing/2014/main" id="{3F28AAC5-FBC9-B946-BBC2-73BE5EDF5B65}"/>
              </a:ext>
            </a:extLst>
          </p:cNvPr>
          <p:cNvSpPr>
            <a:spLocks noGrp="1"/>
          </p:cNvSpPr>
          <p:nvPr>
            <p:ph type="subTitle" idx="1"/>
          </p:nvPr>
        </p:nvSpPr>
        <p:spPr>
          <a:xfrm>
            <a:off x="1524000" y="1114460"/>
            <a:ext cx="9144000" cy="754025"/>
          </a:xfrm>
        </p:spPr>
        <p:txBody>
          <a:bodyPr anchor="ctr">
            <a:noAutofit/>
          </a:bodyPr>
          <a:lstStyle/>
          <a:p>
            <a:pPr algn="ctr"/>
            <a:r>
              <a:rPr lang="en-US" sz="9600" dirty="0"/>
              <a:t>Unit </a:t>
            </a:r>
            <a:r>
              <a:rPr lang="en-US" sz="13800" dirty="0"/>
              <a:t>2</a:t>
            </a:r>
            <a:r>
              <a:rPr lang="en-US" sz="9600" dirty="0"/>
              <a:t>  Notes </a:t>
            </a:r>
          </a:p>
        </p:txBody>
      </p:sp>
    </p:spTree>
    <p:extLst>
      <p:ext uri="{BB962C8B-B14F-4D97-AF65-F5344CB8AC3E}">
        <p14:creationId xmlns:p14="http://schemas.microsoft.com/office/powerpoint/2010/main" val="247086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F281-EE7C-386D-E506-FB4FC3790229}"/>
              </a:ext>
            </a:extLst>
          </p:cNvPr>
          <p:cNvSpPr>
            <a:spLocks noGrp="1"/>
          </p:cNvSpPr>
          <p:nvPr>
            <p:ph type="title"/>
          </p:nvPr>
        </p:nvSpPr>
        <p:spPr/>
        <p:txBody>
          <a:bodyPr>
            <a:normAutofit fontScale="90000"/>
          </a:bodyPr>
          <a:lstStyle/>
          <a:p>
            <a:pPr algn="ctr"/>
            <a:r>
              <a:rPr lang="en-US" dirty="0"/>
              <a:t>Chapter 8, Section 2:  Formal charge &amp; exceptions to the rule</a:t>
            </a:r>
          </a:p>
        </p:txBody>
      </p:sp>
      <p:sp>
        <p:nvSpPr>
          <p:cNvPr id="5" name="Content Placeholder 4">
            <a:extLst>
              <a:ext uri="{FF2B5EF4-FFF2-40B4-BE49-F238E27FC236}">
                <a16:creationId xmlns:a16="http://schemas.microsoft.com/office/drawing/2014/main" id="{5B9A7A55-EE5E-8C85-D61C-643CF8DA30F4}"/>
              </a:ext>
            </a:extLst>
          </p:cNvPr>
          <p:cNvSpPr>
            <a:spLocks noGrp="1"/>
          </p:cNvSpPr>
          <p:nvPr>
            <p:ph idx="1"/>
          </p:nvPr>
        </p:nvSpPr>
        <p:spPr>
          <a:xfrm>
            <a:off x="838200" y="1825625"/>
            <a:ext cx="10515600" cy="4351338"/>
          </a:xfrm>
        </p:spPr>
        <p:txBody>
          <a:bodyPr/>
          <a:lstStyle/>
          <a:p>
            <a:pPr marL="0" indent="0">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Formal charge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Often it is possible to write two different Lewis structures for a molecule, differing in the arrangement of the atoms, that is A – A – B or A – B – A.  Correct arrangement can be determined by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formal charge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which follows the following equation:</a:t>
            </a:r>
          </a:p>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C</a:t>
            </a:r>
            <a:r>
              <a:rPr lang="en-US" sz="2400" b="1" baseline="-25000" dirty="0">
                <a:effectLst/>
                <a:latin typeface="Calibri" panose="020F0502020204030204" pitchFamily="34" charset="0"/>
                <a:ea typeface="Calibri" panose="020F0502020204030204" pitchFamily="34" charset="0"/>
                <a:cs typeface="Times New Roman" panose="02020603050405020304" pitchFamily="18" charset="0"/>
              </a:rPr>
              <a:t>f</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X – (Y + Z/2)	 			</a:t>
            </a:r>
          </a:p>
          <a:p>
            <a:pPr marL="0" indent="0">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7" name="TextBox 6">
            <a:extLst>
              <a:ext uri="{FF2B5EF4-FFF2-40B4-BE49-F238E27FC236}">
                <a16:creationId xmlns:a16="http://schemas.microsoft.com/office/drawing/2014/main" id="{50C4676E-0B2A-F22C-6821-C7E6D42C246F}"/>
              </a:ext>
            </a:extLst>
          </p:cNvPr>
          <p:cNvSpPr txBox="1"/>
          <p:nvPr/>
        </p:nvSpPr>
        <p:spPr>
          <a:xfrm>
            <a:off x="1850572" y="4057560"/>
            <a:ext cx="7304314" cy="1754326"/>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X = the number of valence e</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free atom, which is equal to the last  </a:t>
            </a:r>
          </a:p>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digit of the group  number in the periodic table.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Y = The number of unshared e</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owned by the atom in the Lewis </a:t>
            </a:r>
          </a:p>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structure.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p>
          <a:p>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Z = The number of bonding e</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shared by the atom in the Lewis </a:t>
            </a:r>
          </a:p>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structure.</a:t>
            </a:r>
            <a:endParaRPr lang="en-US" dirty="0"/>
          </a:p>
        </p:txBody>
      </p:sp>
    </p:spTree>
    <p:extLst>
      <p:ext uri="{BB962C8B-B14F-4D97-AF65-F5344CB8AC3E}">
        <p14:creationId xmlns:p14="http://schemas.microsoft.com/office/powerpoint/2010/main" val="13721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fontScale="90000"/>
          </a:bodyPr>
          <a:lstStyle/>
          <a:p>
            <a:pPr algn="ctr"/>
            <a:r>
              <a:rPr lang="en-US" dirty="0"/>
              <a:t>Chapter 8, Section 2:  Formal charge &amp; exceptions to the rule</a:t>
            </a:r>
          </a:p>
        </p:txBody>
      </p:sp>
      <p:sp>
        <p:nvSpPr>
          <p:cNvPr id="9" name="Content Placeholder 8">
            <a:extLst>
              <a:ext uri="{FF2B5EF4-FFF2-40B4-BE49-F238E27FC236}">
                <a16:creationId xmlns:a16="http://schemas.microsoft.com/office/drawing/2014/main" id="{D430C390-9FC3-7E5B-AAD8-C6F3B323037B}"/>
              </a:ext>
            </a:extLst>
          </p:cNvPr>
          <p:cNvSpPr txBox="1">
            <a:spLocks noGrp="1"/>
          </p:cNvSpPr>
          <p:nvPr>
            <p:ph idx="1"/>
          </p:nvPr>
        </p:nvSpPr>
        <p:spPr>
          <a:xfrm>
            <a:off x="1120775" y="1825625"/>
            <a:ext cx="10233025" cy="5337487"/>
          </a:xfrm>
          <a:prstGeom prst="rect">
            <a:avLst/>
          </a:prstGeom>
          <a:noFill/>
        </p:spPr>
        <p:txBody>
          <a:bodyPr wrap="square">
            <a:spAutoFit/>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4: Methanol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 has two possible Lewis structures.  Calculate the formal charge on the C and O and determine the most probable Lewis structure of methanol.</a:t>
            </a: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Ordinarily the more likely Lewis structure is the one which 1) the formal charges are as close to zero as possible, and 2) any negative formal charge is located on the most electronegative atom.</a:t>
            </a:r>
          </a:p>
          <a:p>
            <a:pPr marL="0" indent="0">
              <a:lnSpc>
                <a:spcPct val="107000"/>
              </a:lnSpc>
              <a:spcBef>
                <a:spcPts val="0"/>
              </a:spcBef>
              <a:spcAft>
                <a:spcPts val="800"/>
              </a:spcAft>
              <a:buNone/>
            </a:pP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5: Use formal charge to determine the correct Lewis structure of 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6: Given the three Lewis structures for XeO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 explosive compound), which is the most appropriate according to the formal charges?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873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par>
                                <p:cTn id="18" presetID="10" presetClass="exit" presetSubtype="0" fill="hold" grpId="0" nodeType="withEffect">
                                  <p:stCondLst>
                                    <p:cond delay="0"/>
                                  </p:stCondLst>
                                  <p:childTnLst>
                                    <p:animEffect transition="out" filter="fade">
                                      <p:cBhvr>
                                        <p:cTn id="19" dur="500"/>
                                        <p:tgtEl>
                                          <p:spTgt spid="9">
                                            <p:txEl>
                                              <p:pRg st="2" end="2"/>
                                            </p:txEl>
                                          </p:spTgt>
                                        </p:tgtEl>
                                      </p:cBhvr>
                                    </p:animEffect>
                                    <p:set>
                                      <p:cBhvr>
                                        <p:cTn id="20" dur="1" fill="hold">
                                          <p:stCondLst>
                                            <p:cond delay="499"/>
                                          </p:stCondLst>
                                        </p:cTn>
                                        <p:tgtEl>
                                          <p:spTgt spid="9">
                                            <p:txEl>
                                              <p:pRg st="2" end="2"/>
                                            </p:txEl>
                                          </p:spTgt>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9">
                                            <p:txEl>
                                              <p:pRg st="0" end="0"/>
                                            </p:txEl>
                                          </p:spTgt>
                                        </p:tgtEl>
                                      </p:cBhvr>
                                    </p:animEffect>
                                    <p:set>
                                      <p:cBhvr>
                                        <p:cTn id="23" dur="1" fill="hold">
                                          <p:stCondLst>
                                            <p:cond delay="499"/>
                                          </p:stCondLst>
                                        </p:cTn>
                                        <p:tgtEl>
                                          <p:spTgt spid="9">
                                            <p:txEl>
                                              <p:pRg st="0" end="0"/>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fade">
                                      <p:cBhvr>
                                        <p:cTn id="28" dur="500"/>
                                        <p:tgtEl>
                                          <p:spTgt spid="9">
                                            <p:txEl>
                                              <p:pRg st="6" end="6"/>
                                            </p:txEl>
                                          </p:spTgt>
                                        </p:tgtEl>
                                      </p:cBhvr>
                                    </p:animEffect>
                                  </p:childTnLst>
                                </p:cTn>
                              </p:par>
                            </p:childTnLst>
                          </p:cTn>
                        </p:par>
                        <p:par>
                          <p:cTn id="29" fill="hold">
                            <p:stCondLst>
                              <p:cond delay="500"/>
                            </p:stCondLst>
                            <p:childTnLst>
                              <p:par>
                                <p:cTn id="30" presetID="10" presetClass="exit" presetSubtype="0" fill="hold" grpId="0" nodeType="afterEffect">
                                  <p:stCondLst>
                                    <p:cond delay="0"/>
                                  </p:stCondLst>
                                  <p:childTnLst>
                                    <p:animEffect transition="out" filter="fade">
                                      <p:cBhvr>
                                        <p:cTn id="31" dur="500"/>
                                        <p:tgtEl>
                                          <p:spTgt spid="9">
                                            <p:txEl>
                                              <p:pRg st="4" end="4"/>
                                            </p:txEl>
                                          </p:spTgt>
                                        </p:tgtEl>
                                      </p:cBhvr>
                                    </p:animEffect>
                                    <p:set>
                                      <p:cBhvr>
                                        <p:cTn id="32" dur="1" fill="hold">
                                          <p:stCondLst>
                                            <p:cond delay="499"/>
                                          </p:stCondLst>
                                        </p:cTn>
                                        <p:tgtEl>
                                          <p:spTgt spid="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96280A-B6B0-EDF1-1D75-7EBBB4C81092}"/>
              </a:ext>
            </a:extLst>
          </p:cNvPr>
          <p:cNvSpPr>
            <a:spLocks noGrp="1"/>
          </p:cNvSpPr>
          <p:nvPr>
            <p:ph type="title"/>
          </p:nvPr>
        </p:nvSpPr>
        <p:spPr/>
        <p:txBody>
          <a:bodyPr>
            <a:normAutofit fontScale="90000"/>
          </a:bodyPr>
          <a:lstStyle/>
          <a:p>
            <a:pPr algn="ctr"/>
            <a:r>
              <a:rPr lang="en-US" dirty="0"/>
              <a:t>Chapter 8, Section 2:  Formal charge &amp; exceptions to the rule</a:t>
            </a:r>
          </a:p>
        </p:txBody>
      </p:sp>
      <p:sp>
        <p:nvSpPr>
          <p:cNvPr id="8" name="Content Placeholder 7">
            <a:extLst>
              <a:ext uri="{FF2B5EF4-FFF2-40B4-BE49-F238E27FC236}">
                <a16:creationId xmlns:a16="http://schemas.microsoft.com/office/drawing/2014/main" id="{CD2E78AD-0629-DB46-3F51-779E824C3191}"/>
              </a:ext>
            </a:extLst>
          </p:cNvPr>
          <p:cNvSpPr>
            <a:spLocks noGrp="1"/>
          </p:cNvSpPr>
          <p:nvPr>
            <p:ph idx="1"/>
          </p:nvPr>
        </p:nvSpPr>
        <p:spPr>
          <a:xfrm>
            <a:off x="838200" y="1771196"/>
            <a:ext cx="10233800" cy="4934404"/>
          </a:xfrm>
        </p:spPr>
        <p:txBody>
          <a:bodyPr>
            <a:normAutofit/>
          </a:bodyPr>
          <a:lstStyle/>
          <a:p>
            <a:pPr marL="0" indent="0">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Exceptions to the octet rule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 The second row elements C, N, O, and F should always be assumed to 	    obey the octet rule.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The second row elements B and Be often have fewer than eight 	 	    electrons around them in their compounds.  These electron deficient 	    compounds are very reactive.</a:t>
            </a: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7:	 	BF</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BeCl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1279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fade">
                                      <p:cBhvr>
                                        <p:cTn id="25" dur="500"/>
                                        <p:tgtEl>
                                          <p:spTgt spid="8">
                                            <p:txEl>
                                              <p:pRg st="5" end="5"/>
                                            </p:txEl>
                                          </p:spTgt>
                                        </p:tgtEl>
                                      </p:cBhvr>
                                    </p:animEffect>
                                  </p:childTnLst>
                                </p:cTn>
                              </p:par>
                              <p:par>
                                <p:cTn id="26" presetID="10" presetClass="exit" presetSubtype="0" fill="hold" nodeType="withEffect">
                                  <p:stCondLst>
                                    <p:cond delay="0"/>
                                  </p:stCondLst>
                                  <p:childTnLst>
                                    <p:animEffect transition="out" filter="fade">
                                      <p:cBhvr>
                                        <p:cTn id="27" dur="500"/>
                                        <p:tgtEl>
                                          <p:spTgt spid="8">
                                            <p:txEl>
                                              <p:pRg st="0" end="0"/>
                                            </p:txEl>
                                          </p:spTgt>
                                        </p:tgtEl>
                                      </p:cBhvr>
                                    </p:animEffect>
                                    <p:set>
                                      <p:cBhvr>
                                        <p:cTn id="28" dur="1" fill="hold">
                                          <p:stCondLst>
                                            <p:cond delay="499"/>
                                          </p:stCondLst>
                                        </p:cTn>
                                        <p:tgtEl>
                                          <p:spTgt spid="8">
                                            <p:txEl>
                                              <p:pRg st="0" end="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8">
                                            <p:txEl>
                                              <p:pRg st="1" end="1"/>
                                            </p:txEl>
                                          </p:spTgt>
                                        </p:tgtEl>
                                      </p:cBhvr>
                                    </p:animEffect>
                                    <p:set>
                                      <p:cBhvr>
                                        <p:cTn id="31" dur="1" fill="hold">
                                          <p:stCondLst>
                                            <p:cond delay="499"/>
                                          </p:stCondLst>
                                        </p:cTn>
                                        <p:tgtEl>
                                          <p:spTgt spid="8">
                                            <p:txEl>
                                              <p:pRg st="1" end="1"/>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8">
                                            <p:txEl>
                                              <p:pRg st="2" end="2"/>
                                            </p:txEl>
                                          </p:spTgt>
                                        </p:tgtEl>
                                      </p:cBhvr>
                                    </p:animEffect>
                                    <p:set>
                                      <p:cBhvr>
                                        <p:cTn id="34"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7EEF60-66B2-8173-BF6D-22289E999AD8}"/>
              </a:ext>
            </a:extLst>
          </p:cNvPr>
          <p:cNvSpPr>
            <a:spLocks noGrp="1"/>
          </p:cNvSpPr>
          <p:nvPr>
            <p:ph type="title"/>
          </p:nvPr>
        </p:nvSpPr>
        <p:spPr/>
        <p:txBody>
          <a:bodyPr>
            <a:normAutofit fontScale="90000"/>
          </a:bodyPr>
          <a:lstStyle/>
          <a:p>
            <a:pPr algn="ctr"/>
            <a:r>
              <a:rPr lang="en-US" dirty="0"/>
              <a:t>Chapter 8, Section 2:  Formal charge &amp; exceptions to the rule</a:t>
            </a:r>
          </a:p>
        </p:txBody>
      </p:sp>
      <p:sp>
        <p:nvSpPr>
          <p:cNvPr id="86" name="Content Placeholder 85">
            <a:extLst>
              <a:ext uri="{FF2B5EF4-FFF2-40B4-BE49-F238E27FC236}">
                <a16:creationId xmlns:a16="http://schemas.microsoft.com/office/drawing/2014/main" id="{A371E9B3-54B3-B3E7-1263-447047EF6775}"/>
              </a:ext>
            </a:extLst>
          </p:cNvPr>
          <p:cNvSpPr>
            <a:spLocks noGrp="1"/>
          </p:cNvSpPr>
          <p:nvPr>
            <p:ph idx="1"/>
          </p:nvPr>
        </p:nvSpPr>
        <p:spPr>
          <a:xfrm>
            <a:off x="1120000" y="1825625"/>
            <a:ext cx="10233800" cy="4901746"/>
          </a:xfrm>
        </p:spPr>
        <p:txBody>
          <a:bodyPr>
            <a:normAutofit lnSpcReduction="10000"/>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The second row elements never exceed the octet rule, since their valence orbitals (2s and 2p) can accommodate only 8 electrons.</a:t>
            </a: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4. Third row and heavier elements often satisfy the octet rule but can exceed the octet rule by using their empty valence orbitals.</a:t>
            </a:r>
          </a:p>
          <a:p>
            <a:pPr marL="0" indent="0">
              <a:buNone/>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8:		ClF</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(triiodide ion)</a:t>
            </a:r>
          </a:p>
          <a:p>
            <a:pPr marL="0" indent="0">
              <a:buNone/>
            </a:pPr>
            <a:endParaRPr lang="en-US" dirty="0"/>
          </a:p>
        </p:txBody>
      </p:sp>
    </p:spTree>
    <p:extLst>
      <p:ext uri="{BB962C8B-B14F-4D97-AF65-F5344CB8AC3E}">
        <p14:creationId xmlns:p14="http://schemas.microsoft.com/office/powerpoint/2010/main" val="34687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500"/>
                                        <p:tgtEl>
                                          <p:spTgt spid="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xEl>
                                              <p:pRg st="2" end="2"/>
                                            </p:txEl>
                                          </p:spTgt>
                                        </p:tgtEl>
                                        <p:attrNameLst>
                                          <p:attrName>style.visibility</p:attrName>
                                        </p:attrNameLst>
                                      </p:cBhvr>
                                      <p:to>
                                        <p:strVal val="visible"/>
                                      </p:to>
                                    </p:set>
                                    <p:animEffect transition="in" filter="fade">
                                      <p:cBhvr>
                                        <p:cTn id="12" dur="500"/>
                                        <p:tgtEl>
                                          <p:spTgt spid="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
                                            <p:txEl>
                                              <p:pRg st="4" end="4"/>
                                            </p:txEl>
                                          </p:spTgt>
                                        </p:tgtEl>
                                        <p:attrNameLst>
                                          <p:attrName>style.visibility</p:attrName>
                                        </p:attrNameLst>
                                      </p:cBhvr>
                                      <p:to>
                                        <p:strVal val="visible"/>
                                      </p:to>
                                    </p:set>
                                    <p:animEffect transition="in" filter="fade">
                                      <p:cBhvr>
                                        <p:cTn id="17" dur="500"/>
                                        <p:tgtEl>
                                          <p:spTgt spid="86">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86">
                                            <p:txEl>
                                              <p:pRg st="5" end="5"/>
                                            </p:txEl>
                                          </p:spTgt>
                                        </p:tgtEl>
                                        <p:attrNameLst>
                                          <p:attrName>style.visibility</p:attrName>
                                        </p:attrNameLst>
                                      </p:cBhvr>
                                      <p:to>
                                        <p:strVal val="visible"/>
                                      </p:to>
                                    </p:set>
                                    <p:animEffect transition="in" filter="fade">
                                      <p:cBhvr>
                                        <p:cTn id="20" dur="500"/>
                                        <p:tgtEl>
                                          <p:spTgt spid="86">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6">
                                            <p:txEl>
                                              <p:pRg st="6" end="6"/>
                                            </p:txEl>
                                          </p:spTgt>
                                        </p:tgtEl>
                                        <p:attrNameLst>
                                          <p:attrName>style.visibility</p:attrName>
                                        </p:attrNameLst>
                                      </p:cBhvr>
                                      <p:to>
                                        <p:strVal val="visible"/>
                                      </p:to>
                                    </p:set>
                                    <p:animEffect transition="in" filter="fade">
                                      <p:cBhvr>
                                        <p:cTn id="23" dur="500"/>
                                        <p:tgtEl>
                                          <p:spTgt spid="8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6">
                                            <p:txEl>
                                              <p:pRg st="7" end="7"/>
                                            </p:txEl>
                                          </p:spTgt>
                                        </p:tgtEl>
                                        <p:attrNameLst>
                                          <p:attrName>style.visibility</p:attrName>
                                        </p:attrNameLst>
                                      </p:cBhvr>
                                      <p:to>
                                        <p:strVal val="visible"/>
                                      </p:to>
                                    </p:set>
                                    <p:animEffect transition="in" filter="fade">
                                      <p:cBhvr>
                                        <p:cTn id="26" dur="500"/>
                                        <p:tgtEl>
                                          <p:spTgt spid="86">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86">
                                            <p:txEl>
                                              <p:pRg st="8" end="8"/>
                                            </p:txEl>
                                          </p:spTgt>
                                        </p:tgtEl>
                                        <p:attrNameLst>
                                          <p:attrName>style.visibility</p:attrName>
                                        </p:attrNameLst>
                                      </p:cBhvr>
                                      <p:to>
                                        <p:strVal val="visible"/>
                                      </p:to>
                                    </p:set>
                                    <p:animEffect transition="in" filter="fade">
                                      <p:cBhvr>
                                        <p:cTn id="29" dur="500"/>
                                        <p:tgtEl>
                                          <p:spTgt spid="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5DD596-F193-8C77-21B6-AF5ED0463FEB}"/>
              </a:ext>
            </a:extLst>
          </p:cNvPr>
          <p:cNvSpPr txBox="1">
            <a:spLocks/>
          </p:cNvSpPr>
          <p:nvPr/>
        </p:nvSpPr>
        <p:spPr>
          <a:xfrm>
            <a:off x="990600" y="5175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2:  Formal charge &amp; exceptions to the rule</a:t>
            </a:r>
          </a:p>
        </p:txBody>
      </p:sp>
      <p:sp>
        <p:nvSpPr>
          <p:cNvPr id="6" name="Content Placeholder 5">
            <a:extLst>
              <a:ext uri="{FF2B5EF4-FFF2-40B4-BE49-F238E27FC236}">
                <a16:creationId xmlns:a16="http://schemas.microsoft.com/office/drawing/2014/main" id="{E2B38D56-DFB5-C60F-5B3A-9AA901D0477B}"/>
              </a:ext>
            </a:extLst>
          </p:cNvPr>
          <p:cNvSpPr>
            <a:spLocks noGrp="1"/>
          </p:cNvSpPr>
          <p:nvPr>
            <p:ph idx="1"/>
          </p:nvPr>
        </p:nvSpPr>
        <p:spPr/>
        <p:txBody>
          <a:bodyPr/>
          <a:lstStyle/>
          <a:p>
            <a:pPr marL="457200" indent="-457200">
              <a:buAutoNum type="arabicPeriod" startAt="5"/>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When writing the Lewis structure for a molecule, satisfy the octet rule for the      atom first.  If electrons remain after the octet rule has been satisfied, then place them on the elements having available d orbitals (elements in Period 3 or beyond).</a:t>
            </a:r>
          </a:p>
          <a:p>
            <a:endParaRPr lang="en-US" dirty="0"/>
          </a:p>
        </p:txBody>
      </p:sp>
    </p:spTree>
    <p:extLst>
      <p:ext uri="{BB962C8B-B14F-4D97-AF65-F5344CB8AC3E}">
        <p14:creationId xmlns:p14="http://schemas.microsoft.com/office/powerpoint/2010/main" val="143404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2:  Formal charge &amp; exceptions to the rule</a:t>
            </a:r>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p:txBody>
          <a:bodyPr/>
          <a:lstStyle/>
          <a:p>
            <a:r>
              <a:rPr lang="en-US" dirty="0"/>
              <a:t>Assignment #2: 1-8</a:t>
            </a:r>
          </a:p>
        </p:txBody>
      </p:sp>
    </p:spTree>
    <p:extLst>
      <p:ext uri="{BB962C8B-B14F-4D97-AF65-F5344CB8AC3E}">
        <p14:creationId xmlns:p14="http://schemas.microsoft.com/office/powerpoint/2010/main" val="783891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A6F7-A9CB-C24A-45C9-DFB3EEC0A76D}"/>
              </a:ext>
            </a:extLst>
          </p:cNvPr>
          <p:cNvSpPr>
            <a:spLocks noGrp="1"/>
          </p:cNvSpPr>
          <p:nvPr>
            <p:ph type="title"/>
          </p:nvPr>
        </p:nvSpPr>
        <p:spPr/>
        <p:txBody>
          <a:bodyPr>
            <a:normAutofit fontScale="90000"/>
          </a:bodyPr>
          <a:lstStyle/>
          <a:p>
            <a:pPr algn="ctr"/>
            <a:r>
              <a:rPr lang="en-US" dirty="0"/>
              <a:t>Chapter 8, Section 2:  Formal charge &amp; exceptions to the rule</a:t>
            </a:r>
          </a:p>
        </p:txBody>
      </p:sp>
      <p:sp>
        <p:nvSpPr>
          <p:cNvPr id="3" name="Content Placeholder 2">
            <a:extLst>
              <a:ext uri="{FF2B5EF4-FFF2-40B4-BE49-F238E27FC236}">
                <a16:creationId xmlns:a16="http://schemas.microsoft.com/office/drawing/2014/main" id="{985473F3-5C91-FF42-80BA-6507A81E0AC9}"/>
              </a:ext>
            </a:extLst>
          </p:cNvPr>
          <p:cNvSpPr>
            <a:spLocks noGrp="1"/>
          </p:cNvSpPr>
          <p:nvPr>
            <p:ph idx="1"/>
          </p:nvPr>
        </p:nvSpPr>
        <p:spPr/>
        <p:txBody>
          <a:bodyPr/>
          <a:lstStyle/>
          <a:p>
            <a:r>
              <a:rPr lang="en-US" dirty="0"/>
              <a:t>Bonding practice problems 1-3</a:t>
            </a:r>
          </a:p>
          <a:p>
            <a:r>
              <a:rPr lang="en-US" dirty="0"/>
              <a:t>Quiz: Covalent bonding</a:t>
            </a:r>
          </a:p>
        </p:txBody>
      </p:sp>
    </p:spTree>
    <p:extLst>
      <p:ext uri="{BB962C8B-B14F-4D97-AF65-F5344CB8AC3E}">
        <p14:creationId xmlns:p14="http://schemas.microsoft.com/office/powerpoint/2010/main" val="1523189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2B1FC1-040A-E932-1881-3DC89B65202F}"/>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3:  VSEPR theory </a:t>
            </a:r>
          </a:p>
        </p:txBody>
      </p:sp>
      <p:sp>
        <p:nvSpPr>
          <p:cNvPr id="15" name="Content Placeholder 14">
            <a:extLst>
              <a:ext uri="{FF2B5EF4-FFF2-40B4-BE49-F238E27FC236}">
                <a16:creationId xmlns:a16="http://schemas.microsoft.com/office/drawing/2014/main" id="{54068820-C68E-BBBF-AA01-BA12E6FBEB63}"/>
              </a:ext>
            </a:extLst>
          </p:cNvPr>
          <p:cNvSpPr>
            <a:spLocks noGrp="1"/>
          </p:cNvSpPr>
          <p:nvPr>
            <p:ph idx="1"/>
          </p:nvPr>
        </p:nvSpPr>
        <p:spPr>
          <a:xfrm>
            <a:off x="227421" y="1690688"/>
            <a:ext cx="7588522" cy="4938712"/>
          </a:xfrm>
        </p:spPr>
        <p:txBody>
          <a:bodyPr>
            <a:normAutofit/>
          </a:bodyPr>
          <a:lstStyle/>
          <a:p>
            <a:pPr marL="0" indent="0">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Molecular Geometry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Valence Shell Electron Pair Repulsion Theory (VSEPR)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Says the valence electron pairs surrounding an atom repel one another.  Consequently, the orbitals containing those electron pairs are orientated to be as far apart as possible.</a:t>
            </a:r>
          </a:p>
          <a:p>
            <a:pPr marL="0" marR="0" lvl="0" indent="0">
              <a:lnSpc>
                <a:spcPct val="107000"/>
              </a:lnSpc>
              <a:spcBef>
                <a:spcPts val="0"/>
              </a:spcBef>
              <a:spcAft>
                <a:spcPts val="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Affects molecule characteristics like</a:t>
            </a:r>
          </a:p>
          <a:p>
            <a:pPr marL="742950" marR="0" lvl="1" indent="-285750">
              <a:lnSpc>
                <a:spcPct val="107000"/>
              </a:lnSpc>
              <a:spcBef>
                <a:spcPts val="0"/>
              </a:spcBef>
              <a:spcAft>
                <a:spcPts val="0"/>
              </a:spcAft>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Polarity</a:t>
            </a:r>
          </a:p>
          <a:p>
            <a:pPr marL="742950" marR="0" lvl="1" indent="-285750">
              <a:lnSpc>
                <a:spcPct val="107000"/>
              </a:lnSpc>
              <a:spcBef>
                <a:spcPts val="0"/>
              </a:spcBef>
              <a:spcAft>
                <a:spcPts val="800"/>
              </a:spcAft>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Bond angles</a:t>
            </a:r>
          </a:p>
          <a:p>
            <a:pPr marL="0" indent="0">
              <a:buNone/>
            </a:pPr>
            <a:endParaRPr lang="en-US" dirty="0"/>
          </a:p>
        </p:txBody>
      </p:sp>
      <p:pic>
        <p:nvPicPr>
          <p:cNvPr id="2" name="Picture 1" descr="A table of chemical formulas&#10;&#10;Description automatically generated">
            <a:extLst>
              <a:ext uri="{FF2B5EF4-FFF2-40B4-BE49-F238E27FC236}">
                <a16:creationId xmlns:a16="http://schemas.microsoft.com/office/drawing/2014/main" id="{2B6F692A-4B28-B71B-0273-E57216A879AC}"/>
              </a:ext>
            </a:extLst>
          </p:cNvPr>
          <p:cNvPicPr>
            <a:picLocks noChangeAspect="1"/>
          </p:cNvPicPr>
          <p:nvPr/>
        </p:nvPicPr>
        <p:blipFill>
          <a:blip r:embed="rId2"/>
          <a:stretch>
            <a:fillRect/>
          </a:stretch>
        </p:blipFill>
        <p:spPr>
          <a:xfrm>
            <a:off x="7978049" y="1443717"/>
            <a:ext cx="3986530" cy="5276850"/>
          </a:xfrm>
          <a:prstGeom prst="rect">
            <a:avLst/>
          </a:prstGeom>
        </p:spPr>
      </p:pic>
    </p:spTree>
    <p:extLst>
      <p:ext uri="{BB962C8B-B14F-4D97-AF65-F5344CB8AC3E}">
        <p14:creationId xmlns:p14="http://schemas.microsoft.com/office/powerpoint/2010/main" val="209109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fade">
                                      <p:cBhvr>
                                        <p:cTn id="17" dur="500"/>
                                        <p:tgtEl>
                                          <p:spTgt spid="1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5">
                                            <p:txEl>
                                              <p:pRg st="5" end="5"/>
                                            </p:txEl>
                                          </p:spTgt>
                                        </p:tgtEl>
                                        <p:attrNameLst>
                                          <p:attrName>style.visibility</p:attrName>
                                        </p:attrNameLst>
                                      </p:cBhvr>
                                      <p:to>
                                        <p:strVal val="visible"/>
                                      </p:to>
                                    </p:set>
                                    <p:animEffect transition="in" filter="fade">
                                      <p:cBhvr>
                                        <p:cTn id="20" dur="500"/>
                                        <p:tgtEl>
                                          <p:spTgt spid="1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animEffect transition="in" filter="fade">
                                      <p:cBhvr>
                                        <p:cTn id="23"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57380D-8DDA-BE7E-093E-761FCE8B169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3:  VSEPR theory </a:t>
            </a:r>
          </a:p>
        </p:txBody>
      </p:sp>
      <p:sp>
        <p:nvSpPr>
          <p:cNvPr id="8" name="Content Placeholder 7">
            <a:extLst>
              <a:ext uri="{FF2B5EF4-FFF2-40B4-BE49-F238E27FC236}">
                <a16:creationId xmlns:a16="http://schemas.microsoft.com/office/drawing/2014/main" id="{C860EAE6-C590-32C1-5B22-62F75ADFE204}"/>
              </a:ext>
            </a:extLst>
          </p:cNvPr>
          <p:cNvSpPr>
            <a:spLocks noGrp="1"/>
          </p:cNvSpPr>
          <p:nvPr>
            <p:ph idx="1"/>
          </p:nvPr>
        </p:nvSpPr>
        <p:spPr>
          <a:xfrm>
            <a:off x="1120000" y="1440034"/>
            <a:ext cx="10233800" cy="4351338"/>
          </a:xfrm>
        </p:spPr>
        <p:txBody>
          <a:bodyPr>
            <a:normAutofit lnSpcReduction="10000"/>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9: 	For the following determine: a) the Lewis structure  b) molecular 	geometry  c) bond angles  d) polarity</a:t>
            </a:r>
          </a:p>
          <a:p>
            <a:pPr marL="0" indent="0">
              <a:buNone/>
            </a:pPr>
            <a:endParaRPr lang="en-US" dirty="0"/>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BF</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dirty="0">
                <a:effectLst/>
                <a:latin typeface="Calibri" panose="020F0502020204030204" pitchFamily="34" charset="0"/>
                <a:ea typeface="Calibri" panose="020F0502020204030204" pitchFamily="34" charset="0"/>
                <a:cs typeface="Times New Roman" panose="02020603050405020304" pitchFamily="18" charset="0"/>
              </a:rPr>
              <a:t>SCN</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baseline="-25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aseline="-25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2400" dirty="0">
                <a:effectLst/>
                <a:latin typeface="Calibri" panose="020F0502020204030204" pitchFamily="34" charset="0"/>
                <a:ea typeface="Calibri" panose="020F0502020204030204" pitchFamily="34" charset="0"/>
                <a:cs typeface="Times New Roman" panose="02020603050405020304" pitchFamily="18" charset="0"/>
              </a:rPr>
              <a:t>NO</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baseline="-25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dirty="0">
                <a:effectLst/>
                <a:latin typeface="Calibri" panose="020F0502020204030204" pitchFamily="34" charset="0"/>
                <a:ea typeface="Calibri" panose="020F0502020204030204" pitchFamily="34" charset="0"/>
                <a:cs typeface="Times New Roman" panose="02020603050405020304" pitchFamily="18" charset="0"/>
              </a:rPr>
              <a:t>CF</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dirty="0">
                <a:effectLst/>
                <a:latin typeface="Calibri" panose="020F0502020204030204" pitchFamily="34" charset="0"/>
                <a:ea typeface="Calibri" panose="020F0502020204030204" pitchFamily="34" charset="0"/>
                <a:cs typeface="Times New Roman" panose="02020603050405020304" pitchFamily="18" charset="0"/>
              </a:rPr>
              <a:t>Cl</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r>
              <a:rPr lang="en-US" dirty="0"/>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dirty="0">
                <a:effectLst/>
                <a:latin typeface="Calibri" panose="020F0502020204030204" pitchFamily="34" charset="0"/>
                <a:ea typeface="Calibri" panose="020F0502020204030204" pitchFamily="34" charset="0"/>
                <a:cs typeface="Times New Roman" panose="02020603050405020304" pitchFamily="18" charset="0"/>
              </a:rPr>
              <a:t>O				</a:t>
            </a:r>
            <a:endParaRPr lang="en-US" dirty="0"/>
          </a:p>
        </p:txBody>
      </p:sp>
      <p:pic>
        <p:nvPicPr>
          <p:cNvPr id="2" name="Picture 1" descr="A table of chemical formulas&#10;&#10;Description automatically generated">
            <a:extLst>
              <a:ext uri="{FF2B5EF4-FFF2-40B4-BE49-F238E27FC236}">
                <a16:creationId xmlns:a16="http://schemas.microsoft.com/office/drawing/2014/main" id="{4CCA8C21-5E14-97F0-95F8-CA16B74D9016}"/>
              </a:ext>
            </a:extLst>
          </p:cNvPr>
          <p:cNvPicPr>
            <a:picLocks noChangeAspect="1"/>
          </p:cNvPicPr>
          <p:nvPr/>
        </p:nvPicPr>
        <p:blipFill>
          <a:blip r:embed="rId2"/>
          <a:stretch>
            <a:fillRect/>
          </a:stretch>
        </p:blipFill>
        <p:spPr>
          <a:xfrm>
            <a:off x="8260645" y="1817783"/>
            <a:ext cx="3703933" cy="4902784"/>
          </a:xfrm>
          <a:prstGeom prst="rect">
            <a:avLst/>
          </a:prstGeom>
        </p:spPr>
      </p:pic>
    </p:spTree>
    <p:extLst>
      <p:ext uri="{BB962C8B-B14F-4D97-AF65-F5344CB8AC3E}">
        <p14:creationId xmlns:p14="http://schemas.microsoft.com/office/powerpoint/2010/main" val="25261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fade">
                                      <p:cBhvr>
                                        <p:cTn id="15" dur="500"/>
                                        <p:tgtEl>
                                          <p:spTgt spid="8">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6" end="6"/>
                                            </p:txEl>
                                          </p:spTgt>
                                        </p:tgtEl>
                                        <p:attrNameLst>
                                          <p:attrName>style.visibility</p:attrName>
                                        </p:attrNameLst>
                                      </p:cBhvr>
                                      <p:to>
                                        <p:strVal val="visible"/>
                                      </p:to>
                                    </p:set>
                                    <p:animEffect transition="in" filter="fade">
                                      <p:cBhvr>
                                        <p:cTn id="18" dur="500"/>
                                        <p:tgtEl>
                                          <p:spTgt spid="8">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animEffect transition="in" filter="fade">
                                      <p:cBhvr>
                                        <p:cTn id="21"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CE4D95A-F8D9-5845-81D7-12A848BA6B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3:  VSEPR theory </a:t>
            </a:r>
          </a:p>
        </p:txBody>
      </p:sp>
      <p:sp>
        <p:nvSpPr>
          <p:cNvPr id="10" name="Content Placeholder 9">
            <a:extLst>
              <a:ext uri="{FF2B5EF4-FFF2-40B4-BE49-F238E27FC236}">
                <a16:creationId xmlns:a16="http://schemas.microsoft.com/office/drawing/2014/main" id="{559AC86F-9DC4-A9D7-D498-9F378CCB1486}"/>
              </a:ext>
            </a:extLst>
          </p:cNvPr>
          <p:cNvSpPr>
            <a:spLocks noGrp="1"/>
          </p:cNvSpPr>
          <p:nvPr>
            <p:ph idx="1"/>
          </p:nvPr>
        </p:nvSpPr>
        <p:spPr/>
        <p:txBody>
          <a:bodyPr/>
          <a:lstStyle/>
          <a:p>
            <a:r>
              <a:rPr lang="en-US" dirty="0"/>
              <a:t>Assignment #3: 1-6</a:t>
            </a:r>
          </a:p>
        </p:txBody>
      </p:sp>
    </p:spTree>
    <p:extLst>
      <p:ext uri="{BB962C8B-B14F-4D97-AF65-F5344CB8AC3E}">
        <p14:creationId xmlns:p14="http://schemas.microsoft.com/office/powerpoint/2010/main" val="261179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E3D09CC1-520E-7D4B-77B8-5306A5283C4E}"/>
              </a:ext>
            </a:extLst>
          </p:cNvPr>
          <p:cNvSpPr>
            <a:spLocks noChangeAspect="1" noChangeArrowheads="1" noTextEdit="1"/>
          </p:cNvSpPr>
          <p:nvPr/>
        </p:nvSpPr>
        <p:spPr bwMode="auto">
          <a:xfrm>
            <a:off x="642938" y="693738"/>
            <a:ext cx="6834187"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ACC5AA6D-D677-316F-329C-95DECBDBC440}"/>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10" name="Content Placeholder 9">
            <a:extLst>
              <a:ext uri="{FF2B5EF4-FFF2-40B4-BE49-F238E27FC236}">
                <a16:creationId xmlns:a16="http://schemas.microsoft.com/office/drawing/2014/main" id="{AEB189D3-D4AD-D959-2826-389F81B3E2D2}"/>
              </a:ext>
            </a:extLst>
          </p:cNvPr>
          <p:cNvSpPr>
            <a:spLocks noGrp="1"/>
          </p:cNvSpPr>
          <p:nvPr>
            <p:ph idx="1"/>
          </p:nvPr>
        </p:nvSpPr>
        <p:spPr>
          <a:xfrm>
            <a:off x="1120000" y="1804815"/>
            <a:ext cx="10233800" cy="5355768"/>
          </a:xfrm>
        </p:spPr>
        <p:txBody>
          <a:bodyPr>
            <a:normAutofit/>
          </a:bodyPr>
          <a:lstStyle/>
          <a:p>
            <a:pPr marL="0" indent="0">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Bond</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 force that holds atoms together</a:t>
            </a:r>
          </a:p>
          <a:p>
            <a:pPr marL="457200" lvl="1">
              <a:lnSpc>
                <a:spcPct val="107000"/>
              </a:lnSpc>
              <a:spcBef>
                <a:spcPts val="0"/>
              </a:spcBef>
              <a:spcAft>
                <a:spcPts val="8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Ionic bond</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 </a:t>
            </a: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transfer</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of electrons to produce stability – typically from a metal to a nonmetal</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Na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Cl – </a:t>
            </a:r>
          </a:p>
          <a:p>
            <a:pPr marL="0" indent="0">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Bond energy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energy needed to break a bond (also referred to as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lattice </a:t>
            </a:r>
          </a:p>
          <a:p>
            <a:pPr marL="0" indent="0">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energy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Coulomb’s law</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 = 2.37 X 10</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J – nm (Q</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Calibri" panose="020F0502020204030204" pitchFamily="34"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Q</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r</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EX 1: NaCl					EX 2: CaCl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cxnSp>
        <p:nvCxnSpPr>
          <p:cNvPr id="15" name="Straight Connector 14">
            <a:extLst>
              <a:ext uri="{FF2B5EF4-FFF2-40B4-BE49-F238E27FC236}">
                <a16:creationId xmlns:a16="http://schemas.microsoft.com/office/drawing/2014/main" id="{82A0132C-C94C-880F-ED02-D4FD5F68F150}"/>
              </a:ext>
            </a:extLst>
          </p:cNvPr>
          <p:cNvCxnSpPr>
            <a:cxnSpLocks/>
          </p:cNvCxnSpPr>
          <p:nvPr/>
        </p:nvCxnSpPr>
        <p:spPr>
          <a:xfrm>
            <a:off x="7075716" y="5473295"/>
            <a:ext cx="78241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67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5" end="5"/>
                                            </p:txEl>
                                          </p:spTgt>
                                        </p:tgtEl>
                                        <p:attrNameLst>
                                          <p:attrName>style.visibility</p:attrName>
                                        </p:attrNameLst>
                                      </p:cBhvr>
                                      <p:to>
                                        <p:strVal val="visible"/>
                                      </p:to>
                                    </p:set>
                                    <p:animEffect transition="in" filter="fade">
                                      <p:cBhvr>
                                        <p:cTn id="30" dur="500"/>
                                        <p:tgtEl>
                                          <p:spTgt spid="10">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animEffect transition="in" filter="fade">
                                      <p:cBhvr>
                                        <p:cTn id="35" dur="500"/>
                                        <p:tgtEl>
                                          <p:spTgt spid="10">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animEffect transition="in" filter="fade">
                                      <p:cBhvr>
                                        <p:cTn id="43" dur="500"/>
                                        <p:tgtEl>
                                          <p:spTgt spid="10">
                                            <p:txEl>
                                              <p:pRg st="7" end="7"/>
                                            </p:txEl>
                                          </p:spTgt>
                                        </p:tgtEl>
                                      </p:cBhvr>
                                    </p:animEffect>
                                  </p:childTnLst>
                                </p:cTn>
                              </p:par>
                              <p:par>
                                <p:cTn id="44" presetID="10" presetClass="exit" presetSubtype="0" fill="hold" grpId="0" nodeType="withEffect">
                                  <p:stCondLst>
                                    <p:cond delay="0"/>
                                  </p:stCondLst>
                                  <p:childTnLst>
                                    <p:animEffect transition="out" filter="fade">
                                      <p:cBhvr>
                                        <p:cTn id="45" dur="500"/>
                                        <p:tgtEl>
                                          <p:spTgt spid="10">
                                            <p:txEl>
                                              <p:pRg st="0" end="0"/>
                                            </p:txEl>
                                          </p:spTgt>
                                        </p:tgtEl>
                                      </p:cBhvr>
                                    </p:animEffect>
                                    <p:set>
                                      <p:cBhvr>
                                        <p:cTn id="46" dur="1" fill="hold">
                                          <p:stCondLst>
                                            <p:cond delay="499"/>
                                          </p:stCondLst>
                                        </p:cTn>
                                        <p:tgtEl>
                                          <p:spTgt spid="10">
                                            <p:txEl>
                                              <p:pRg st="0" end="0"/>
                                            </p:txEl>
                                          </p:spTgt>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10">
                                            <p:txEl>
                                              <p:pRg st="1" end="1"/>
                                            </p:txEl>
                                          </p:spTgt>
                                        </p:tgtEl>
                                      </p:cBhvr>
                                    </p:animEffect>
                                    <p:set>
                                      <p:cBhvr>
                                        <p:cTn id="49" dur="1" fill="hold">
                                          <p:stCondLst>
                                            <p:cond delay="499"/>
                                          </p:stCondLst>
                                        </p:cTn>
                                        <p:tgtEl>
                                          <p:spTgt spid="10">
                                            <p:txEl>
                                              <p:pRg st="1" end="1"/>
                                            </p:txEl>
                                          </p:spTgt>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10">
                                            <p:txEl>
                                              <p:pRg st="2" end="2"/>
                                            </p:txEl>
                                          </p:spTgt>
                                        </p:tgtEl>
                                      </p:cBhvr>
                                    </p:animEffect>
                                    <p:set>
                                      <p:cBhvr>
                                        <p:cTn id="52" dur="1" fill="hold">
                                          <p:stCondLst>
                                            <p:cond delay="499"/>
                                          </p:stCondLst>
                                        </p:cTn>
                                        <p:tgtEl>
                                          <p:spTgt spid="10">
                                            <p:txEl>
                                              <p:pRg st="2" end="2"/>
                                            </p:txEl>
                                          </p:spTgt>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500"/>
                                        <p:tgtEl>
                                          <p:spTgt spid="10">
                                            <p:txEl>
                                              <p:pRg st="3" end="3"/>
                                            </p:txEl>
                                          </p:spTgt>
                                        </p:tgtEl>
                                      </p:cBhvr>
                                    </p:animEffect>
                                    <p:set>
                                      <p:cBhvr>
                                        <p:cTn id="55" dur="1" fill="hold">
                                          <p:stCondLst>
                                            <p:cond delay="499"/>
                                          </p:stCondLst>
                                        </p:cTn>
                                        <p:tgtEl>
                                          <p:spTgt spid="10">
                                            <p:txEl>
                                              <p:pRg st="3" end="3"/>
                                            </p:txEl>
                                          </p:spTgt>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10">
                                            <p:txEl>
                                              <p:pRg st="4" end="4"/>
                                            </p:txEl>
                                          </p:spTgt>
                                        </p:tgtEl>
                                      </p:cBhvr>
                                    </p:animEffect>
                                    <p:set>
                                      <p:cBhvr>
                                        <p:cTn id="58" dur="1" fill="hold">
                                          <p:stCondLst>
                                            <p:cond delay="499"/>
                                          </p:stCondLst>
                                        </p:cTn>
                                        <p:tgtEl>
                                          <p:spTgt spid="10">
                                            <p:txEl>
                                              <p:pRg st="4" end="4"/>
                                            </p:txEl>
                                          </p:spTgt>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500"/>
                                        <p:tgtEl>
                                          <p:spTgt spid="10">
                                            <p:txEl>
                                              <p:pRg st="5" end="5"/>
                                            </p:txEl>
                                          </p:spTgt>
                                        </p:tgtEl>
                                      </p:cBhvr>
                                    </p:animEffect>
                                    <p:set>
                                      <p:cBhvr>
                                        <p:cTn id="61" dur="1" fill="hold">
                                          <p:stCondLst>
                                            <p:cond delay="499"/>
                                          </p:stCondLst>
                                        </p:cTn>
                                        <p:tgtEl>
                                          <p:spTgt spid="10">
                                            <p:txEl>
                                              <p:pRg st="5" end="5"/>
                                            </p:txEl>
                                          </p:spTgt>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10">
                                            <p:txEl>
                                              <p:pRg st="6" end="6"/>
                                            </p:txEl>
                                          </p:spTgt>
                                        </p:tgtEl>
                                      </p:cBhvr>
                                    </p:animEffect>
                                    <p:set>
                                      <p:cBhvr>
                                        <p:cTn id="64" dur="1" fill="hold">
                                          <p:stCondLst>
                                            <p:cond delay="499"/>
                                          </p:stCondLst>
                                        </p:cTn>
                                        <p:tgtEl>
                                          <p:spTgt spid="10">
                                            <p:txEl>
                                              <p:pRg st="6" end="6"/>
                                            </p:txEl>
                                          </p:spTgt>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15"/>
                                        </p:tgtEl>
                                      </p:cBhvr>
                                    </p:animEffect>
                                    <p:set>
                                      <p:cBhvr>
                                        <p:cTn id="6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98A3B-A7FA-9386-66E6-E7BE7BE372B5}"/>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2C39791A-35B5-1D8C-344F-EE2DB6A3D84D}"/>
              </a:ext>
            </a:extLst>
          </p:cNvPr>
          <p:cNvSpPr>
            <a:spLocks noGrp="1"/>
          </p:cNvSpPr>
          <p:nvPr>
            <p:ph idx="1"/>
          </p:nvPr>
        </p:nvSpPr>
        <p:spPr/>
        <p:txBody>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Atomic Orbitals – Hybridization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For a covalent bond to form, unpaired electrons must be matched up.  When this doesn’t happen, the atom must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hybridize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orbitals to form bonds.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a:t>
            </a:r>
          </a:p>
          <a:p>
            <a:pPr marL="0" indent="0">
              <a:buNone/>
            </a:pPr>
            <a:endParaRPr lang="en-US" dirty="0"/>
          </a:p>
        </p:txBody>
      </p:sp>
    </p:spTree>
    <p:extLst>
      <p:ext uri="{BB962C8B-B14F-4D97-AF65-F5344CB8AC3E}">
        <p14:creationId xmlns:p14="http://schemas.microsoft.com/office/powerpoint/2010/main" val="123067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30FE-0923-918F-2F43-74334B0B0B24}"/>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F9051007-A6BB-9916-0C8A-F9400B1DEDE6}"/>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sz="2600" u="sng" kern="100" dirty="0">
                <a:effectLst/>
                <a:latin typeface="Calibri" panose="020F0502020204030204" pitchFamily="34" charset="0"/>
                <a:ea typeface="Calibri" panose="020F0502020204030204" pitchFamily="34" charset="0"/>
                <a:cs typeface="Times New Roman" panose="02020603050405020304" pitchFamily="18" charset="0"/>
              </a:rPr>
              <a:t>Types of hybridization</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sp</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hybridization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sp</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hybridization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err="1">
                <a:effectLst/>
                <a:latin typeface="Calibri" panose="020F0502020204030204" pitchFamily="34" charset="0"/>
                <a:ea typeface="Calibri" panose="020F0502020204030204" pitchFamily="34" charset="0"/>
                <a:cs typeface="Times New Roman" panose="02020603050405020304" pitchFamily="18" charset="0"/>
              </a:rPr>
              <a:t>sp</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hybridization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latin typeface="Calibri" panose="020F0502020204030204" pitchFamily="34" charset="0"/>
                <a:ea typeface="Calibri" panose="020F0502020204030204" pitchFamily="34" charset="0"/>
                <a:cs typeface="Times New Roman" panose="02020603050405020304" pitchFamily="18" charset="0"/>
              </a:rPr>
              <a:t>s</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d hybridization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sp</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d</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hybridization</a:t>
            </a:r>
          </a:p>
          <a:p>
            <a:endParaRPr lang="en-US" dirty="0"/>
          </a:p>
        </p:txBody>
      </p:sp>
      <p:graphicFrame>
        <p:nvGraphicFramePr>
          <p:cNvPr id="4" name="Table 3">
            <a:extLst>
              <a:ext uri="{FF2B5EF4-FFF2-40B4-BE49-F238E27FC236}">
                <a16:creationId xmlns:a16="http://schemas.microsoft.com/office/drawing/2014/main" id="{DE9FD0C0-0B44-F007-8C5F-2B5A0403EF3A}"/>
              </a:ext>
            </a:extLst>
          </p:cNvPr>
          <p:cNvGraphicFramePr>
            <a:graphicFrameLocks noGrp="1"/>
          </p:cNvGraphicFramePr>
          <p:nvPr>
            <p:extLst>
              <p:ext uri="{D42A27DB-BD31-4B8C-83A1-F6EECF244321}">
                <p14:modId xmlns:p14="http://schemas.microsoft.com/office/powerpoint/2010/main" val="568542188"/>
              </p:ext>
            </p:extLst>
          </p:nvPr>
        </p:nvGraphicFramePr>
        <p:xfrm>
          <a:off x="7507516" y="1993293"/>
          <a:ext cx="3650342" cy="3338590"/>
        </p:xfrm>
        <a:graphic>
          <a:graphicData uri="http://schemas.openxmlformats.org/drawingml/2006/table">
            <a:tbl>
              <a:tblPr firstRow="1" bandRow="1">
                <a:tableStyleId>{5C22544A-7EE6-4342-B048-85BDC9FD1C3A}</a:tableStyleId>
              </a:tblPr>
              <a:tblGrid>
                <a:gridCol w="1548592">
                  <a:extLst>
                    <a:ext uri="{9D8B030D-6E8A-4147-A177-3AD203B41FA5}">
                      <a16:colId xmlns:a16="http://schemas.microsoft.com/office/drawing/2014/main" val="4023294606"/>
                    </a:ext>
                  </a:extLst>
                </a:gridCol>
                <a:gridCol w="2101750">
                  <a:extLst>
                    <a:ext uri="{9D8B030D-6E8A-4147-A177-3AD203B41FA5}">
                      <a16:colId xmlns:a16="http://schemas.microsoft.com/office/drawing/2014/main" val="1550394627"/>
                    </a:ext>
                  </a:extLst>
                </a:gridCol>
              </a:tblGrid>
              <a:tr h="1060209">
                <a:tc>
                  <a:txBody>
                    <a:bodyPr/>
                    <a:lstStyle/>
                    <a:p>
                      <a:pPr algn="ctr"/>
                      <a:r>
                        <a:rPr lang="en-US" dirty="0"/>
                        <a:t>If sum of </a:t>
                      </a:r>
                      <a:r>
                        <a:rPr lang="el-GR" dirty="0"/>
                        <a:t>σ</a:t>
                      </a:r>
                      <a:r>
                        <a:rPr lang="en-US" dirty="0"/>
                        <a:t> and unshared e</a:t>
                      </a:r>
                      <a:r>
                        <a:rPr lang="en-US" baseline="30000" dirty="0"/>
                        <a:t>-</a:t>
                      </a:r>
                      <a:r>
                        <a:rPr lang="en-US" dirty="0"/>
                        <a:t> pair on core atom is :</a:t>
                      </a:r>
                    </a:p>
                  </a:txBody>
                  <a:tcPr/>
                </a:tc>
                <a:tc>
                  <a:txBody>
                    <a:bodyPr/>
                    <a:lstStyle/>
                    <a:p>
                      <a:pPr algn="ctr"/>
                      <a:endParaRPr lang="en-US" dirty="0"/>
                    </a:p>
                    <a:p>
                      <a:pPr algn="ctr"/>
                      <a:r>
                        <a:rPr lang="en-US" dirty="0"/>
                        <a:t>Hybridization is:</a:t>
                      </a:r>
                    </a:p>
                  </a:txBody>
                  <a:tcPr/>
                </a:tc>
                <a:extLst>
                  <a:ext uri="{0D108BD9-81ED-4DB2-BD59-A6C34878D82A}">
                    <a16:rowId xmlns:a16="http://schemas.microsoft.com/office/drawing/2014/main" val="2928143036"/>
                  </a:ext>
                </a:extLst>
              </a:tr>
              <a:tr h="429974">
                <a:tc>
                  <a:txBody>
                    <a:bodyPr/>
                    <a:lstStyle/>
                    <a:p>
                      <a:pPr algn="ctr"/>
                      <a:r>
                        <a:rPr lang="en-US" dirty="0"/>
                        <a:t>2</a:t>
                      </a:r>
                    </a:p>
                  </a:txBody>
                  <a:tcPr/>
                </a:tc>
                <a:tc>
                  <a:txBody>
                    <a:bodyPr/>
                    <a:lstStyle/>
                    <a:p>
                      <a:pPr algn="ctr"/>
                      <a:r>
                        <a:rPr lang="en-US" dirty="0" err="1"/>
                        <a:t>sp</a:t>
                      </a:r>
                      <a:endParaRPr lang="en-US" dirty="0"/>
                    </a:p>
                  </a:txBody>
                  <a:tcPr/>
                </a:tc>
                <a:extLst>
                  <a:ext uri="{0D108BD9-81ED-4DB2-BD59-A6C34878D82A}">
                    <a16:rowId xmlns:a16="http://schemas.microsoft.com/office/drawing/2014/main" val="3625106189"/>
                  </a:ext>
                </a:extLst>
              </a:tr>
              <a:tr h="429974">
                <a:tc>
                  <a:txBody>
                    <a:bodyPr/>
                    <a:lstStyle/>
                    <a:p>
                      <a:pPr algn="ctr"/>
                      <a:r>
                        <a:rPr lang="en-US" dirty="0"/>
                        <a:t>3</a:t>
                      </a:r>
                    </a:p>
                  </a:txBody>
                  <a:tcPr/>
                </a:tc>
                <a:tc>
                  <a:txBody>
                    <a:bodyPr/>
                    <a:lstStyle/>
                    <a:p>
                      <a:pPr algn="ctr"/>
                      <a:r>
                        <a:rPr lang="en-US" dirty="0"/>
                        <a:t>sp</a:t>
                      </a:r>
                      <a:r>
                        <a:rPr lang="en-US" baseline="30000" dirty="0"/>
                        <a:t>2</a:t>
                      </a:r>
                      <a:endParaRPr lang="en-US" dirty="0"/>
                    </a:p>
                  </a:txBody>
                  <a:tcPr/>
                </a:tc>
                <a:extLst>
                  <a:ext uri="{0D108BD9-81ED-4DB2-BD59-A6C34878D82A}">
                    <a16:rowId xmlns:a16="http://schemas.microsoft.com/office/drawing/2014/main" val="3375923620"/>
                  </a:ext>
                </a:extLst>
              </a:tr>
              <a:tr h="429974">
                <a:tc>
                  <a:txBody>
                    <a:bodyPr/>
                    <a:lstStyle/>
                    <a:p>
                      <a:pPr algn="ctr"/>
                      <a:r>
                        <a:rPr lang="en-US" dirty="0"/>
                        <a:t>4</a:t>
                      </a:r>
                    </a:p>
                  </a:txBody>
                  <a:tcPr/>
                </a:tc>
                <a:tc>
                  <a:txBody>
                    <a:bodyPr/>
                    <a:lstStyle/>
                    <a:p>
                      <a:pPr algn="ctr"/>
                      <a:r>
                        <a:rPr lang="en-US" dirty="0"/>
                        <a:t>sp</a:t>
                      </a:r>
                      <a:r>
                        <a:rPr lang="en-US" baseline="30000" dirty="0"/>
                        <a:t>3</a:t>
                      </a:r>
                      <a:endParaRPr lang="en-US" dirty="0"/>
                    </a:p>
                  </a:txBody>
                  <a:tcPr/>
                </a:tc>
                <a:extLst>
                  <a:ext uri="{0D108BD9-81ED-4DB2-BD59-A6C34878D82A}">
                    <a16:rowId xmlns:a16="http://schemas.microsoft.com/office/drawing/2014/main" val="3959228078"/>
                  </a:ext>
                </a:extLst>
              </a:tr>
              <a:tr h="429974">
                <a:tc>
                  <a:txBody>
                    <a:bodyPr/>
                    <a:lstStyle/>
                    <a:p>
                      <a:pPr algn="ctr"/>
                      <a:r>
                        <a:rPr lang="en-US" dirty="0"/>
                        <a:t>5</a:t>
                      </a:r>
                    </a:p>
                  </a:txBody>
                  <a:tcPr/>
                </a:tc>
                <a:tc>
                  <a:txBody>
                    <a:bodyPr/>
                    <a:lstStyle/>
                    <a:p>
                      <a:pPr algn="ctr"/>
                      <a:r>
                        <a:rPr lang="en-US" dirty="0"/>
                        <a:t>sp</a:t>
                      </a:r>
                      <a:r>
                        <a:rPr lang="en-US" baseline="30000" dirty="0"/>
                        <a:t>3</a:t>
                      </a:r>
                      <a:r>
                        <a:rPr lang="en-US" dirty="0"/>
                        <a:t>d</a:t>
                      </a:r>
                    </a:p>
                  </a:txBody>
                  <a:tcPr/>
                </a:tc>
                <a:extLst>
                  <a:ext uri="{0D108BD9-81ED-4DB2-BD59-A6C34878D82A}">
                    <a16:rowId xmlns:a16="http://schemas.microsoft.com/office/drawing/2014/main" val="4166878141"/>
                  </a:ext>
                </a:extLst>
              </a:tr>
              <a:tr h="429974">
                <a:tc>
                  <a:txBody>
                    <a:bodyPr/>
                    <a:lstStyle/>
                    <a:p>
                      <a:pPr algn="ctr"/>
                      <a:r>
                        <a:rPr lang="en-US" dirty="0"/>
                        <a:t>6</a:t>
                      </a:r>
                    </a:p>
                  </a:txBody>
                  <a:tcPr/>
                </a:tc>
                <a:tc>
                  <a:txBody>
                    <a:bodyPr/>
                    <a:lstStyle/>
                    <a:p>
                      <a:pPr algn="ctr"/>
                      <a:r>
                        <a:rPr lang="en-US" dirty="0"/>
                        <a:t>sp</a:t>
                      </a:r>
                      <a:r>
                        <a:rPr lang="en-US" baseline="30000" dirty="0"/>
                        <a:t>3</a:t>
                      </a:r>
                      <a:r>
                        <a:rPr lang="en-US" dirty="0"/>
                        <a:t>d</a:t>
                      </a:r>
                      <a:r>
                        <a:rPr lang="en-US" baseline="30000" dirty="0"/>
                        <a:t>2</a:t>
                      </a:r>
                    </a:p>
                  </a:txBody>
                  <a:tcPr/>
                </a:tc>
                <a:extLst>
                  <a:ext uri="{0D108BD9-81ED-4DB2-BD59-A6C34878D82A}">
                    <a16:rowId xmlns:a16="http://schemas.microsoft.com/office/drawing/2014/main" val="3986004232"/>
                  </a:ext>
                </a:extLst>
              </a:tr>
            </a:tbl>
          </a:graphicData>
        </a:graphic>
      </p:graphicFrame>
    </p:spTree>
    <p:extLst>
      <p:ext uri="{BB962C8B-B14F-4D97-AF65-F5344CB8AC3E}">
        <p14:creationId xmlns:p14="http://schemas.microsoft.com/office/powerpoint/2010/main" val="757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B461-489D-4E62-7C80-B30FD71DBE34}"/>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2E40398A-D030-4EBD-2C75-778B2FDF9750}"/>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10: Give the hybridization of </a:t>
            </a: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carbon in CH</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Cl</a:t>
            </a: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phosphorous in PH</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sulfur in SF</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4</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11: State the hybridization of nitrogen and the number </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kern="100" dirty="0">
                <a:latin typeface="Calibri" panose="020F0502020204030204" pitchFamily="34" charset="0"/>
                <a:ea typeface="Calibri" panose="020F0502020204030204" pitchFamily="34" charset="0"/>
                <a:cs typeface="Times New Roman" panose="02020603050405020304" pitchFamily="18" charset="0"/>
              </a:rPr>
              <a:t> 	of sigma and pi bonds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in the following</a:t>
            </a: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NH</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NO</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514350" marR="0" indent="-514350">
              <a:lnSpc>
                <a:spcPct val="107000"/>
              </a:lnSpc>
              <a:spcBef>
                <a:spcPts val="0"/>
              </a:spcBef>
              <a:spcAft>
                <a:spcPts val="800"/>
              </a:spcAft>
              <a:buAutoNum type="alphaLcParen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N</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4" name="Table 3">
            <a:extLst>
              <a:ext uri="{FF2B5EF4-FFF2-40B4-BE49-F238E27FC236}">
                <a16:creationId xmlns:a16="http://schemas.microsoft.com/office/drawing/2014/main" id="{1BDD859E-BDF4-93BF-BFCA-66AB3F51B083}"/>
              </a:ext>
            </a:extLst>
          </p:cNvPr>
          <p:cNvGraphicFramePr>
            <a:graphicFrameLocks noGrp="1"/>
          </p:cNvGraphicFramePr>
          <p:nvPr>
            <p:extLst>
              <p:ext uri="{D42A27DB-BD31-4B8C-83A1-F6EECF244321}">
                <p14:modId xmlns:p14="http://schemas.microsoft.com/office/powerpoint/2010/main" val="2010253003"/>
              </p:ext>
            </p:extLst>
          </p:nvPr>
        </p:nvGraphicFramePr>
        <p:xfrm>
          <a:off x="8806543" y="2355374"/>
          <a:ext cx="3385457" cy="3291840"/>
        </p:xfrm>
        <a:graphic>
          <a:graphicData uri="http://schemas.openxmlformats.org/drawingml/2006/table">
            <a:tbl>
              <a:tblPr firstRow="1" bandRow="1">
                <a:tableStyleId>{5C22544A-7EE6-4342-B048-85BDC9FD1C3A}</a:tableStyleId>
              </a:tblPr>
              <a:tblGrid>
                <a:gridCol w="1436220">
                  <a:extLst>
                    <a:ext uri="{9D8B030D-6E8A-4147-A177-3AD203B41FA5}">
                      <a16:colId xmlns:a16="http://schemas.microsoft.com/office/drawing/2014/main" val="4023294606"/>
                    </a:ext>
                  </a:extLst>
                </a:gridCol>
                <a:gridCol w="1949237">
                  <a:extLst>
                    <a:ext uri="{9D8B030D-6E8A-4147-A177-3AD203B41FA5}">
                      <a16:colId xmlns:a16="http://schemas.microsoft.com/office/drawing/2014/main" val="1550394627"/>
                    </a:ext>
                  </a:extLst>
                </a:gridCol>
              </a:tblGrid>
              <a:tr h="702598">
                <a:tc>
                  <a:txBody>
                    <a:bodyPr/>
                    <a:lstStyle/>
                    <a:p>
                      <a:pPr algn="ctr"/>
                      <a:r>
                        <a:rPr lang="en-US" dirty="0"/>
                        <a:t>If sum of </a:t>
                      </a:r>
                      <a:r>
                        <a:rPr lang="el-GR" dirty="0"/>
                        <a:t>σ</a:t>
                      </a:r>
                      <a:r>
                        <a:rPr lang="en-US" dirty="0"/>
                        <a:t> and unshared e</a:t>
                      </a:r>
                      <a:r>
                        <a:rPr lang="en-US" baseline="30000" dirty="0"/>
                        <a:t>-</a:t>
                      </a:r>
                      <a:r>
                        <a:rPr lang="en-US" dirty="0"/>
                        <a:t> pair on core atom is :</a:t>
                      </a:r>
                    </a:p>
                  </a:txBody>
                  <a:tcPr/>
                </a:tc>
                <a:tc>
                  <a:txBody>
                    <a:bodyPr/>
                    <a:lstStyle/>
                    <a:p>
                      <a:pPr algn="ctr"/>
                      <a:endParaRPr lang="en-US" dirty="0"/>
                    </a:p>
                    <a:p>
                      <a:pPr algn="ctr"/>
                      <a:r>
                        <a:rPr lang="en-US" dirty="0"/>
                        <a:t>Hybridization is:</a:t>
                      </a:r>
                    </a:p>
                  </a:txBody>
                  <a:tcPr/>
                </a:tc>
                <a:extLst>
                  <a:ext uri="{0D108BD9-81ED-4DB2-BD59-A6C34878D82A}">
                    <a16:rowId xmlns:a16="http://schemas.microsoft.com/office/drawing/2014/main" val="2928143036"/>
                  </a:ext>
                </a:extLst>
              </a:tr>
              <a:tr h="281039">
                <a:tc>
                  <a:txBody>
                    <a:bodyPr/>
                    <a:lstStyle/>
                    <a:p>
                      <a:pPr algn="ctr"/>
                      <a:r>
                        <a:rPr lang="en-US" dirty="0"/>
                        <a:t>2</a:t>
                      </a:r>
                    </a:p>
                  </a:txBody>
                  <a:tcPr/>
                </a:tc>
                <a:tc>
                  <a:txBody>
                    <a:bodyPr/>
                    <a:lstStyle/>
                    <a:p>
                      <a:pPr algn="ctr"/>
                      <a:r>
                        <a:rPr lang="en-US" dirty="0" err="1"/>
                        <a:t>sp</a:t>
                      </a:r>
                      <a:endParaRPr lang="en-US" dirty="0"/>
                    </a:p>
                  </a:txBody>
                  <a:tcPr/>
                </a:tc>
                <a:extLst>
                  <a:ext uri="{0D108BD9-81ED-4DB2-BD59-A6C34878D82A}">
                    <a16:rowId xmlns:a16="http://schemas.microsoft.com/office/drawing/2014/main" val="3625106189"/>
                  </a:ext>
                </a:extLst>
              </a:tr>
              <a:tr h="281039">
                <a:tc>
                  <a:txBody>
                    <a:bodyPr/>
                    <a:lstStyle/>
                    <a:p>
                      <a:pPr algn="ctr"/>
                      <a:r>
                        <a:rPr lang="en-US" dirty="0"/>
                        <a:t>3</a:t>
                      </a:r>
                    </a:p>
                  </a:txBody>
                  <a:tcPr/>
                </a:tc>
                <a:tc>
                  <a:txBody>
                    <a:bodyPr/>
                    <a:lstStyle/>
                    <a:p>
                      <a:pPr algn="ctr"/>
                      <a:r>
                        <a:rPr lang="en-US" dirty="0"/>
                        <a:t>sp</a:t>
                      </a:r>
                      <a:r>
                        <a:rPr lang="en-US" baseline="30000" dirty="0"/>
                        <a:t>2</a:t>
                      </a:r>
                      <a:endParaRPr lang="en-US" dirty="0"/>
                    </a:p>
                  </a:txBody>
                  <a:tcPr/>
                </a:tc>
                <a:extLst>
                  <a:ext uri="{0D108BD9-81ED-4DB2-BD59-A6C34878D82A}">
                    <a16:rowId xmlns:a16="http://schemas.microsoft.com/office/drawing/2014/main" val="3375923620"/>
                  </a:ext>
                </a:extLst>
              </a:tr>
              <a:tr h="281039">
                <a:tc>
                  <a:txBody>
                    <a:bodyPr/>
                    <a:lstStyle/>
                    <a:p>
                      <a:pPr algn="ctr"/>
                      <a:r>
                        <a:rPr lang="en-US" dirty="0"/>
                        <a:t>4</a:t>
                      </a:r>
                    </a:p>
                  </a:txBody>
                  <a:tcPr/>
                </a:tc>
                <a:tc>
                  <a:txBody>
                    <a:bodyPr/>
                    <a:lstStyle/>
                    <a:p>
                      <a:pPr algn="ctr"/>
                      <a:r>
                        <a:rPr lang="en-US" dirty="0"/>
                        <a:t>sp</a:t>
                      </a:r>
                      <a:r>
                        <a:rPr lang="en-US" baseline="30000" dirty="0"/>
                        <a:t>3</a:t>
                      </a:r>
                      <a:endParaRPr lang="en-US" dirty="0"/>
                    </a:p>
                  </a:txBody>
                  <a:tcPr/>
                </a:tc>
                <a:extLst>
                  <a:ext uri="{0D108BD9-81ED-4DB2-BD59-A6C34878D82A}">
                    <a16:rowId xmlns:a16="http://schemas.microsoft.com/office/drawing/2014/main" val="3959228078"/>
                  </a:ext>
                </a:extLst>
              </a:tr>
              <a:tr h="281039">
                <a:tc>
                  <a:txBody>
                    <a:bodyPr/>
                    <a:lstStyle/>
                    <a:p>
                      <a:pPr algn="ctr"/>
                      <a:r>
                        <a:rPr lang="en-US" dirty="0"/>
                        <a:t>5</a:t>
                      </a:r>
                    </a:p>
                  </a:txBody>
                  <a:tcPr/>
                </a:tc>
                <a:tc>
                  <a:txBody>
                    <a:bodyPr/>
                    <a:lstStyle/>
                    <a:p>
                      <a:pPr algn="ctr"/>
                      <a:r>
                        <a:rPr lang="en-US" dirty="0"/>
                        <a:t>sp</a:t>
                      </a:r>
                      <a:r>
                        <a:rPr lang="en-US" baseline="30000" dirty="0"/>
                        <a:t>3</a:t>
                      </a:r>
                      <a:r>
                        <a:rPr lang="en-US" dirty="0"/>
                        <a:t>d</a:t>
                      </a:r>
                    </a:p>
                  </a:txBody>
                  <a:tcPr/>
                </a:tc>
                <a:extLst>
                  <a:ext uri="{0D108BD9-81ED-4DB2-BD59-A6C34878D82A}">
                    <a16:rowId xmlns:a16="http://schemas.microsoft.com/office/drawing/2014/main" val="4166878141"/>
                  </a:ext>
                </a:extLst>
              </a:tr>
              <a:tr h="281039">
                <a:tc>
                  <a:txBody>
                    <a:bodyPr/>
                    <a:lstStyle/>
                    <a:p>
                      <a:pPr algn="ctr"/>
                      <a:r>
                        <a:rPr lang="en-US" dirty="0"/>
                        <a:t>6</a:t>
                      </a:r>
                    </a:p>
                  </a:txBody>
                  <a:tcPr/>
                </a:tc>
                <a:tc>
                  <a:txBody>
                    <a:bodyPr/>
                    <a:lstStyle/>
                    <a:p>
                      <a:pPr algn="ctr"/>
                      <a:r>
                        <a:rPr lang="en-US" dirty="0"/>
                        <a:t>sp</a:t>
                      </a:r>
                      <a:r>
                        <a:rPr lang="en-US" baseline="30000" dirty="0"/>
                        <a:t>3</a:t>
                      </a:r>
                      <a:r>
                        <a:rPr lang="en-US" dirty="0"/>
                        <a:t>d</a:t>
                      </a:r>
                      <a:r>
                        <a:rPr lang="en-US" baseline="30000" dirty="0"/>
                        <a:t>2</a:t>
                      </a:r>
                    </a:p>
                  </a:txBody>
                  <a:tcPr/>
                </a:tc>
                <a:extLst>
                  <a:ext uri="{0D108BD9-81ED-4DB2-BD59-A6C34878D82A}">
                    <a16:rowId xmlns:a16="http://schemas.microsoft.com/office/drawing/2014/main" val="3986004232"/>
                  </a:ext>
                </a:extLst>
              </a:tr>
            </a:tbl>
          </a:graphicData>
        </a:graphic>
      </p:graphicFrame>
    </p:spTree>
    <p:extLst>
      <p:ext uri="{BB962C8B-B14F-4D97-AF65-F5344CB8AC3E}">
        <p14:creationId xmlns:p14="http://schemas.microsoft.com/office/powerpoint/2010/main" val="403231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xit" presetSubtype="0" fill="hold" nodeType="withEffect">
                                  <p:stCondLst>
                                    <p:cond delay="0"/>
                                  </p:stCondLst>
                                  <p:childTnLst>
                                    <p:animEffect transition="out" filter="fade">
                                      <p:cBhvr>
                                        <p:cTn id="35" dur="500"/>
                                        <p:tgtEl>
                                          <p:spTgt spid="3">
                                            <p:txEl>
                                              <p:pRg st="0" end="0"/>
                                            </p:txEl>
                                          </p:spTgt>
                                        </p:tgtEl>
                                      </p:cBhvr>
                                    </p:animEffect>
                                    <p:set>
                                      <p:cBhvr>
                                        <p:cTn id="36" dur="1" fill="hold">
                                          <p:stCondLst>
                                            <p:cond delay="499"/>
                                          </p:stCondLst>
                                        </p:cTn>
                                        <p:tgtEl>
                                          <p:spTgt spid="3">
                                            <p:txEl>
                                              <p:pRg st="0" end="0"/>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3">
                                            <p:txEl>
                                              <p:pRg st="1" end="1"/>
                                            </p:txEl>
                                          </p:spTgt>
                                        </p:tgtEl>
                                      </p:cBhvr>
                                    </p:animEffect>
                                    <p:set>
                                      <p:cBhvr>
                                        <p:cTn id="39" dur="1" fill="hold">
                                          <p:stCondLst>
                                            <p:cond delay="499"/>
                                          </p:stCondLst>
                                        </p:cTn>
                                        <p:tgtEl>
                                          <p:spTgt spid="3">
                                            <p:txEl>
                                              <p:pRg st="1" end="1"/>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3">
                                            <p:txEl>
                                              <p:pRg st="2" end="2"/>
                                            </p:txEl>
                                          </p:spTgt>
                                        </p:tgtEl>
                                      </p:cBhvr>
                                    </p:animEffect>
                                    <p:set>
                                      <p:cBhvr>
                                        <p:cTn id="42" dur="1" fill="hold">
                                          <p:stCondLst>
                                            <p:cond delay="499"/>
                                          </p:stCondLst>
                                        </p:cTn>
                                        <p:tgtEl>
                                          <p:spTgt spid="3">
                                            <p:txEl>
                                              <p:pRg st="2" end="2"/>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3">
                                            <p:txEl>
                                              <p:pRg st="3" end="3"/>
                                            </p:txEl>
                                          </p:spTgt>
                                        </p:tgtEl>
                                      </p:cBhvr>
                                    </p:animEffect>
                                    <p:set>
                                      <p:cBhvr>
                                        <p:cTn id="4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163F-FE49-0CA5-230D-31A0C871CF18}"/>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838C9AA9-8911-D3AF-81E4-4DD158BB515B}"/>
              </a:ext>
            </a:extLst>
          </p:cNvPr>
          <p:cNvSpPr>
            <a:spLocks noGrp="1"/>
          </p:cNvSpPr>
          <p:nvPr>
            <p:ph idx="1"/>
          </p:nvPr>
        </p:nvSpPr>
        <p:spPr>
          <a:xfrm>
            <a:off x="1120000" y="1491342"/>
            <a:ext cx="10233800" cy="5366657"/>
          </a:xfrm>
        </p:spPr>
        <p:txBody>
          <a:bodyPr>
            <a:normAutofit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Molecular orbital (M.O.) Model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describes the location of e</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 molecules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Atomic orbital model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M.O. model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12: Draw the M.O. model of the following molecules and give the bond order of each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Li</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Be</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He</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531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D2A6-E792-973C-BD1C-970D61444858}"/>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BFF3D78A-39F5-5345-5C17-A35F69EE75B0}"/>
              </a:ext>
            </a:extLst>
          </p:cNvPr>
          <p:cNvSpPr>
            <a:spLocks noGrp="1"/>
          </p:cNvSpPr>
          <p:nvPr>
            <p:ph idx="1"/>
          </p:nvPr>
        </p:nvSpPr>
        <p:spPr/>
        <p:txBody>
          <a:bodyPr/>
          <a:lstStyle/>
          <a:p>
            <a:r>
              <a:rPr lang="en-US" dirty="0"/>
              <a:t>Assignment #4: 1-6</a:t>
            </a:r>
          </a:p>
          <a:p>
            <a:pPr marL="0" indent="0">
              <a:buNone/>
            </a:pPr>
            <a:endParaRPr lang="en-US" dirty="0"/>
          </a:p>
        </p:txBody>
      </p:sp>
    </p:spTree>
    <p:extLst>
      <p:ext uri="{BB962C8B-B14F-4D97-AF65-F5344CB8AC3E}">
        <p14:creationId xmlns:p14="http://schemas.microsoft.com/office/powerpoint/2010/main" val="296549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069A-1C1F-E39E-AB89-F8317EB35AE2}"/>
              </a:ext>
            </a:extLst>
          </p:cNvPr>
          <p:cNvSpPr>
            <a:spLocks noGrp="1"/>
          </p:cNvSpPr>
          <p:nvPr>
            <p:ph type="title"/>
          </p:nvPr>
        </p:nvSpPr>
        <p:spPr/>
        <p:txBody>
          <a:bodyPr/>
          <a:lstStyle/>
          <a:p>
            <a:r>
              <a:rPr lang="en-US" dirty="0"/>
              <a:t>Chapter 8, Section 4:  Hybridization </a:t>
            </a:r>
          </a:p>
        </p:txBody>
      </p:sp>
      <p:sp>
        <p:nvSpPr>
          <p:cNvPr id="3" name="Content Placeholder 2">
            <a:extLst>
              <a:ext uri="{FF2B5EF4-FFF2-40B4-BE49-F238E27FC236}">
                <a16:creationId xmlns:a16="http://schemas.microsoft.com/office/drawing/2014/main" id="{156AAC50-E1D7-F4F3-9B64-593233D4B311}"/>
              </a:ext>
            </a:extLst>
          </p:cNvPr>
          <p:cNvSpPr>
            <a:spLocks noGrp="1"/>
          </p:cNvSpPr>
          <p:nvPr>
            <p:ph idx="1"/>
          </p:nvPr>
        </p:nvSpPr>
        <p:spPr/>
        <p:txBody>
          <a:bodyPr/>
          <a:lstStyle/>
          <a:p>
            <a:r>
              <a:rPr lang="en-US" dirty="0"/>
              <a:t>Quiz: Lewis structures</a:t>
            </a:r>
          </a:p>
          <a:p>
            <a:r>
              <a:rPr lang="en-US" dirty="0"/>
              <a:t>Assignment: Take-home quiz</a:t>
            </a:r>
          </a:p>
        </p:txBody>
      </p:sp>
    </p:spTree>
    <p:extLst>
      <p:ext uri="{BB962C8B-B14F-4D97-AF65-F5344CB8AC3E}">
        <p14:creationId xmlns:p14="http://schemas.microsoft.com/office/powerpoint/2010/main" val="1897779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05DC36-2E1C-659E-1AAA-4021A6CBE07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 Unit wrap-up</a:t>
            </a:r>
          </a:p>
        </p:txBody>
      </p:sp>
      <p:sp>
        <p:nvSpPr>
          <p:cNvPr id="3" name="Content Placeholder 2">
            <a:extLst>
              <a:ext uri="{FF2B5EF4-FFF2-40B4-BE49-F238E27FC236}">
                <a16:creationId xmlns:a16="http://schemas.microsoft.com/office/drawing/2014/main" id="{CC581572-8183-E0AC-4456-E23A31D13644}"/>
              </a:ext>
            </a:extLst>
          </p:cNvPr>
          <p:cNvSpPr>
            <a:spLocks noGrp="1"/>
          </p:cNvSpPr>
          <p:nvPr>
            <p:ph idx="1"/>
          </p:nvPr>
        </p:nvSpPr>
        <p:spPr/>
        <p:txBody>
          <a:bodyPr/>
          <a:lstStyle/>
          <a:p>
            <a:r>
              <a:rPr lang="en-US" dirty="0"/>
              <a:t>Practice exercises</a:t>
            </a:r>
          </a:p>
          <a:p>
            <a:r>
              <a:rPr lang="en-US" dirty="0"/>
              <a:t>Chapter MC questions</a:t>
            </a:r>
          </a:p>
          <a:p>
            <a:r>
              <a:rPr lang="en-US" dirty="0"/>
              <a:t>NMSI Super Problems</a:t>
            </a:r>
          </a:p>
        </p:txBody>
      </p:sp>
    </p:spTree>
    <p:extLst>
      <p:ext uri="{BB962C8B-B14F-4D97-AF65-F5344CB8AC3E}">
        <p14:creationId xmlns:p14="http://schemas.microsoft.com/office/powerpoint/2010/main" val="115526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4D15AF-034D-5330-71FF-129F5A8D6433}"/>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19" name="Content Placeholder 18">
            <a:extLst>
              <a:ext uri="{FF2B5EF4-FFF2-40B4-BE49-F238E27FC236}">
                <a16:creationId xmlns:a16="http://schemas.microsoft.com/office/drawing/2014/main" id="{A6BAED0C-E8B5-8173-EF54-3592615488C3}"/>
              </a:ext>
            </a:extLst>
          </p:cNvPr>
          <p:cNvSpPr>
            <a:spLocks noGrp="1"/>
          </p:cNvSpPr>
          <p:nvPr>
            <p:ph idx="1"/>
          </p:nvPr>
        </p:nvSpPr>
        <p:spPr>
          <a:xfrm>
            <a:off x="979100" y="1809087"/>
            <a:ext cx="10233800" cy="4351338"/>
          </a:xfrm>
        </p:spPr>
        <p:txBody>
          <a:bodyPr/>
          <a:lstStyle/>
          <a:p>
            <a:pPr marL="0" indent="0">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C</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ovalent bonding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sharing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electrons to produce stability</a:t>
            </a:r>
          </a:p>
          <a:p>
            <a:pPr marL="0" indent="0">
              <a:buNone/>
            </a:pP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EX 3: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Electronegativity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the ability to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attract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valence electrons (how much they like    	                        to take e</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type of bond formed is calculated using a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percent ionic character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ionic character = A-B X 100%	</a:t>
            </a:r>
            <a:endParaRPr lang="en-US" sz="2400" b="1"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cxnSp>
        <p:nvCxnSpPr>
          <p:cNvPr id="7" name="Straight Connector 6">
            <a:extLst>
              <a:ext uri="{FF2B5EF4-FFF2-40B4-BE49-F238E27FC236}">
                <a16:creationId xmlns:a16="http://schemas.microsoft.com/office/drawing/2014/main" id="{1684109D-3E3A-A2D7-F0BB-A21F7341E969}"/>
              </a:ext>
            </a:extLst>
          </p:cNvPr>
          <p:cNvCxnSpPr>
            <a:cxnSpLocks/>
          </p:cNvCxnSpPr>
          <p:nvPr/>
        </p:nvCxnSpPr>
        <p:spPr>
          <a:xfrm>
            <a:off x="6259284" y="5415918"/>
            <a:ext cx="4088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33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2" end="2"/>
                                            </p:txEl>
                                          </p:spTgt>
                                        </p:tgtEl>
                                        <p:attrNameLst>
                                          <p:attrName>style.visibility</p:attrName>
                                        </p:attrNameLst>
                                      </p:cBhvr>
                                      <p:to>
                                        <p:strVal val="visible"/>
                                      </p:to>
                                    </p:set>
                                    <p:animEffect transition="in" filter="fade">
                                      <p:cBhvr>
                                        <p:cTn id="12" dur="500"/>
                                        <p:tgtEl>
                                          <p:spTgt spid="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xEl>
                                              <p:pRg st="4" end="4"/>
                                            </p:txEl>
                                          </p:spTgt>
                                        </p:tgtEl>
                                        <p:attrNameLst>
                                          <p:attrName>style.visibility</p:attrName>
                                        </p:attrNameLst>
                                      </p:cBhvr>
                                      <p:to>
                                        <p:strVal val="visible"/>
                                      </p:to>
                                    </p:set>
                                    <p:animEffect transition="in" filter="fade">
                                      <p:cBhvr>
                                        <p:cTn id="17" dur="500"/>
                                        <p:tgtEl>
                                          <p:spTgt spid="1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5" end="5"/>
                                            </p:txEl>
                                          </p:spTgt>
                                        </p:tgtEl>
                                        <p:attrNameLst>
                                          <p:attrName>style.visibility</p:attrName>
                                        </p:attrNameLst>
                                      </p:cBhvr>
                                      <p:to>
                                        <p:strVal val="visible"/>
                                      </p:to>
                                    </p:set>
                                    <p:animEffect transition="in" filter="fade">
                                      <p:cBhvr>
                                        <p:cTn id="22" dur="500"/>
                                        <p:tgtEl>
                                          <p:spTgt spid="1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animEffect transition="in" filter="fade">
                                      <p:cBhvr>
                                        <p:cTn id="27" dur="500"/>
                                        <p:tgtEl>
                                          <p:spTgt spid="1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6FB8D-E672-524D-FDA5-BD11DF19A3A1}"/>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3" name="Content Placeholder 2">
            <a:extLst>
              <a:ext uri="{FF2B5EF4-FFF2-40B4-BE49-F238E27FC236}">
                <a16:creationId xmlns:a16="http://schemas.microsoft.com/office/drawing/2014/main" id="{D378E765-EC54-11A1-11CD-AF4BEB98A0E5}"/>
              </a:ext>
            </a:extLst>
          </p:cNvPr>
          <p:cNvSpPr>
            <a:spLocks noGrp="1"/>
          </p:cNvSpPr>
          <p:nvPr>
            <p:ph idx="1"/>
          </p:nvPr>
        </p:nvSpPr>
        <p:spPr/>
        <p:txBody>
          <a:bodyPr/>
          <a:lstStyle/>
          <a:p>
            <a:pPr marL="0" indent="0">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Pauling’s Electronegativity Values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descr="A periodic table of elements&#10;&#10;Description automatically generated">
            <a:extLst>
              <a:ext uri="{FF2B5EF4-FFF2-40B4-BE49-F238E27FC236}">
                <a16:creationId xmlns:a16="http://schemas.microsoft.com/office/drawing/2014/main" id="{822BB34C-7383-6E95-A736-69CDE3F72839}"/>
              </a:ext>
            </a:extLst>
          </p:cNvPr>
          <p:cNvPicPr>
            <a:picLocks noChangeAspect="1"/>
          </p:cNvPicPr>
          <p:nvPr/>
        </p:nvPicPr>
        <p:blipFill>
          <a:blip r:embed="rId2"/>
          <a:stretch>
            <a:fillRect/>
          </a:stretch>
        </p:blipFill>
        <p:spPr>
          <a:xfrm>
            <a:off x="2738505" y="2400527"/>
            <a:ext cx="6714989" cy="2846388"/>
          </a:xfrm>
          <a:prstGeom prst="rect">
            <a:avLst/>
          </a:prstGeom>
        </p:spPr>
      </p:pic>
      <p:pic>
        <p:nvPicPr>
          <p:cNvPr id="9" name="Picture 8">
            <a:extLst>
              <a:ext uri="{FF2B5EF4-FFF2-40B4-BE49-F238E27FC236}">
                <a16:creationId xmlns:a16="http://schemas.microsoft.com/office/drawing/2014/main" id="{4567E865-389C-5CD4-D031-353491A9AD72}"/>
              </a:ext>
            </a:extLst>
          </p:cNvPr>
          <p:cNvPicPr>
            <a:picLocks noChangeAspect="1"/>
          </p:cNvPicPr>
          <p:nvPr/>
        </p:nvPicPr>
        <p:blipFill>
          <a:blip r:embed="rId3"/>
          <a:stretch>
            <a:fillRect/>
          </a:stretch>
        </p:blipFill>
        <p:spPr>
          <a:xfrm>
            <a:off x="4551363" y="5465492"/>
            <a:ext cx="3089274" cy="1174794"/>
          </a:xfrm>
          <a:prstGeom prst="rect">
            <a:avLst/>
          </a:prstGeom>
        </p:spPr>
      </p:pic>
      <p:sp>
        <p:nvSpPr>
          <p:cNvPr id="4" name="TextBox 3">
            <a:extLst>
              <a:ext uri="{FF2B5EF4-FFF2-40B4-BE49-F238E27FC236}">
                <a16:creationId xmlns:a16="http://schemas.microsoft.com/office/drawing/2014/main" id="{40ADE592-050D-C86C-280D-245FFF827E82}"/>
              </a:ext>
            </a:extLst>
          </p:cNvPr>
          <p:cNvSpPr txBox="1"/>
          <p:nvPr/>
        </p:nvSpPr>
        <p:spPr>
          <a:xfrm>
            <a:off x="370114" y="2400527"/>
            <a:ext cx="1632857" cy="1477328"/>
          </a:xfrm>
          <a:prstGeom prst="rect">
            <a:avLst/>
          </a:prstGeom>
          <a:noFill/>
        </p:spPr>
        <p:txBody>
          <a:bodyPr wrap="square" rtlCol="0">
            <a:spAutoFit/>
          </a:bodyPr>
          <a:lstStyle/>
          <a:p>
            <a:r>
              <a:rPr lang="en-US" dirty="0"/>
              <a:t>EX 1:  NaCl</a:t>
            </a:r>
          </a:p>
          <a:p>
            <a:endParaRPr lang="en-US" dirty="0"/>
          </a:p>
          <a:p>
            <a:r>
              <a:rPr lang="en-US" dirty="0"/>
              <a:t>EX 2: CaCl</a:t>
            </a:r>
            <a:r>
              <a:rPr lang="en-US" baseline="-25000" dirty="0"/>
              <a:t>2</a:t>
            </a:r>
          </a:p>
          <a:p>
            <a:endParaRPr lang="en-US" dirty="0"/>
          </a:p>
          <a:p>
            <a:r>
              <a:rPr lang="en-US" dirty="0"/>
              <a:t>EX 3: H</a:t>
            </a:r>
            <a:r>
              <a:rPr lang="en-US" baseline="-25000" dirty="0"/>
              <a:t>2</a:t>
            </a:r>
            <a:r>
              <a:rPr lang="en-US" dirty="0"/>
              <a:t>O</a:t>
            </a:r>
          </a:p>
        </p:txBody>
      </p:sp>
    </p:spTree>
    <p:extLst>
      <p:ext uri="{BB962C8B-B14F-4D97-AF65-F5344CB8AC3E}">
        <p14:creationId xmlns:p14="http://schemas.microsoft.com/office/powerpoint/2010/main" val="305531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120000" y="1825624"/>
            <a:ext cx="10233800" cy="4841421"/>
          </a:xfrm>
        </p:spPr>
        <p:txBody>
          <a:bodyPr>
            <a:normAutofit fontScale="92500"/>
          </a:bodyPr>
          <a:lstStyle/>
          <a:p>
            <a:pPr marL="0" marR="0" indent="0">
              <a:lnSpc>
                <a:spcPct val="107000"/>
              </a:lnSpc>
              <a:spcBef>
                <a:spcPts val="0"/>
              </a:spcBef>
              <a:spcAft>
                <a:spcPts val="800"/>
              </a:spcAft>
              <a:buNone/>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COVALENT BONDING</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idea of the covalent bond was first suggested by the American physical chemist G.N. Lewis in 1916.  He pointed out that the electron configuration of the noble gases appears to be a particularly stable one.  Lewis suggested that nonmetal atoms, by sharing electrons to form an electron pair bond, can acquire a stable noble gas structure.</a:t>
            </a: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TERMS:</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Valence electrons: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Lewis structure: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Bonding pairs of electrons: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Unshared pairs of electrons: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8" name="Title 1">
            <a:extLst>
              <a:ext uri="{FF2B5EF4-FFF2-40B4-BE49-F238E27FC236}">
                <a16:creationId xmlns:a16="http://schemas.microsoft.com/office/drawing/2014/main" id="{FF143373-355B-E96A-D73B-A245DD33890C}"/>
              </a:ext>
            </a:extLst>
          </p:cNvPr>
          <p:cNvSpPr txBox="1">
            <a:spLocks/>
          </p:cNvSpPr>
          <p:nvPr/>
        </p:nvSpPr>
        <p:spPr>
          <a:xfrm>
            <a:off x="979100" y="190954"/>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8, Section 1:  Types of bonds &amp; modeling</a:t>
            </a:r>
          </a:p>
        </p:txBody>
      </p:sp>
    </p:spTree>
    <p:extLst>
      <p:ext uri="{BB962C8B-B14F-4D97-AF65-F5344CB8AC3E}">
        <p14:creationId xmlns:p14="http://schemas.microsoft.com/office/powerpoint/2010/main" val="22584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2436BB28-1E3F-EE2E-1DBC-C3716288D7E6}"/>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10" name="Content Placeholder 9">
            <a:extLst>
              <a:ext uri="{FF2B5EF4-FFF2-40B4-BE49-F238E27FC236}">
                <a16:creationId xmlns:a16="http://schemas.microsoft.com/office/drawing/2014/main" id="{6FF4436B-FE60-68AD-5867-AE66869B8704}"/>
              </a:ext>
            </a:extLst>
          </p:cNvPr>
          <p:cNvSpPr>
            <a:spLocks noGrp="1"/>
          </p:cNvSpPr>
          <p:nvPr>
            <p:ph idx="1"/>
          </p:nvPr>
        </p:nvSpPr>
        <p:spPr>
          <a:xfrm>
            <a:off x="838200" y="1817914"/>
            <a:ext cx="10233800" cy="5040086"/>
          </a:xfrm>
        </p:spPr>
        <p:txBody>
          <a:bodyPr>
            <a:normAutofit fontScale="55000" lnSpcReduction="20000"/>
          </a:bodyPr>
          <a:lstStyle/>
          <a:p>
            <a:pPr marL="0" marR="0" indent="0">
              <a:lnSpc>
                <a:spcPct val="107000"/>
              </a:lnSpc>
              <a:spcBef>
                <a:spcPts val="0"/>
              </a:spcBef>
              <a:spcAft>
                <a:spcPts val="800"/>
              </a:spcAft>
              <a:buNone/>
            </a:pPr>
            <a:r>
              <a:rPr lang="en-US" sz="3800" b="1" u="sng" kern="100" dirty="0">
                <a:effectLst/>
                <a:latin typeface="Calibri" panose="020F0502020204030204" pitchFamily="34" charset="0"/>
                <a:ea typeface="Calibri" panose="020F0502020204030204" pitchFamily="34" charset="0"/>
                <a:cs typeface="Times New Roman" panose="02020603050405020304" pitchFamily="18" charset="0"/>
              </a:rPr>
              <a:t>Rules for writing Lewis structures</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800" kern="100" dirty="0">
                <a:latin typeface="Calibri" panose="020F0502020204030204" pitchFamily="34" charset="0"/>
                <a:ea typeface="Calibri" panose="020F0502020204030204" pitchFamily="34" charset="0"/>
                <a:cs typeface="Times New Roman" panose="02020603050405020304" pitchFamily="18" charset="0"/>
              </a:rPr>
              <a:t>	</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1. Sum all the valence electrons in the molecule.</a:t>
            </a:r>
          </a:p>
          <a:p>
            <a:pPr marL="0" marR="0" indent="0">
              <a:lnSpc>
                <a:spcPct val="107000"/>
              </a:lnSpc>
              <a:spcBef>
                <a:spcPts val="0"/>
              </a:spcBef>
              <a:spcAft>
                <a:spcPts val="800"/>
              </a:spcAft>
              <a:buNone/>
            </a:pPr>
            <a:r>
              <a:rPr lang="en-US" sz="3800" kern="100" dirty="0">
                <a:latin typeface="Calibri" panose="020F0502020204030204" pitchFamily="34" charset="0"/>
                <a:ea typeface="Calibri" panose="020F0502020204030204" pitchFamily="34" charset="0"/>
                <a:cs typeface="Times New Roman" panose="02020603050405020304" pitchFamily="18" charset="0"/>
              </a:rPr>
              <a:t>	</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2. Use a pair of electrons to form a bond between each pair of bonded 	     	     atoms.</a:t>
            </a:r>
          </a:p>
          <a:p>
            <a:pPr marL="0" marR="0" indent="0">
              <a:lnSpc>
                <a:spcPct val="107000"/>
              </a:lnSpc>
              <a:spcBef>
                <a:spcPts val="0"/>
              </a:spcBef>
              <a:spcAft>
                <a:spcPts val="800"/>
              </a:spcAft>
              <a:buNone/>
            </a:pPr>
            <a:r>
              <a:rPr lang="en-US" sz="3800" kern="100" dirty="0">
                <a:latin typeface="Calibri" panose="020F0502020204030204" pitchFamily="34" charset="0"/>
                <a:ea typeface="Calibri" panose="020F0502020204030204" pitchFamily="34" charset="0"/>
                <a:cs typeface="Times New Roman" panose="02020603050405020304" pitchFamily="18" charset="0"/>
              </a:rPr>
              <a:t>	</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3.  Arrange all the other electrons to satisfy the </a:t>
            </a:r>
            <a:r>
              <a:rPr lang="en-US" sz="3800" u="sng" kern="100" dirty="0">
                <a:effectLst/>
                <a:latin typeface="Calibri" panose="020F0502020204030204" pitchFamily="34" charset="0"/>
                <a:ea typeface="Calibri" panose="020F0502020204030204" pitchFamily="34" charset="0"/>
                <a:cs typeface="Times New Roman" panose="02020603050405020304" pitchFamily="18" charset="0"/>
              </a:rPr>
              <a:t>octet</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(or </a:t>
            </a:r>
            <a:r>
              <a:rPr lang="en-US" sz="3800" u="sng" kern="100" dirty="0">
                <a:effectLst/>
                <a:latin typeface="Calibri" panose="020F0502020204030204" pitchFamily="34" charset="0"/>
                <a:ea typeface="Calibri" panose="020F0502020204030204" pitchFamily="34" charset="0"/>
                <a:cs typeface="Times New Roman" panose="02020603050405020304" pitchFamily="18" charset="0"/>
              </a:rPr>
              <a:t>duet</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rule.</a:t>
            </a:r>
          </a:p>
          <a:p>
            <a:pPr marL="0" marR="0" indent="0">
              <a:lnSpc>
                <a:spcPct val="107000"/>
              </a:lnSpc>
              <a:spcBef>
                <a:spcPts val="0"/>
              </a:spcBef>
              <a:spcAft>
                <a:spcPts val="800"/>
              </a:spcAft>
              <a:buNone/>
            </a:pPr>
            <a:r>
              <a:rPr lang="en-US" sz="3800" b="1" kern="100" dirty="0">
                <a:latin typeface="Calibri" panose="020F0502020204030204" pitchFamily="34" charset="0"/>
                <a:ea typeface="Calibri" panose="020F0502020204030204" pitchFamily="34" charset="0"/>
                <a:cs typeface="Times New Roman" panose="02020603050405020304" pitchFamily="18" charset="0"/>
              </a:rPr>
              <a:t>        </a:t>
            </a:r>
            <a:r>
              <a:rPr lang="en-US" sz="3800" b="1" u="sng" kern="100" dirty="0">
                <a:effectLst/>
                <a:latin typeface="Calibri" panose="020F0502020204030204" pitchFamily="34" charset="0"/>
                <a:ea typeface="Calibri" panose="020F0502020204030204" pitchFamily="34" charset="0"/>
                <a:cs typeface="Times New Roman" panose="02020603050405020304" pitchFamily="18" charset="0"/>
              </a:rPr>
              <a:t>Draw the Lewis structure for the following:</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3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O</a:t>
            </a: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sz="3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CN</a:t>
            </a:r>
            <a:r>
              <a:rPr lang="en-US" sz="38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	C</a:t>
            </a:r>
            <a:r>
              <a:rPr lang="en-US" sz="3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8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3800" kern="100" baseline="-25000" dirty="0">
                <a:effectLst/>
                <a:latin typeface="Calibri" panose="020F0502020204030204" pitchFamily="34" charset="0"/>
                <a:ea typeface="Calibri" panose="020F0502020204030204" pitchFamily="34" charset="0"/>
                <a:cs typeface="Times New Roman" panose="02020603050405020304" pitchFamily="18" charset="0"/>
              </a:rPr>
              <a:t>6</a:t>
            </a:r>
            <a:r>
              <a:rPr lang="en-US" sz="2900" kern="100" baseline="-25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5100" dirty="0"/>
          </a:p>
        </p:txBody>
      </p:sp>
    </p:spTree>
    <p:extLst>
      <p:ext uri="{BB962C8B-B14F-4D97-AF65-F5344CB8AC3E}">
        <p14:creationId xmlns:p14="http://schemas.microsoft.com/office/powerpoint/2010/main" val="43869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5" end="5"/>
                                            </p:txEl>
                                          </p:spTgt>
                                        </p:tgtEl>
                                        <p:attrNameLst>
                                          <p:attrName>style.visibility</p:attrName>
                                        </p:attrNameLst>
                                      </p:cBhvr>
                                      <p:to>
                                        <p:strVal val="visible"/>
                                      </p:to>
                                    </p:set>
                                    <p:animEffect transition="in" filter="fade">
                                      <p:cBhvr>
                                        <p:cTn id="30" dur="500"/>
                                        <p:tgtEl>
                                          <p:spTgt spid="10">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animEffect transition="in" filter="fade">
                                      <p:cBhvr>
                                        <p:cTn id="33" dur="500"/>
                                        <p:tgtEl>
                                          <p:spTgt spid="10">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7" end="7"/>
                                            </p:txEl>
                                          </p:spTgt>
                                        </p:tgtEl>
                                        <p:attrNameLst>
                                          <p:attrName>style.visibility</p:attrName>
                                        </p:attrNameLst>
                                      </p:cBhvr>
                                      <p:to>
                                        <p:strVal val="visible"/>
                                      </p:to>
                                    </p:set>
                                    <p:animEffect transition="in" filter="fade">
                                      <p:cBhvr>
                                        <p:cTn id="36" dur="500"/>
                                        <p:tgtEl>
                                          <p:spTgt spid="10">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animEffect transition="in" filter="fade">
                                      <p:cBhvr>
                                        <p:cTn id="39" dur="500"/>
                                        <p:tgtEl>
                                          <p:spTgt spid="10">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fade">
                                      <p:cBhvr>
                                        <p:cTn id="42" dur="500"/>
                                        <p:tgtEl>
                                          <p:spTgt spid="10">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11" end="11"/>
                                            </p:txEl>
                                          </p:spTgt>
                                        </p:tgtEl>
                                        <p:attrNameLst>
                                          <p:attrName>style.visibility</p:attrName>
                                        </p:attrNameLst>
                                      </p:cBhvr>
                                      <p:to>
                                        <p:strVal val="visible"/>
                                      </p:to>
                                    </p:set>
                                    <p:animEffect transition="in" filter="fade">
                                      <p:cBhvr>
                                        <p:cTn id="45"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9EB7394-BA45-A15B-0B94-1F9B01BDF67D}"/>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11" name="Content Placeholder 10">
            <a:extLst>
              <a:ext uri="{FF2B5EF4-FFF2-40B4-BE49-F238E27FC236}">
                <a16:creationId xmlns:a16="http://schemas.microsoft.com/office/drawing/2014/main" id="{A0CFA8C9-C919-13ED-DBBB-F4120B9D0CA8}"/>
              </a:ext>
            </a:extLst>
          </p:cNvPr>
          <p:cNvSpPr>
            <a:spLocks noGrp="1"/>
          </p:cNvSpPr>
          <p:nvPr>
            <p:ph idx="1"/>
          </p:nvPr>
        </p:nvSpPr>
        <p:spPr>
          <a:xfrm>
            <a:off x="304801" y="1825625"/>
            <a:ext cx="11680370" cy="4351338"/>
          </a:xfrm>
        </p:spPr>
        <p:txBody>
          <a:bodyPr>
            <a:normAutofit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Resonance forms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 certain cases, the Lewis structure does not adequately describe the properties of the ion or molecule that it represents.  Sometimes bonds in molecules alternate between single and double bonds.  This gives more than one correct Lewis structure that are referred to as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resonance forms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Bef>
                <a:spcPts val="0"/>
              </a:spcBef>
              <a:spcAft>
                <a:spcPts val="800"/>
              </a:spcAft>
              <a:buNone/>
            </a:pPr>
            <a:r>
              <a:rPr lang="en-US" sz="1800" b="1" kern="100" dirty="0">
                <a:latin typeface="Calibri" panose="020F0502020204030204" pitchFamily="34" charset="0"/>
                <a:ea typeface="Calibri" panose="020F0502020204030204" pitchFamily="34" charset="0"/>
                <a:cs typeface="Times New Roman" panose="02020603050405020304" pitchFamily="18" charset="0"/>
              </a:rPr>
              <a:t>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Draw the Lewis structure of the following and any resonance structures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COCl</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3600" dirty="0"/>
          </a:p>
        </p:txBody>
      </p:sp>
    </p:spTree>
    <p:extLst>
      <p:ext uri="{BB962C8B-B14F-4D97-AF65-F5344CB8AC3E}">
        <p14:creationId xmlns:p14="http://schemas.microsoft.com/office/powerpoint/2010/main" val="10090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fade">
                                      <p:cBhvr>
                                        <p:cTn id="15" dur="500"/>
                                        <p:tgtEl>
                                          <p:spTgt spid="1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4" end="4"/>
                                            </p:txEl>
                                          </p:spTgt>
                                        </p:tgtEl>
                                        <p:attrNameLst>
                                          <p:attrName>style.visibility</p:attrName>
                                        </p:attrNameLst>
                                      </p:cBhvr>
                                      <p:to>
                                        <p:strVal val="visible"/>
                                      </p:to>
                                    </p:set>
                                    <p:animEffect transition="in" filter="fade">
                                      <p:cBhvr>
                                        <p:cTn id="18" dur="500"/>
                                        <p:tgtEl>
                                          <p:spTgt spid="11">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animEffect transition="in" filter="fade">
                                      <p:cBhvr>
                                        <p:cTn id="21"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a:xfrm>
            <a:off x="1120000" y="1825625"/>
            <a:ext cx="10233800" cy="4836432"/>
          </a:xfrm>
        </p:spPr>
        <p:txBody>
          <a:bodyPr>
            <a:normAutofit fontScale="92500" lnSpcReduction="20000"/>
          </a:bodyPr>
          <a:lstStyle/>
          <a:p>
            <a:pPr marL="0" marR="0" indent="0">
              <a:lnSpc>
                <a:spcPct val="107000"/>
              </a:lnSpc>
              <a:spcBef>
                <a:spcPts val="0"/>
              </a:spcBef>
              <a:spcAft>
                <a:spcPts val="800"/>
              </a:spcAft>
              <a:buNone/>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Properties of Resonance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1. Resonance forms do not imply different kinds of molecules with electrons shifting eternally between them.  There is only one type of SO</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molecule; its structure is intermediate between those of the two resonance forms drawn for sulfur dioxide.</a:t>
            </a:r>
          </a:p>
          <a:p>
            <a:pPr marL="0" indent="0">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2. Resonance can be anticipated when it is possible to write two or more Lewis structures that are about equally plausible.  In the case of the nitrate ion, the three structures are equivalent.  One could, in principle, write many other structures, but none would put an octet around each atom.</a:t>
            </a:r>
          </a:p>
          <a:p>
            <a:pPr marL="0" marR="0" indent="0">
              <a:lnSpc>
                <a:spcPct val="107000"/>
              </a:lnSpc>
              <a:spcBef>
                <a:spcPts val="0"/>
              </a:spcBef>
              <a:spcAft>
                <a:spcPts val="800"/>
              </a:spcAft>
              <a:buNone/>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3.  Resonance forms differ only in the distribution of electrons, not in the arrangement of the atoms.</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EX: A – B – C  		B – A – C  (not the same)</a:t>
            </a:r>
          </a:p>
          <a:p>
            <a:endParaRPr lang="en-US" dirty="0"/>
          </a:p>
        </p:txBody>
      </p:sp>
    </p:spTree>
    <p:extLst>
      <p:ext uri="{BB962C8B-B14F-4D97-AF65-F5344CB8AC3E}">
        <p14:creationId xmlns:p14="http://schemas.microsoft.com/office/powerpoint/2010/main" val="281152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09C7A3-3184-09C3-ED0B-D91AC672567B}"/>
              </a:ext>
            </a:extLst>
          </p:cNvPr>
          <p:cNvSpPr>
            <a:spLocks noGrp="1"/>
          </p:cNvSpPr>
          <p:nvPr>
            <p:ph type="title"/>
          </p:nvPr>
        </p:nvSpPr>
        <p:spPr/>
        <p:txBody>
          <a:bodyPr>
            <a:normAutofit fontScale="90000"/>
          </a:bodyPr>
          <a:lstStyle/>
          <a:p>
            <a:pPr algn="ctr"/>
            <a:r>
              <a:rPr lang="en-US" dirty="0"/>
              <a:t>Chapter 8, Section 1:  Types of bonds &amp; modeling</a:t>
            </a:r>
          </a:p>
        </p:txBody>
      </p:sp>
      <p:sp>
        <p:nvSpPr>
          <p:cNvPr id="6" name="Content Placeholder 5">
            <a:extLst>
              <a:ext uri="{FF2B5EF4-FFF2-40B4-BE49-F238E27FC236}">
                <a16:creationId xmlns:a16="http://schemas.microsoft.com/office/drawing/2014/main" id="{42157178-22C1-C90C-EE51-E320832F5250}"/>
              </a:ext>
            </a:extLst>
          </p:cNvPr>
          <p:cNvSpPr>
            <a:spLocks noGrp="1"/>
          </p:cNvSpPr>
          <p:nvPr>
            <p:ph idx="1"/>
          </p:nvPr>
        </p:nvSpPr>
        <p:spPr/>
        <p:txBody>
          <a:bodyPr/>
          <a:lstStyle/>
          <a:p>
            <a:r>
              <a:rPr lang="en-US" dirty="0"/>
              <a:t>Assignment #1: 1-3</a:t>
            </a:r>
          </a:p>
        </p:txBody>
      </p:sp>
    </p:spTree>
    <p:extLst>
      <p:ext uri="{BB962C8B-B14F-4D97-AF65-F5344CB8AC3E}">
        <p14:creationId xmlns:p14="http://schemas.microsoft.com/office/powerpoint/2010/main" val="224458772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635</TotalTime>
  <Words>1662</Words>
  <Application>Microsoft Office PowerPoint</Application>
  <PresentationFormat>Widescreen</PresentationFormat>
  <Paragraphs>201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Corbel</vt:lpstr>
      <vt:lpstr>Courier New</vt:lpstr>
      <vt:lpstr>Depth</vt:lpstr>
      <vt:lpstr>Bonding  &amp; Hybridization</vt:lpstr>
      <vt:lpstr>Chapter 8, Section 1:  Types of bonds &amp; modeling</vt:lpstr>
      <vt:lpstr>Chapter 8, Section 1:  Types of bonds &amp; modeling</vt:lpstr>
      <vt:lpstr>Chapter 8, Section 1:  Types of bonds &amp; modeling</vt:lpstr>
      <vt:lpstr>PowerPoint Presentation</vt:lpstr>
      <vt:lpstr>Chapter 8, Section 1:  Types of bonds &amp; modeling</vt:lpstr>
      <vt:lpstr>Chapter 8, Section 1:  Types of bonds &amp; modeling</vt:lpstr>
      <vt:lpstr>Chapter 8, Section 1:  Types of bonds &amp; modeling</vt:lpstr>
      <vt:lpstr>Chapter 8, Section 1:  Types of bonds &amp; modeling</vt:lpstr>
      <vt:lpstr>Chapter 8, Section 2:  Formal charge &amp; exceptions to the rule</vt:lpstr>
      <vt:lpstr>Chapter 8, Section 2:  Formal charge &amp; exceptions to the rule</vt:lpstr>
      <vt:lpstr>Chapter 8, Section 2:  Formal charge &amp; exceptions to the rule</vt:lpstr>
      <vt:lpstr>Chapter 8, Section 2:  Formal charge &amp; exceptions to the rule</vt:lpstr>
      <vt:lpstr>PowerPoint Presentation</vt:lpstr>
      <vt:lpstr>Chapter 8, Section 2:  Formal charge &amp; exceptions to the rule</vt:lpstr>
      <vt:lpstr>Chapter 8, Section 2:  Formal charge &amp; exceptions to the rule</vt:lpstr>
      <vt:lpstr>Chapter 8, Section 3:  VSEPR theory </vt:lpstr>
      <vt:lpstr>Chapter 8, Section 3:  VSEPR theory </vt:lpstr>
      <vt:lpstr>Chapter 8, Section 3:  VSEPR theory </vt:lpstr>
      <vt:lpstr>Chapter 8, Section 4:  Hybridization </vt:lpstr>
      <vt:lpstr>Chapter 8, Section 4:  Hybridization </vt:lpstr>
      <vt:lpstr>Chapter 8, Section 4:  Hybridization </vt:lpstr>
      <vt:lpstr>Chapter 8, Section 4:  Hybridization </vt:lpstr>
      <vt:lpstr>Chapter 8, Section 4:  Hybridization </vt:lpstr>
      <vt:lpstr>Chapter 8, Section 4:  Hybridization </vt:lpstr>
      <vt:lpstr>Chapter  – Unit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Notes</dc:title>
  <dc:creator>Scott Johnson</dc:creator>
  <cp:lastModifiedBy>Scott Johnson</cp:lastModifiedBy>
  <cp:revision>16</cp:revision>
  <dcterms:created xsi:type="dcterms:W3CDTF">2024-07-25T17:07:39Z</dcterms:created>
  <dcterms:modified xsi:type="dcterms:W3CDTF">2024-12-04T17:26:32Z</dcterms:modified>
</cp:coreProperties>
</file>