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76" r:id="rId7"/>
    <p:sldId id="261" r:id="rId8"/>
    <p:sldId id="262" r:id="rId9"/>
    <p:sldId id="269" r:id="rId10"/>
    <p:sldId id="267" r:id="rId11"/>
    <p:sldId id="270" r:id="rId12"/>
    <p:sldId id="271" r:id="rId13"/>
    <p:sldId id="275" r:id="rId14"/>
    <p:sldId id="272" r:id="rId15"/>
    <p:sldId id="263" r:id="rId16"/>
    <p:sldId id="265" r:id="rId17"/>
    <p:sldId id="266"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40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918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74074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22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51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9472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536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06983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6768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09498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433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83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248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4126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6734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C80EE-9B43-4E23-8207-B16ED57AB37A}"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2814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651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790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4C80EE-9B43-4E23-8207-B16ED57AB37A}"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5DEB7-8487-443B-967B-264B7FDF866E}" type="slidenum">
              <a:rPr lang="en-US" smtClean="0"/>
              <a:t>‹#›</a:t>
            </a:fld>
            <a:endParaRPr lang="en-US"/>
          </a:p>
        </p:txBody>
      </p:sp>
    </p:spTree>
    <p:extLst>
      <p:ext uri="{BB962C8B-B14F-4D97-AF65-F5344CB8AC3E}">
        <p14:creationId xmlns:p14="http://schemas.microsoft.com/office/powerpoint/2010/main" val="181340250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8C4F-A098-FB40-EC7C-B128819575A1}"/>
              </a:ext>
            </a:extLst>
          </p:cNvPr>
          <p:cNvSpPr>
            <a:spLocks noGrp="1"/>
          </p:cNvSpPr>
          <p:nvPr>
            <p:ph type="ctrTitle"/>
          </p:nvPr>
        </p:nvSpPr>
        <p:spPr>
          <a:xfrm>
            <a:off x="1524001" y="3037999"/>
            <a:ext cx="9144000" cy="1641490"/>
          </a:xfrm>
        </p:spPr>
        <p:txBody>
          <a:bodyPr anchor="ctr">
            <a:normAutofit/>
          </a:bodyPr>
          <a:lstStyle/>
          <a:p>
            <a:pPr algn="ctr"/>
            <a:r>
              <a:rPr lang="en-US" dirty="0"/>
              <a:t>Moles &amp; Stoichiometry</a:t>
            </a:r>
          </a:p>
        </p:txBody>
      </p:sp>
      <p:sp>
        <p:nvSpPr>
          <p:cNvPr id="3" name="Subtitle 2">
            <a:extLst>
              <a:ext uri="{FF2B5EF4-FFF2-40B4-BE49-F238E27FC236}">
                <a16:creationId xmlns:a16="http://schemas.microsoft.com/office/drawing/2014/main" id="{3F28AAC5-FBC9-B946-BBC2-73BE5EDF5B65}"/>
              </a:ext>
            </a:extLst>
          </p:cNvPr>
          <p:cNvSpPr>
            <a:spLocks noGrp="1"/>
          </p:cNvSpPr>
          <p:nvPr>
            <p:ph type="subTitle" idx="1"/>
          </p:nvPr>
        </p:nvSpPr>
        <p:spPr>
          <a:xfrm>
            <a:off x="1524000" y="1114460"/>
            <a:ext cx="9144000" cy="754025"/>
          </a:xfrm>
        </p:spPr>
        <p:txBody>
          <a:bodyPr anchor="ctr">
            <a:noAutofit/>
          </a:bodyPr>
          <a:lstStyle/>
          <a:p>
            <a:pPr algn="ctr"/>
            <a:r>
              <a:rPr lang="en-US" sz="9600" dirty="0"/>
              <a:t>Unit 3 Notes </a:t>
            </a:r>
          </a:p>
        </p:txBody>
      </p:sp>
    </p:spTree>
    <p:extLst>
      <p:ext uri="{BB962C8B-B14F-4D97-AF65-F5344CB8AC3E}">
        <p14:creationId xmlns:p14="http://schemas.microsoft.com/office/powerpoint/2010/main" val="247086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7EEF60-66B2-8173-BF6D-22289E999AD8}"/>
              </a:ext>
            </a:extLst>
          </p:cNvPr>
          <p:cNvSpPr>
            <a:spLocks noGrp="1"/>
          </p:cNvSpPr>
          <p:nvPr>
            <p:ph type="title"/>
          </p:nvPr>
        </p:nvSpPr>
        <p:spPr/>
        <p:txBody>
          <a:bodyPr>
            <a:normAutofit fontScale="90000"/>
          </a:bodyPr>
          <a:lstStyle/>
          <a:p>
            <a:pPr algn="ctr"/>
            <a:r>
              <a:rPr lang="en-US" dirty="0"/>
              <a:t>Chapter 3, Section 2:  Empirical &amp; Molecular formulas</a:t>
            </a:r>
          </a:p>
        </p:txBody>
      </p:sp>
      <p:sp>
        <p:nvSpPr>
          <p:cNvPr id="86" name="Content Placeholder 85">
            <a:extLst>
              <a:ext uri="{FF2B5EF4-FFF2-40B4-BE49-F238E27FC236}">
                <a16:creationId xmlns:a16="http://schemas.microsoft.com/office/drawing/2014/main" id="{A371E9B3-54B3-B3E7-1263-447047EF6775}"/>
              </a:ext>
            </a:extLst>
          </p:cNvPr>
          <p:cNvSpPr>
            <a:spLocks noGrp="1"/>
          </p:cNvSpPr>
          <p:nvPr>
            <p:ph idx="1"/>
          </p:nvPr>
        </p:nvSpPr>
        <p:spPr>
          <a:xfrm>
            <a:off x="1120000" y="2141537"/>
            <a:ext cx="10233800" cy="4351338"/>
          </a:xfrm>
        </p:spPr>
        <p:txBody>
          <a:bodyPr/>
          <a:lstStyle/>
          <a:p>
            <a:pPr marL="0" indent="0">
              <a:buNone/>
            </a:pPr>
            <a:r>
              <a:rPr lang="en-US" dirty="0"/>
              <a:t>Assignment #2:  Problems 1-4</a:t>
            </a:r>
          </a:p>
          <a:p>
            <a:pPr marL="0" indent="0">
              <a:buNone/>
            </a:pPr>
            <a:endParaRPr lang="en-US" dirty="0"/>
          </a:p>
          <a:p>
            <a:pPr marL="0" indent="0">
              <a:buNone/>
            </a:pPr>
            <a:r>
              <a:rPr lang="en-US" dirty="0"/>
              <a:t>Pre-lab: Cu &amp; I compound</a:t>
            </a:r>
          </a:p>
          <a:p>
            <a:pPr marL="0" indent="0">
              <a:buNone/>
            </a:pPr>
            <a:endParaRPr lang="en-US" dirty="0"/>
          </a:p>
          <a:p>
            <a:pPr marL="0" indent="0">
              <a:buNone/>
            </a:pPr>
            <a:r>
              <a:rPr lang="en-US" dirty="0"/>
              <a:t>Pre-lab quiz</a:t>
            </a:r>
          </a:p>
          <a:p>
            <a:pPr marL="0" indent="0">
              <a:buNone/>
            </a:pPr>
            <a:endParaRPr lang="en-US" dirty="0"/>
          </a:p>
          <a:p>
            <a:pPr marL="0" indent="0">
              <a:buNone/>
            </a:pPr>
            <a:r>
              <a:rPr lang="en-US" dirty="0"/>
              <a:t>Lab: Production of Cu &amp; I compound</a:t>
            </a:r>
          </a:p>
          <a:p>
            <a:pPr marL="0" indent="0">
              <a:buNone/>
            </a:pPr>
            <a:endParaRPr lang="en-US" dirty="0"/>
          </a:p>
        </p:txBody>
      </p:sp>
    </p:spTree>
    <p:extLst>
      <p:ext uri="{BB962C8B-B14F-4D97-AF65-F5344CB8AC3E}">
        <p14:creationId xmlns:p14="http://schemas.microsoft.com/office/powerpoint/2010/main" val="346871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Section 3:  Stoichiometry &amp; Limiting reagents</a:t>
            </a:r>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a:xfrm>
            <a:off x="0" y="1460500"/>
            <a:ext cx="12104914" cy="5032375"/>
          </a:xfrm>
        </p:spPr>
        <p:txBody>
          <a:bodyPr>
            <a:noAutofit/>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Stoichiometry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In the construction of a car, 1 body plus 4 tires will make 1 car.  If 1 body weighs 1250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 tire weighs 45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1 car weighs 1430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answer the following questions: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 the number of cars that can be made with 900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tires.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 the mass of cars that can be built with 900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tires.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 the pounds of tires needed if 8750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bodies are used to build cars.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d) the pounds of cars that can be made if 18750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bodies and 1980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tires are 	 	     used to  build cars.</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783891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par>
                                <p:cTn id="24" presetID="10" presetClass="exit" presetSubtype="0" fill="hold" nodeType="withEffect">
                                  <p:stCondLst>
                                    <p:cond delay="0"/>
                                  </p:stCondLst>
                                  <p:childTnLst>
                                    <p:animEffect transition="out" filter="fade">
                                      <p:cBhvr>
                                        <p:cTn id="25" dur="500"/>
                                        <p:tgtEl>
                                          <p:spTgt spid="6">
                                            <p:txEl>
                                              <p:pRg st="2" end="2"/>
                                            </p:txEl>
                                          </p:spTgt>
                                        </p:tgtEl>
                                      </p:cBhvr>
                                    </p:animEffect>
                                    <p:set>
                                      <p:cBhvr>
                                        <p:cTn id="26" dur="1" fill="hold">
                                          <p:stCondLst>
                                            <p:cond delay="499"/>
                                          </p:stCondLst>
                                        </p:cTn>
                                        <p:tgtEl>
                                          <p:spTgt spid="6">
                                            <p:txEl>
                                              <p:pRg st="2" end="2"/>
                                            </p:txEl>
                                          </p:spTgt>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6">
                                            <p:txEl>
                                              <p:pRg st="3" end="3"/>
                                            </p:txEl>
                                          </p:spTgt>
                                        </p:tgtEl>
                                      </p:cBhvr>
                                    </p:animEffect>
                                    <p:set>
                                      <p:cBhvr>
                                        <p:cTn id="29" dur="1" fill="hold">
                                          <p:stCondLst>
                                            <p:cond delay="499"/>
                                          </p:stCondLst>
                                        </p:cTn>
                                        <p:tgtEl>
                                          <p:spTgt spid="6">
                                            <p:txEl>
                                              <p:pRg st="3" end="3"/>
                                            </p:txEl>
                                          </p:spTgt>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par>
                                <p:cTn id="38" presetID="10" presetClass="exit" presetSubtype="0" fill="hold" nodeType="withEffect">
                                  <p:stCondLst>
                                    <p:cond delay="0"/>
                                  </p:stCondLst>
                                  <p:childTnLst>
                                    <p:animEffect transition="out" filter="fade">
                                      <p:cBhvr>
                                        <p:cTn id="39" dur="500"/>
                                        <p:tgtEl>
                                          <p:spTgt spid="6">
                                            <p:txEl>
                                              <p:pRg st="4" end="4"/>
                                            </p:txEl>
                                          </p:spTgt>
                                        </p:tgtEl>
                                      </p:cBhvr>
                                    </p:animEffect>
                                    <p:set>
                                      <p:cBhvr>
                                        <p:cTn id="40" dur="1" fill="hold">
                                          <p:stCondLst>
                                            <p:cond delay="499"/>
                                          </p:stCondLst>
                                        </p:cTn>
                                        <p:tgtEl>
                                          <p:spTgt spid="6">
                                            <p:txEl>
                                              <p:pRg st="4" end="4"/>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6">
                                            <p:txEl>
                                              <p:pRg st="5" end="5"/>
                                            </p:txEl>
                                          </p:spTgt>
                                        </p:tgtEl>
                                      </p:cBhvr>
                                    </p:animEffect>
                                    <p:set>
                                      <p:cBhvr>
                                        <p:cTn id="43" dur="1" fill="hold">
                                          <p:stCondLst>
                                            <p:cond delay="499"/>
                                          </p:stCondLst>
                                        </p:cTn>
                                        <p:tgtEl>
                                          <p:spTgt spid="6">
                                            <p:txEl>
                                              <p:pRg st="5" end="5"/>
                                            </p:txEl>
                                          </p:spTgt>
                                        </p:tgtEl>
                                        <p:attrNameLst>
                                          <p:attrName>style.visibility</p:attrName>
                                        </p:attrNameLst>
                                      </p:cBhvr>
                                      <p:to>
                                        <p:strVal val="hidden"/>
                                      </p:to>
                                    </p:set>
                                  </p:childTnLst>
                                </p:cTn>
                              </p:par>
                              <p:par>
                                <p:cTn id="44" presetID="10" presetClass="entr" presetSubtype="0" fill="hold" nodeType="with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fade">
                                      <p:cBhvr>
                                        <p:cTn id="46" dur="500"/>
                                        <p:tgtEl>
                                          <p:spTgt spid="6">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Effect transition="in" filter="fade">
                                      <p:cBhvr>
                                        <p:cTn id="51" dur="500"/>
                                        <p:tgtEl>
                                          <p:spTgt spid="6">
                                            <p:txEl>
                                              <p:pRg st="8" end="8"/>
                                            </p:txEl>
                                          </p:spTgt>
                                        </p:tgtEl>
                                      </p:cBhvr>
                                    </p:animEffect>
                                  </p:childTnLst>
                                </p:cTn>
                              </p:par>
                              <p:par>
                                <p:cTn id="52" presetID="10" presetClass="exit" presetSubtype="0" fill="hold" nodeType="withEffect">
                                  <p:stCondLst>
                                    <p:cond delay="0"/>
                                  </p:stCondLst>
                                  <p:childTnLst>
                                    <p:animEffect transition="out" filter="fade">
                                      <p:cBhvr>
                                        <p:cTn id="53" dur="500"/>
                                        <p:tgtEl>
                                          <p:spTgt spid="6">
                                            <p:txEl>
                                              <p:pRg st="6" end="6"/>
                                            </p:txEl>
                                          </p:spTgt>
                                        </p:tgtEl>
                                      </p:cBhvr>
                                    </p:animEffect>
                                    <p:set>
                                      <p:cBhvr>
                                        <p:cTn id="54" dur="1" fill="hold">
                                          <p:stCondLst>
                                            <p:cond delay="499"/>
                                          </p:stCondLst>
                                        </p:cTn>
                                        <p:tgtEl>
                                          <p:spTgt spid="6">
                                            <p:txEl>
                                              <p:pRg st="6" end="6"/>
                                            </p:txEl>
                                          </p:spTgt>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6">
                                            <p:txEl>
                                              <p:pRg st="7" end="7"/>
                                            </p:txEl>
                                          </p:spTgt>
                                        </p:tgtEl>
                                      </p:cBhvr>
                                    </p:animEffect>
                                    <p:set>
                                      <p:cBhvr>
                                        <p:cTn id="57" dur="1" fill="hold">
                                          <p:stCondLst>
                                            <p:cond delay="499"/>
                                          </p:stCondLst>
                                        </p:cTn>
                                        <p:tgtEl>
                                          <p:spTgt spid="6">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2B1FC1-040A-E932-1881-3DC89B65202F}"/>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Section 3:  Stoichiometry &amp; Limiting reagents</a:t>
            </a:r>
          </a:p>
        </p:txBody>
      </p:sp>
      <p:sp>
        <p:nvSpPr>
          <p:cNvPr id="15" name="Content Placeholder 14">
            <a:extLst>
              <a:ext uri="{FF2B5EF4-FFF2-40B4-BE49-F238E27FC236}">
                <a16:creationId xmlns:a16="http://schemas.microsoft.com/office/drawing/2014/main" id="{54068820-C68E-BBBF-AA01-BA12E6FBEB63}"/>
              </a:ext>
            </a:extLst>
          </p:cNvPr>
          <p:cNvSpPr>
            <a:spLocks noGrp="1"/>
          </p:cNvSpPr>
          <p:nvPr>
            <p:ph idx="1"/>
          </p:nvPr>
        </p:nvSpPr>
        <p:spPr>
          <a:xfrm>
            <a:off x="0" y="1825625"/>
            <a:ext cx="12192000" cy="4351338"/>
          </a:xfrm>
        </p:spPr>
        <p:txBody>
          <a:bodyPr>
            <a:normAutofit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Stoichiometry problems note sheet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Solid lithium hydroxide is used in space vehicles to remove exhaled carbon dioxide from the living environment by forming solid lithium carbonate and liquid water.  What mass of gaseous carbon dioxide can be absorbed by 1.00 kg of lithium hydroxide?</a:t>
            </a: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800"/>
              </a:spcAft>
              <a:buAutoNum type="arabicPeriod" startAt="2"/>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With homecoming around the corner, students will be looking to get dates to go to the dance.  If a particular class is composed of 9375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girls (average weight 125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14760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 boys (average weight 180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lbs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 What is the maximum number of couples that can be made to go the dance and b) How much excess will be left over?</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91096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animEffect transition="in" filter="fade">
                                      <p:cBhvr>
                                        <p:cTn id="15" dur="500"/>
                                        <p:tgtEl>
                                          <p:spTgt spid="15">
                                            <p:txEl>
                                              <p:pRg st="4" end="4"/>
                                            </p:txEl>
                                          </p:spTgt>
                                        </p:tgtEl>
                                      </p:cBhvr>
                                    </p:animEffect>
                                  </p:childTnLst>
                                </p:cTn>
                              </p:par>
                              <p:par>
                                <p:cTn id="16" presetID="10" presetClass="exit" presetSubtype="0" fill="hold" nodeType="withEffect">
                                  <p:stCondLst>
                                    <p:cond delay="0"/>
                                  </p:stCondLst>
                                  <p:childTnLst>
                                    <p:animEffect transition="out" filter="fade">
                                      <p:cBhvr>
                                        <p:cTn id="17" dur="500"/>
                                        <p:tgtEl>
                                          <p:spTgt spid="15">
                                            <p:txEl>
                                              <p:pRg st="1" end="1"/>
                                            </p:txEl>
                                          </p:spTgt>
                                        </p:tgtEl>
                                      </p:cBhvr>
                                    </p:animEffect>
                                    <p:set>
                                      <p:cBhvr>
                                        <p:cTn id="18" dur="1" fill="hold">
                                          <p:stCondLst>
                                            <p:cond delay="499"/>
                                          </p:stCondLst>
                                        </p:cTn>
                                        <p:tgtEl>
                                          <p:spTgt spid="1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2B1FC1-040A-E932-1881-3DC89B65202F}"/>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Section 3:  Stoichiometry &amp; Limiting reagents</a:t>
            </a:r>
          </a:p>
        </p:txBody>
      </p:sp>
      <p:sp>
        <p:nvSpPr>
          <p:cNvPr id="15" name="Content Placeholder 14">
            <a:extLst>
              <a:ext uri="{FF2B5EF4-FFF2-40B4-BE49-F238E27FC236}">
                <a16:creationId xmlns:a16="http://schemas.microsoft.com/office/drawing/2014/main" id="{54068820-C68E-BBBF-AA01-BA12E6FBEB63}"/>
              </a:ext>
            </a:extLst>
          </p:cNvPr>
          <p:cNvSpPr>
            <a:spLocks noGrp="1"/>
          </p:cNvSpPr>
          <p:nvPr>
            <p:ph idx="1"/>
          </p:nvPr>
        </p:nvSpPr>
        <p:spPr>
          <a:xfrm>
            <a:off x="0" y="1825625"/>
            <a:ext cx="12192000" cy="4351338"/>
          </a:xfrm>
        </p:spPr>
        <p:txBody>
          <a:bodyPr>
            <a:normAutofit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Stoichiometry problems note sheet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startAt="3"/>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You have 130 g of zinc and 100 g of hydrogen chloride.  Calculate a) the amount of zinc chloride that is produced in this reaction and b) the amount of excess remaining.  </a:t>
            </a: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buAutoNum type="arabicPeriod" startAt="4"/>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Nitrogen gas can be prepared by passing gaseous ammonia over solid copper (II) oxide at a high temperature.  The other products of the reaction are solid copper and water vapor.  If a sample containing 18.1 g of NH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is reacted with 90.4 g of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CuO</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which is the limiting reagent?  How many grams of 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will be formed?  If 6.6 grams of N</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are formed, what is the percent yield of this reaction?</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473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fade">
                                      <p:cBhvr>
                                        <p:cTn id="17"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57380D-8DDA-BE7E-093E-761FCE8B1693}"/>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Section 3:  Stoichiometry &amp; Limiting reagents</a:t>
            </a:r>
          </a:p>
        </p:txBody>
      </p:sp>
      <p:sp>
        <p:nvSpPr>
          <p:cNvPr id="8" name="Content Placeholder 7">
            <a:extLst>
              <a:ext uri="{FF2B5EF4-FFF2-40B4-BE49-F238E27FC236}">
                <a16:creationId xmlns:a16="http://schemas.microsoft.com/office/drawing/2014/main" id="{C860EAE6-C590-32C1-5B22-62F75ADFE204}"/>
              </a:ext>
            </a:extLst>
          </p:cNvPr>
          <p:cNvSpPr>
            <a:spLocks noGrp="1"/>
          </p:cNvSpPr>
          <p:nvPr>
            <p:ph idx="1"/>
          </p:nvPr>
        </p:nvSpPr>
        <p:spPr/>
        <p:txBody>
          <a:bodyPr/>
          <a:lstStyle/>
          <a:p>
            <a:pPr marL="0" indent="0">
              <a:buNone/>
            </a:pPr>
            <a:r>
              <a:rPr lang="en-US" dirty="0"/>
              <a:t>Assignment #3:  Problems 1-7</a:t>
            </a:r>
          </a:p>
          <a:p>
            <a:pPr marL="0" indent="0">
              <a:buNone/>
            </a:pPr>
            <a:endParaRPr lang="en-US" dirty="0"/>
          </a:p>
          <a:p>
            <a:pPr marL="0" indent="0">
              <a:buNone/>
            </a:pPr>
            <a:r>
              <a:rPr lang="en-US" dirty="0"/>
              <a:t>Quiz: Stoichiometry</a:t>
            </a:r>
          </a:p>
        </p:txBody>
      </p:sp>
    </p:spTree>
    <p:extLst>
      <p:ext uri="{BB962C8B-B14F-4D97-AF65-F5344CB8AC3E}">
        <p14:creationId xmlns:p14="http://schemas.microsoft.com/office/powerpoint/2010/main" val="252619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F281-EE7C-386D-E506-FB4FC3790229}"/>
              </a:ext>
            </a:extLst>
          </p:cNvPr>
          <p:cNvSpPr>
            <a:spLocks noGrp="1"/>
          </p:cNvSpPr>
          <p:nvPr>
            <p:ph type="title"/>
          </p:nvPr>
        </p:nvSpPr>
        <p:spPr/>
        <p:txBody>
          <a:bodyPr>
            <a:normAutofit/>
          </a:bodyPr>
          <a:lstStyle/>
          <a:p>
            <a:pPr algn="ctr"/>
            <a:r>
              <a:rPr lang="en-US" dirty="0"/>
              <a:t>Chapter 3, Section 4:  Hydrates</a:t>
            </a:r>
          </a:p>
        </p:txBody>
      </p:sp>
      <p:sp>
        <p:nvSpPr>
          <p:cNvPr id="5" name="Content Placeholder 4">
            <a:extLst>
              <a:ext uri="{FF2B5EF4-FFF2-40B4-BE49-F238E27FC236}">
                <a16:creationId xmlns:a16="http://schemas.microsoft.com/office/drawing/2014/main" id="{5B9A7A55-EE5E-8C85-D61C-643CF8DA30F4}"/>
              </a:ext>
            </a:extLst>
          </p:cNvPr>
          <p:cNvSpPr>
            <a:spLocks noGrp="1"/>
          </p:cNvSpPr>
          <p:nvPr>
            <p:ph idx="1"/>
          </p:nvPr>
        </p:nvSpPr>
        <p:spPr/>
        <p:txBody>
          <a:bodyPr>
            <a:normAutofit/>
          </a:bodyPr>
          <a:lstStyle/>
          <a:p>
            <a:pPr marL="0" indent="0">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Hydrates</a:t>
            </a:r>
            <a:r>
              <a:rPr lang="en-US" sz="2400" dirty="0">
                <a:effectLst/>
                <a:latin typeface="Calibri" panose="020F0502020204030204" pitchFamily="34" charset="0"/>
                <a:ea typeface="Calibri" panose="020F0502020204030204" pitchFamily="34" charset="0"/>
                <a:cs typeface="Times New Roman" panose="02020603050405020304" pitchFamily="18" charset="0"/>
              </a:rPr>
              <a:t>:  Ionic compounds often separate from water solution with molecules of water incorporated into the solid.  Such compounds are referred to as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hydrates</a:t>
            </a:r>
            <a:r>
              <a:rPr lang="en-US" sz="2400" dirty="0">
                <a:effectLst/>
                <a:latin typeface="Calibri" panose="020F0502020204030204" pitchFamily="34" charset="0"/>
                <a:ea typeface="Calibri" panose="020F0502020204030204" pitchFamily="34" charset="0"/>
                <a:cs typeface="Times New Roman" panose="02020603050405020304" pitchFamily="18" charset="0"/>
              </a:rPr>
              <a:t>.  Certain hydrates lose all or part of their water of hydration when exposed to dry air or are heated.  This process is referred to as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efflorescence</a:t>
            </a:r>
            <a:r>
              <a:rPr lang="en-US" sz="2400" dirty="0">
                <a:effectLst/>
                <a:latin typeface="Calibri" panose="020F0502020204030204" pitchFamily="34" charset="0"/>
                <a:ea typeface="Calibri" panose="020F0502020204030204" pitchFamily="34" charset="0"/>
                <a:cs typeface="Times New Roman" panose="02020603050405020304" pitchFamily="18" charset="0"/>
              </a:rPr>
              <a:t>.  Frequently, dehydration is accompanied by color change. </a:t>
            </a:r>
          </a:p>
          <a:p>
            <a:pPr marL="0" indent="0">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Crystals of the hydrate CoCl</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 6 H</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change from red to purple in dry air or when heated and are used as humidity indicators and as an ingredient of invisible ink.  Writing only becomes visible when the paper is heated, driving the water out and leaving a blue residue</a:t>
            </a:r>
            <a:endParaRPr lang="en-US" sz="3600" dirty="0"/>
          </a:p>
        </p:txBody>
      </p:sp>
    </p:spTree>
    <p:extLst>
      <p:ext uri="{BB962C8B-B14F-4D97-AF65-F5344CB8AC3E}">
        <p14:creationId xmlns:p14="http://schemas.microsoft.com/office/powerpoint/2010/main" val="137214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a:bodyPr>
          <a:lstStyle/>
          <a:p>
            <a:pPr algn="ctr"/>
            <a:r>
              <a:rPr lang="en-US" dirty="0"/>
              <a:t>Chapter 3, Section 4:  Hydrates</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a:xfrm>
            <a:off x="292685" y="1999797"/>
            <a:ext cx="10233800" cy="4351338"/>
          </a:xfrm>
        </p:spPr>
        <p:txBody>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Hydrates are named by the number of waters attached to the anhydrous compound, using the following prefixes: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1 – mono	6 – hex</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 di		7 –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hept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3 – tri		8 – oct</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4 – tetra	9 – non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5 – pent	10 –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deca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8929DBB3-6B46-9F6E-40E7-3E9ED07FE6EB}"/>
              </a:ext>
            </a:extLst>
          </p:cNvPr>
          <p:cNvSpPr txBox="1"/>
          <p:nvPr/>
        </p:nvSpPr>
        <p:spPr>
          <a:xfrm>
            <a:off x="7206343" y="2827849"/>
            <a:ext cx="6096000" cy="1963294"/>
          </a:xfrm>
          <a:prstGeom prst="rect">
            <a:avLst/>
          </a:prstGeom>
          <a:noFill/>
        </p:spPr>
        <p:txBody>
          <a:bodyPr wrap="square">
            <a:spAutoFit/>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Name the following hydrates:</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CuSO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2400" kern="100" dirty="0">
                <a:effectLst/>
                <a:latin typeface="Calibri" panose="020F0502020204030204" pitchFamily="34" charset="0"/>
                <a:ea typeface="Calibri" panose="020F0502020204030204" pitchFamily="34" charset="0"/>
                <a:cs typeface="Calibri" panose="020F0502020204030204" pitchFamily="34" charset="0"/>
              </a:rPr>
              <a:t>∙ 7 H</a:t>
            </a:r>
            <a:r>
              <a:rPr lang="en-US" sz="2400" kern="1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dirty="0">
                <a:effectLst/>
                <a:latin typeface="Calibri" panose="020F0502020204030204" pitchFamily="34" charset="0"/>
                <a:ea typeface="Calibri" panose="020F0502020204030204" pitchFamily="34" charset="0"/>
                <a:cs typeface="Calibri" panose="020F0502020204030204" pitchFamily="34" charset="0"/>
              </a:rPr>
              <a:t>O      __________</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	BaCl</a:t>
            </a:r>
            <a:r>
              <a:rPr lang="en-US" sz="2400" kern="1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dirty="0">
                <a:effectLst/>
                <a:latin typeface="Calibri" panose="020F0502020204030204" pitchFamily="34" charset="0"/>
                <a:ea typeface="Calibri" panose="020F0502020204030204" pitchFamily="34" charset="0"/>
                <a:cs typeface="Calibri" panose="020F0502020204030204" pitchFamily="34" charset="0"/>
              </a:rPr>
              <a:t> ∙ 3 H</a:t>
            </a:r>
            <a:r>
              <a:rPr lang="en-US" sz="2400" kern="1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dirty="0">
                <a:effectLst/>
                <a:latin typeface="Calibri" panose="020F0502020204030204" pitchFamily="34" charset="0"/>
                <a:ea typeface="Calibri" panose="020F0502020204030204" pitchFamily="34" charset="0"/>
                <a:cs typeface="Calibri" panose="020F0502020204030204" pitchFamily="34" charset="0"/>
              </a:rPr>
              <a:t>O        __________</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	MgSO</a:t>
            </a:r>
            <a:r>
              <a:rPr lang="en-US" sz="2400" kern="100" baseline="-25000" dirty="0">
                <a:effectLst/>
                <a:latin typeface="Calibri" panose="020F0502020204030204" pitchFamily="34" charset="0"/>
                <a:ea typeface="Calibri" panose="020F0502020204030204" pitchFamily="34" charset="0"/>
                <a:cs typeface="Calibri" panose="020F0502020204030204" pitchFamily="34" charset="0"/>
              </a:rPr>
              <a:t>4</a:t>
            </a:r>
            <a:r>
              <a:rPr lang="en-US" sz="2400" kern="100" dirty="0">
                <a:effectLst/>
                <a:latin typeface="Calibri" panose="020F0502020204030204" pitchFamily="34" charset="0"/>
                <a:ea typeface="Calibri" panose="020F0502020204030204" pitchFamily="34" charset="0"/>
                <a:cs typeface="Calibri" panose="020F0502020204030204" pitchFamily="34" charset="0"/>
              </a:rPr>
              <a:t> ∙ 5 H</a:t>
            </a:r>
            <a:r>
              <a:rPr lang="en-US" sz="2400" kern="1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dirty="0">
                <a:effectLst/>
                <a:latin typeface="Calibri" panose="020F0502020204030204" pitchFamily="34" charset="0"/>
                <a:ea typeface="Calibri" panose="020F0502020204030204" pitchFamily="34" charset="0"/>
                <a:cs typeface="Calibri" panose="020F0502020204030204" pitchFamily="34" charset="0"/>
              </a:rPr>
              <a:t>O     __________</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8734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500"/>
                                        <p:tgtEl>
                                          <p:spTgt spid="3">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500"/>
                                        <p:tgtEl>
                                          <p:spTgt spid="3">
                                            <p:txEl>
                                              <p:pRg st="2" end="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96280A-B6B0-EDF1-1D75-7EBBB4C81092}"/>
              </a:ext>
            </a:extLst>
          </p:cNvPr>
          <p:cNvSpPr>
            <a:spLocks noGrp="1"/>
          </p:cNvSpPr>
          <p:nvPr>
            <p:ph type="title"/>
          </p:nvPr>
        </p:nvSpPr>
        <p:spPr/>
        <p:txBody>
          <a:bodyPr>
            <a:normAutofit/>
          </a:bodyPr>
          <a:lstStyle/>
          <a:p>
            <a:pPr algn="ctr"/>
            <a:r>
              <a:rPr lang="en-US" dirty="0"/>
              <a:t>Chapter 3, Section 4:  Hydrates</a:t>
            </a:r>
          </a:p>
        </p:txBody>
      </p:sp>
      <p:sp>
        <p:nvSpPr>
          <p:cNvPr id="8" name="Content Placeholder 7">
            <a:extLst>
              <a:ext uri="{FF2B5EF4-FFF2-40B4-BE49-F238E27FC236}">
                <a16:creationId xmlns:a16="http://schemas.microsoft.com/office/drawing/2014/main" id="{CD2E78AD-0629-DB46-3F51-779E824C3191}"/>
              </a:ext>
            </a:extLst>
          </p:cNvPr>
          <p:cNvSpPr>
            <a:spLocks noGrp="1"/>
          </p:cNvSpPr>
          <p:nvPr>
            <p:ph idx="1"/>
          </p:nvPr>
        </p:nvSpPr>
        <p:spPr>
          <a:xfrm>
            <a:off x="1120000" y="1825625"/>
            <a:ext cx="10233800" cy="4667250"/>
          </a:xfrm>
        </p:spPr>
        <p:txBody>
          <a:bodyPr>
            <a:normAutofit fontScale="92500" lnSpcReduction="10000"/>
          </a:bodyPr>
          <a:lstStyle/>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2: A certain hydrate of potassium aluminum sulfate (alum) has a formula of </a:t>
            </a:r>
            <a:r>
              <a:rPr lang="en-US" sz="2600" kern="100" dirty="0" err="1">
                <a:effectLst/>
                <a:latin typeface="Calibri" panose="020F0502020204030204" pitchFamily="34" charset="0"/>
                <a:ea typeface="Calibri" panose="020F0502020204030204" pitchFamily="34" charset="0"/>
                <a:cs typeface="Times New Roman" panose="02020603050405020304" pitchFamily="18" charset="0"/>
              </a:rPr>
              <a:t>KAl</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kern="100" dirty="0">
                <a:effectLst/>
                <a:latin typeface="Calibri" panose="020F0502020204030204" pitchFamily="34" charset="0"/>
                <a:ea typeface="Calibri" panose="020F0502020204030204" pitchFamily="34" charset="0"/>
                <a:cs typeface="Calibri" panose="020F0502020204030204" pitchFamily="34" charset="0"/>
              </a:rPr>
              <a:t>∙ X H</a:t>
            </a:r>
            <a:r>
              <a:rPr lang="en-US" sz="2600" kern="100" baseline="-25000" dirty="0">
                <a:effectLst/>
                <a:latin typeface="Calibri" panose="020F0502020204030204" pitchFamily="34" charset="0"/>
                <a:ea typeface="Calibri" panose="020F0502020204030204" pitchFamily="34" charset="0"/>
                <a:cs typeface="Calibri" panose="020F0502020204030204" pitchFamily="34" charset="0"/>
              </a:rPr>
              <a:t>2</a:t>
            </a:r>
            <a:r>
              <a:rPr lang="en-US" sz="2600" kern="100" dirty="0">
                <a:effectLst/>
                <a:latin typeface="Calibri" panose="020F0502020204030204" pitchFamily="34" charset="0"/>
                <a:ea typeface="Calibri" panose="020F0502020204030204" pitchFamily="34" charset="0"/>
                <a:cs typeface="Calibri" panose="020F0502020204030204" pitchFamily="34" charset="0"/>
              </a:rPr>
              <a:t>O.  When a hydrate sample weighing 5.459 g is heated to remove all water, 2.583 g of </a:t>
            </a:r>
            <a:r>
              <a:rPr lang="en-US" sz="2600" kern="100" dirty="0" err="1">
                <a:effectLst/>
                <a:latin typeface="Calibri" panose="020F0502020204030204" pitchFamily="34" charset="0"/>
                <a:ea typeface="Calibri" panose="020F0502020204030204" pitchFamily="34" charset="0"/>
                <a:cs typeface="Times New Roman" panose="02020603050405020304" pitchFamily="18" charset="0"/>
              </a:rPr>
              <a:t>KAl</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6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remains.  What is the mass percent of water in the hydrate?  What is the empirical formula?</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3:  Epsom salts are hydrates of magnesium sulfate.  The name of Epsom salts is magnesium sulfate heptahydrate.  A 7.834 g sample is heated until a constant mass is obtained, indicating that all the water has been evaporated off.  1) What is the formula for Epsom salts, 2) what is the mass of the anhydrous magnesium sulfate, and 3) what is the percentage of the hydrate (water)?</a:t>
            </a:r>
          </a:p>
          <a:p>
            <a:endParaRPr lang="en-US" dirty="0"/>
          </a:p>
        </p:txBody>
      </p:sp>
    </p:spTree>
    <p:extLst>
      <p:ext uri="{BB962C8B-B14F-4D97-AF65-F5344CB8AC3E}">
        <p14:creationId xmlns:p14="http://schemas.microsoft.com/office/powerpoint/2010/main" val="1312791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subTnLst>
                                    <p:set>
                                      <p:cBhvr override="childStyle">
                                        <p:cTn dur="1" fill="hold" display="0" masterRel="nextClick" afterEffect="1"/>
                                        <p:tgtEl>
                                          <p:spTgt spid="8">
                                            <p:txEl>
                                              <p:pRg st="0" end="0"/>
                                            </p:txEl>
                                          </p:spTgt>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par>
                                <p:cTn id="19" presetID="10" presetClass="exit" presetSubtype="0" fill="hold" nodeType="withEffect">
                                  <p:stCondLst>
                                    <p:cond delay="0"/>
                                  </p:stCondLst>
                                  <p:childTnLst>
                                    <p:animEffect transition="out" filter="fade">
                                      <p:cBhvr>
                                        <p:cTn id="20" dur="500"/>
                                        <p:tgtEl>
                                          <p:spTgt spid="8">
                                            <p:txEl>
                                              <p:pRg st="0" end="0"/>
                                            </p:txEl>
                                          </p:spTgt>
                                        </p:tgtEl>
                                      </p:cBhvr>
                                    </p:animEffect>
                                    <p:set>
                                      <p:cBhvr>
                                        <p:cTn id="21" dur="1" fill="hold">
                                          <p:stCondLst>
                                            <p:cond delay="499"/>
                                          </p:stCondLst>
                                        </p:cTn>
                                        <p:tgtEl>
                                          <p:spTgt spid="8">
                                            <p:txEl>
                                              <p:pRg st="0" end="0"/>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8">
                                            <p:txEl>
                                              <p:pRg st="1" end="1"/>
                                            </p:txEl>
                                          </p:spTgt>
                                        </p:tgtEl>
                                      </p:cBhvr>
                                    </p:animEffect>
                                    <p:set>
                                      <p:cBhvr>
                                        <p:cTn id="24" dur="1" fill="hold">
                                          <p:stCondLst>
                                            <p:cond delay="499"/>
                                          </p:stCondLst>
                                        </p:cTn>
                                        <p:tgtEl>
                                          <p:spTgt spid="8">
                                            <p:txEl>
                                              <p:pRg st="1" end="1"/>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8">
                                            <p:txEl>
                                              <p:pRg st="2" end="2"/>
                                            </p:txEl>
                                          </p:spTgt>
                                        </p:tgtEl>
                                      </p:cBhvr>
                                    </p:animEffect>
                                    <p:set>
                                      <p:cBhvr>
                                        <p:cTn id="27"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CE4D95A-F8D9-5845-81D7-12A848BA6B56}"/>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Section 4:  Hydrates </a:t>
            </a:r>
          </a:p>
        </p:txBody>
      </p:sp>
      <p:sp>
        <p:nvSpPr>
          <p:cNvPr id="10" name="Content Placeholder 9">
            <a:extLst>
              <a:ext uri="{FF2B5EF4-FFF2-40B4-BE49-F238E27FC236}">
                <a16:creationId xmlns:a16="http://schemas.microsoft.com/office/drawing/2014/main" id="{559AC86F-9DC4-A9D7-D498-9F378CCB1486}"/>
              </a:ext>
            </a:extLst>
          </p:cNvPr>
          <p:cNvSpPr>
            <a:spLocks noGrp="1"/>
          </p:cNvSpPr>
          <p:nvPr>
            <p:ph idx="1"/>
          </p:nvPr>
        </p:nvSpPr>
        <p:spPr/>
        <p:txBody>
          <a:bodyPr/>
          <a:lstStyle/>
          <a:p>
            <a:pPr marL="0" indent="0">
              <a:buNone/>
            </a:pPr>
            <a:r>
              <a:rPr lang="en-US" dirty="0"/>
              <a:t>Pre-lab: Hydrates</a:t>
            </a:r>
          </a:p>
          <a:p>
            <a:pPr marL="0" indent="0">
              <a:buNone/>
            </a:pPr>
            <a:endParaRPr lang="en-US" dirty="0"/>
          </a:p>
          <a:p>
            <a:pPr marL="0" indent="0">
              <a:buNone/>
            </a:pPr>
            <a:r>
              <a:rPr lang="en-US" dirty="0"/>
              <a:t>Lab: Hydrates</a:t>
            </a:r>
          </a:p>
        </p:txBody>
      </p:sp>
    </p:spTree>
    <p:extLst>
      <p:ext uri="{BB962C8B-B14F-4D97-AF65-F5344CB8AC3E}">
        <p14:creationId xmlns:p14="http://schemas.microsoft.com/office/powerpoint/2010/main" val="2611792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05DC36-2E1C-659E-1AAA-4021A6CBE07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3 – Unit wrap-up</a:t>
            </a:r>
          </a:p>
        </p:txBody>
      </p:sp>
      <p:sp>
        <p:nvSpPr>
          <p:cNvPr id="3" name="Content Placeholder 2">
            <a:extLst>
              <a:ext uri="{FF2B5EF4-FFF2-40B4-BE49-F238E27FC236}">
                <a16:creationId xmlns:a16="http://schemas.microsoft.com/office/drawing/2014/main" id="{CC581572-8183-E0AC-4456-E23A31D13644}"/>
              </a:ext>
            </a:extLst>
          </p:cNvPr>
          <p:cNvSpPr>
            <a:spLocks noGrp="1"/>
          </p:cNvSpPr>
          <p:nvPr>
            <p:ph idx="1"/>
          </p:nvPr>
        </p:nvSpPr>
        <p:spPr/>
        <p:txBody>
          <a:bodyPr/>
          <a:lstStyle/>
          <a:p>
            <a:pPr marL="0" indent="0">
              <a:buNone/>
            </a:pPr>
            <a:r>
              <a:rPr lang="en-US" dirty="0"/>
              <a:t>NMSI practice problems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5269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E3D09CC1-520E-7D4B-77B8-5306A5283C4E}"/>
              </a:ext>
            </a:extLst>
          </p:cNvPr>
          <p:cNvSpPr>
            <a:spLocks noChangeAspect="1" noChangeArrowheads="1" noTextEdit="1"/>
          </p:cNvSpPr>
          <p:nvPr/>
        </p:nvSpPr>
        <p:spPr bwMode="auto">
          <a:xfrm>
            <a:off x="642938" y="693738"/>
            <a:ext cx="6834187"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ACC5AA6D-D677-316F-329C-95DECBDBC440}"/>
              </a:ext>
            </a:extLst>
          </p:cNvPr>
          <p:cNvSpPr>
            <a:spLocks noGrp="1"/>
          </p:cNvSpPr>
          <p:nvPr>
            <p:ph type="title"/>
          </p:nvPr>
        </p:nvSpPr>
        <p:spPr/>
        <p:txBody>
          <a:bodyPr>
            <a:normAutofit fontScale="90000"/>
          </a:bodyPr>
          <a:lstStyle/>
          <a:p>
            <a:pPr algn="ctr"/>
            <a:r>
              <a:rPr lang="en-US" dirty="0"/>
              <a:t>Chapter 3, Section 1: Mole conversions</a:t>
            </a:r>
          </a:p>
        </p:txBody>
      </p:sp>
      <p:sp>
        <p:nvSpPr>
          <p:cNvPr id="10" name="Content Placeholder 9">
            <a:extLst>
              <a:ext uri="{FF2B5EF4-FFF2-40B4-BE49-F238E27FC236}">
                <a16:creationId xmlns:a16="http://schemas.microsoft.com/office/drawing/2014/main" id="{AEB189D3-D4AD-D959-2826-389F81B3E2D2}"/>
              </a:ext>
            </a:extLst>
          </p:cNvPr>
          <p:cNvSpPr>
            <a:spLocks noGrp="1"/>
          </p:cNvSpPr>
          <p:nvPr>
            <p:ph idx="1"/>
          </p:nvPr>
        </p:nvSpPr>
        <p:spPr>
          <a:xfrm>
            <a:off x="1120000" y="1825625"/>
            <a:ext cx="10233800" cy="4760232"/>
          </a:xfrm>
        </p:spPr>
        <p:txBody>
          <a:bodyPr>
            <a:normAutofit fontScale="92500" lnSpcReduction="10000"/>
          </a:bodyPr>
          <a:lstStyle/>
          <a:p>
            <a:pPr marL="0" marR="0" indent="0">
              <a:lnSpc>
                <a:spcPct val="107000"/>
              </a:lnSpc>
              <a:spcBef>
                <a:spcPts val="0"/>
              </a:spcBef>
              <a:spcAft>
                <a:spcPts val="800"/>
              </a:spcAft>
              <a:buNone/>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Counting Atoms</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 rubber stopper weighs 3.26 grams and a cork stopper weighs 2.18 	grams.</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 How many rubber stoppers are there in 88.02 grams of rubber 	   	     stoppers?</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b) How many cork stoppers are there in 85.02 grams of cork stoppers?</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c) What mass of cork stoppers would have to be weighed out to get the 	     same number of cork stoppers that would be in 185.82 grams of 	     rubber stoppers?</a:t>
            </a:r>
          </a:p>
          <a:p>
            <a:pPr marL="0" indent="0">
              <a:buNone/>
            </a:pPr>
            <a:endParaRPr lang="en-US" dirty="0"/>
          </a:p>
        </p:txBody>
      </p:sp>
    </p:spTree>
    <p:extLst>
      <p:ext uri="{BB962C8B-B14F-4D97-AF65-F5344CB8AC3E}">
        <p14:creationId xmlns:p14="http://schemas.microsoft.com/office/powerpoint/2010/main" val="139167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fade">
                                      <p:cBhvr>
                                        <p:cTn id="20" dur="500"/>
                                        <p:tgtEl>
                                          <p:spTgt spid="1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Effect transition="in" filter="fade">
                                      <p:cBhvr>
                                        <p:cTn id="25" dur="500"/>
                                        <p:tgtEl>
                                          <p:spTgt spid="10">
                                            <p:txEl>
                                              <p:pRg st="4" end="4"/>
                                            </p:txEl>
                                          </p:spTgt>
                                        </p:tgtEl>
                                      </p:cBhvr>
                                    </p:animEffect>
                                  </p:childTnLst>
                                </p:cTn>
                              </p:par>
                              <p:par>
                                <p:cTn id="26" presetID="10" presetClass="exit" presetSubtype="0" fill="hold" nodeType="withEffect">
                                  <p:stCondLst>
                                    <p:cond delay="0"/>
                                  </p:stCondLst>
                                  <p:childTnLst>
                                    <p:animEffect transition="out" filter="fade">
                                      <p:cBhvr>
                                        <p:cTn id="27" dur="500"/>
                                        <p:tgtEl>
                                          <p:spTgt spid="10">
                                            <p:txEl>
                                              <p:pRg st="2" end="2"/>
                                            </p:txEl>
                                          </p:spTgt>
                                        </p:tgtEl>
                                      </p:cBhvr>
                                    </p:animEffect>
                                    <p:set>
                                      <p:cBhvr>
                                        <p:cTn id="28" dur="1" fill="hold">
                                          <p:stCondLst>
                                            <p:cond delay="499"/>
                                          </p:stCondLst>
                                        </p:cTn>
                                        <p:tgtEl>
                                          <p:spTgt spid="10">
                                            <p:txEl>
                                              <p:pRg st="2" end="2"/>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10">
                                            <p:txEl>
                                              <p:pRg st="3" end="3"/>
                                            </p:txEl>
                                          </p:spTgt>
                                        </p:tgtEl>
                                      </p:cBhvr>
                                    </p:animEffect>
                                    <p:set>
                                      <p:cBhvr>
                                        <p:cTn id="31" dur="1" fill="hold">
                                          <p:stCondLst>
                                            <p:cond delay="499"/>
                                          </p:stCondLst>
                                        </p:cTn>
                                        <p:tgtEl>
                                          <p:spTgt spid="10">
                                            <p:txEl>
                                              <p:pRg st="3" end="3"/>
                                            </p:txEl>
                                          </p:spTgt>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10">
                                            <p:txEl>
                                              <p:pRg st="5" end="5"/>
                                            </p:txEl>
                                          </p:spTgt>
                                        </p:tgtEl>
                                        <p:attrNameLst>
                                          <p:attrName>style.visibility</p:attrName>
                                        </p:attrNameLst>
                                      </p:cBhvr>
                                      <p:to>
                                        <p:strVal val="visible"/>
                                      </p:to>
                                    </p:set>
                                    <p:animEffect transition="in" filter="fade">
                                      <p:cBhvr>
                                        <p:cTn id="34" dur="500"/>
                                        <p:tgtEl>
                                          <p:spTgt spid="10">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6" end="6"/>
                                            </p:txEl>
                                          </p:spTgt>
                                        </p:tgtEl>
                                        <p:attrNameLst>
                                          <p:attrName>style.visibility</p:attrName>
                                        </p:attrNameLst>
                                      </p:cBhvr>
                                      <p:to>
                                        <p:strVal val="visible"/>
                                      </p:to>
                                    </p:set>
                                    <p:animEffect transition="in" filter="fade">
                                      <p:cBhvr>
                                        <p:cTn id="39" dur="500"/>
                                        <p:tgtEl>
                                          <p:spTgt spid="10">
                                            <p:txEl>
                                              <p:pRg st="6" end="6"/>
                                            </p:txEl>
                                          </p:spTgt>
                                        </p:tgtEl>
                                      </p:cBhvr>
                                    </p:animEffect>
                                  </p:childTnLst>
                                </p:cTn>
                              </p:par>
                              <p:par>
                                <p:cTn id="40" presetID="10" presetClass="exit" presetSubtype="0" fill="hold" nodeType="withEffect">
                                  <p:stCondLst>
                                    <p:cond delay="0"/>
                                  </p:stCondLst>
                                  <p:childTnLst>
                                    <p:animEffect transition="out" filter="fade">
                                      <p:cBhvr>
                                        <p:cTn id="41" dur="500"/>
                                        <p:tgtEl>
                                          <p:spTgt spid="10">
                                            <p:txEl>
                                              <p:pRg st="4" end="4"/>
                                            </p:txEl>
                                          </p:spTgt>
                                        </p:tgtEl>
                                      </p:cBhvr>
                                    </p:animEffect>
                                    <p:set>
                                      <p:cBhvr>
                                        <p:cTn id="42" dur="1" fill="hold">
                                          <p:stCondLst>
                                            <p:cond delay="499"/>
                                          </p:stCondLst>
                                        </p:cTn>
                                        <p:tgtEl>
                                          <p:spTgt spid="10">
                                            <p:txEl>
                                              <p:pRg st="4" end="4"/>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0">
                                            <p:txEl>
                                              <p:pRg st="5" end="5"/>
                                            </p:txEl>
                                          </p:spTgt>
                                        </p:tgtEl>
                                      </p:cBhvr>
                                    </p:animEffect>
                                    <p:set>
                                      <p:cBhvr>
                                        <p:cTn id="45" dur="1" fill="hold">
                                          <p:stCondLst>
                                            <p:cond delay="499"/>
                                          </p:stCondLst>
                                        </p:cTn>
                                        <p:tgtEl>
                                          <p:spTgt spid="10">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4D15AF-034D-5330-71FF-129F5A8D6433}"/>
              </a:ext>
            </a:extLst>
          </p:cNvPr>
          <p:cNvSpPr>
            <a:spLocks noGrp="1"/>
          </p:cNvSpPr>
          <p:nvPr>
            <p:ph type="title"/>
          </p:nvPr>
        </p:nvSpPr>
        <p:spPr/>
        <p:txBody>
          <a:bodyPr>
            <a:normAutofit fontScale="90000"/>
          </a:bodyPr>
          <a:lstStyle/>
          <a:p>
            <a:pPr algn="ctr"/>
            <a:r>
              <a:rPr lang="en-US" dirty="0"/>
              <a:t>Chapter 3, Section 1: Mole conversions</a:t>
            </a:r>
          </a:p>
        </p:txBody>
      </p:sp>
      <p:sp>
        <p:nvSpPr>
          <p:cNvPr id="19" name="Content Placeholder 18">
            <a:extLst>
              <a:ext uri="{FF2B5EF4-FFF2-40B4-BE49-F238E27FC236}">
                <a16:creationId xmlns:a16="http://schemas.microsoft.com/office/drawing/2014/main" id="{A6BAED0C-E8B5-8173-EF54-3592615488C3}"/>
              </a:ext>
            </a:extLst>
          </p:cNvPr>
          <p:cNvSpPr>
            <a:spLocks noGrp="1"/>
          </p:cNvSpPr>
          <p:nvPr>
            <p:ph idx="1"/>
          </p:nvPr>
        </p:nvSpPr>
        <p:spPr>
          <a:xfrm>
            <a:off x="979100" y="1458686"/>
            <a:ext cx="10233800" cy="5192485"/>
          </a:xfrm>
        </p:spPr>
        <p:txBody>
          <a:bodyPr>
            <a:normAutofit fontScale="92500"/>
          </a:bodyPr>
          <a:lstStyle/>
          <a:p>
            <a:pPr marL="0" indent="0">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The mole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3600" dirty="0"/>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Molar mass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Mole	         	  Particles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tabLst>
                <a:tab pos="457200" algn="l"/>
                <a:tab pos="914400" algn="l"/>
                <a:tab pos="1371600" algn="l"/>
                <a:tab pos="2387600" algn="l"/>
              </a:tabLst>
            </a:pPr>
            <a:endParaRPr lang="en-US" sz="24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Terms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Mole – 6.02 X 10</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23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particles in 1 mole</a:t>
            </a:r>
            <a:endPar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Molar mass – mass of 1 mole of a substance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Atomic weight – weighted average of atoms of an element (isotopes)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endParaRPr lang="en-US" sz="18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Calculate</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tabLst>
                <a:tab pos="457200" algn="l"/>
                <a:tab pos="914400" algn="l"/>
                <a:tab pos="1371600" algn="l"/>
                <a:tab pos="2387600" algn="l"/>
              </a:tabLs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 2.27 grams of N</a:t>
            </a:r>
            <a:r>
              <a:rPr lang="en-US" sz="22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 ________ moles	 c) 0.72 grams of N</a:t>
            </a:r>
            <a:r>
              <a:rPr lang="en-US" sz="22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 ________ particles</a:t>
            </a:r>
          </a:p>
          <a:p>
            <a:pPr marL="0" marR="0" indent="0">
              <a:lnSpc>
                <a:spcPct val="107000"/>
              </a:lnSpc>
              <a:spcBef>
                <a:spcPts val="0"/>
              </a:spcBef>
              <a:spcAft>
                <a:spcPts val="800"/>
              </a:spcAft>
              <a:buNone/>
              <a:tabLst>
                <a:tab pos="457200" algn="l"/>
                <a:tab pos="914400" algn="l"/>
                <a:tab pos="1371600" algn="l"/>
                <a:tab pos="23876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tabLst>
                <a:tab pos="457200" algn="l"/>
                <a:tab pos="914400" algn="l"/>
                <a:tab pos="1371600" algn="l"/>
                <a:tab pos="23876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b) 0.030 moles of N</a:t>
            </a:r>
            <a:r>
              <a:rPr lang="en-US" sz="22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_______ grams	</a:t>
            </a:r>
            <a:r>
              <a:rPr lang="en-US" sz="2200" dirty="0">
                <a:effectLst/>
                <a:latin typeface="Calibri" panose="020F0502020204030204" pitchFamily="34" charset="0"/>
                <a:ea typeface="Calibri" panose="020F0502020204030204" pitchFamily="34" charset="0"/>
                <a:cs typeface="Times New Roman" panose="02020603050405020304" pitchFamily="18" charset="0"/>
              </a:rPr>
              <a:t>d) 3.00 X 10</a:t>
            </a:r>
            <a:r>
              <a:rPr lang="en-US" sz="22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sz="2200" dirty="0">
                <a:effectLst/>
                <a:latin typeface="Calibri" panose="020F0502020204030204" pitchFamily="34" charset="0"/>
                <a:ea typeface="Calibri" panose="020F0502020204030204" pitchFamily="34" charset="0"/>
                <a:cs typeface="Times New Roman" panose="02020603050405020304" pitchFamily="18" charset="0"/>
              </a:rPr>
              <a:t> molecules of N</a:t>
            </a:r>
            <a:r>
              <a:rPr lang="en-US" sz="22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200" dirty="0">
                <a:effectLst/>
                <a:latin typeface="Calibri" panose="020F0502020204030204" pitchFamily="34" charset="0"/>
                <a:ea typeface="Calibri" panose="020F0502020204030204" pitchFamily="34" charset="0"/>
                <a:cs typeface="Times New Roman" panose="02020603050405020304" pitchFamily="18" charset="0"/>
              </a:rPr>
              <a:t> = _______ grams</a:t>
            </a:r>
            <a:endParaRPr lang="en-US" sz="2200" dirty="0"/>
          </a:p>
          <a:p>
            <a:pPr marL="0" marR="0">
              <a:lnSpc>
                <a:spcPct val="107000"/>
              </a:lnSpc>
              <a:spcBef>
                <a:spcPts val="0"/>
              </a:spcBef>
              <a:spcAft>
                <a:spcPts val="800"/>
              </a:spcAft>
              <a:tabLst>
                <a:tab pos="457200" algn="l"/>
                <a:tab pos="914400" algn="l"/>
                <a:tab pos="1371600" algn="l"/>
                <a:tab pos="23876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4" name="Straight Arrow Connector 23">
            <a:extLst>
              <a:ext uri="{FF2B5EF4-FFF2-40B4-BE49-F238E27FC236}">
                <a16:creationId xmlns:a16="http://schemas.microsoft.com/office/drawing/2014/main" id="{AA4434DA-0431-11D3-E20B-98A3B294DDC7}"/>
              </a:ext>
            </a:extLst>
          </p:cNvPr>
          <p:cNvCxnSpPr/>
          <p:nvPr/>
        </p:nvCxnSpPr>
        <p:spPr>
          <a:xfrm>
            <a:off x="3510648" y="2182587"/>
            <a:ext cx="933450"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96E6C197-91C1-BF2D-E0D6-89E54CCEA995}"/>
              </a:ext>
            </a:extLst>
          </p:cNvPr>
          <p:cNvCxnSpPr/>
          <p:nvPr/>
        </p:nvCxnSpPr>
        <p:spPr>
          <a:xfrm>
            <a:off x="5502723" y="2193466"/>
            <a:ext cx="933450"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2336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9">
                                            <p:txEl>
                                              <p:pRg st="3" end="3"/>
                                            </p:txEl>
                                          </p:spTgt>
                                        </p:tgtEl>
                                        <p:attrNameLst>
                                          <p:attrName>style.visibility</p:attrName>
                                        </p:attrNameLst>
                                      </p:cBhvr>
                                      <p:to>
                                        <p:strVal val="visible"/>
                                      </p:to>
                                    </p:set>
                                    <p:animEffect transition="in" filter="fade">
                                      <p:cBhvr>
                                        <p:cTn id="23" dur="500"/>
                                        <p:tgtEl>
                                          <p:spTgt spid="1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
                                            <p:txEl>
                                              <p:pRg st="4" end="4"/>
                                            </p:txEl>
                                          </p:spTgt>
                                        </p:tgtEl>
                                        <p:attrNameLst>
                                          <p:attrName>style.visibility</p:attrName>
                                        </p:attrNameLst>
                                      </p:cBhvr>
                                      <p:to>
                                        <p:strVal val="visible"/>
                                      </p:to>
                                    </p:set>
                                    <p:animEffect transition="in" filter="fade">
                                      <p:cBhvr>
                                        <p:cTn id="28" dur="500"/>
                                        <p:tgtEl>
                                          <p:spTgt spid="19">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9">
                                            <p:txEl>
                                              <p:pRg st="5" end="5"/>
                                            </p:txEl>
                                          </p:spTgt>
                                        </p:tgtEl>
                                        <p:attrNameLst>
                                          <p:attrName>style.visibility</p:attrName>
                                        </p:attrNameLst>
                                      </p:cBhvr>
                                      <p:to>
                                        <p:strVal val="visible"/>
                                      </p:to>
                                    </p:set>
                                    <p:animEffect transition="in" filter="fade">
                                      <p:cBhvr>
                                        <p:cTn id="33" dur="500"/>
                                        <p:tgtEl>
                                          <p:spTgt spid="19">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9">
                                            <p:txEl>
                                              <p:pRg st="7" end="7"/>
                                            </p:txEl>
                                          </p:spTgt>
                                        </p:tgtEl>
                                        <p:attrNameLst>
                                          <p:attrName>style.visibility</p:attrName>
                                        </p:attrNameLst>
                                      </p:cBhvr>
                                      <p:to>
                                        <p:strVal val="visible"/>
                                      </p:to>
                                    </p:set>
                                    <p:animEffect transition="in" filter="fade">
                                      <p:cBhvr>
                                        <p:cTn id="38" dur="500"/>
                                        <p:tgtEl>
                                          <p:spTgt spid="19">
                                            <p:txEl>
                                              <p:pRg st="7" end="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9">
                                            <p:txEl>
                                              <p:pRg st="8" end="8"/>
                                            </p:txEl>
                                          </p:spTgt>
                                        </p:tgtEl>
                                        <p:attrNameLst>
                                          <p:attrName>style.visibility</p:attrName>
                                        </p:attrNameLst>
                                      </p:cBhvr>
                                      <p:to>
                                        <p:strVal val="visible"/>
                                      </p:to>
                                    </p:set>
                                    <p:animEffect transition="in" filter="fade">
                                      <p:cBhvr>
                                        <p:cTn id="41" dur="500"/>
                                        <p:tgtEl>
                                          <p:spTgt spid="19">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9">
                                            <p:txEl>
                                              <p:pRg st="9" end="9"/>
                                            </p:txEl>
                                          </p:spTgt>
                                        </p:tgtEl>
                                        <p:attrNameLst>
                                          <p:attrName>style.visibility</p:attrName>
                                        </p:attrNameLst>
                                      </p:cBhvr>
                                      <p:to>
                                        <p:strVal val="visible"/>
                                      </p:to>
                                    </p:set>
                                    <p:animEffect transition="in" filter="fade">
                                      <p:cBhvr>
                                        <p:cTn id="44" dur="500"/>
                                        <p:tgtEl>
                                          <p:spTgt spid="19">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9">
                                            <p:txEl>
                                              <p:pRg st="10" end="10"/>
                                            </p:txEl>
                                          </p:spTgt>
                                        </p:tgtEl>
                                        <p:attrNameLst>
                                          <p:attrName>style.visibility</p:attrName>
                                        </p:attrNameLst>
                                      </p:cBhvr>
                                      <p:to>
                                        <p:strVal val="visible"/>
                                      </p:to>
                                    </p:set>
                                    <p:animEffect transition="in" filter="fade">
                                      <p:cBhvr>
                                        <p:cTn id="49" dur="500"/>
                                        <p:tgtEl>
                                          <p:spTgt spid="19">
                                            <p:txEl>
                                              <p:pRg st="10" end="10"/>
                                            </p:txEl>
                                          </p:spTgt>
                                        </p:tgtEl>
                                      </p:cBhvr>
                                    </p:animEffect>
                                  </p:childTnLst>
                                </p:cTn>
                              </p:par>
                              <p:par>
                                <p:cTn id="50" presetID="10" presetClass="exit" presetSubtype="0" fill="hold" nodeType="withEffect">
                                  <p:stCondLst>
                                    <p:cond delay="0"/>
                                  </p:stCondLst>
                                  <p:childTnLst>
                                    <p:animEffect transition="out" filter="fade">
                                      <p:cBhvr>
                                        <p:cTn id="51" dur="500"/>
                                        <p:tgtEl>
                                          <p:spTgt spid="19">
                                            <p:txEl>
                                              <p:pRg st="8" end="8"/>
                                            </p:txEl>
                                          </p:spTgt>
                                        </p:tgtEl>
                                      </p:cBhvr>
                                    </p:animEffect>
                                    <p:set>
                                      <p:cBhvr>
                                        <p:cTn id="52" dur="1" fill="hold">
                                          <p:stCondLst>
                                            <p:cond delay="499"/>
                                          </p:stCondLst>
                                        </p:cTn>
                                        <p:tgtEl>
                                          <p:spTgt spid="19">
                                            <p:txEl>
                                              <p:pRg st="8" end="8"/>
                                            </p:txEl>
                                          </p:spTgt>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19">
                                            <p:txEl>
                                              <p:pRg st="9" end="9"/>
                                            </p:txEl>
                                          </p:spTgt>
                                        </p:tgtEl>
                                      </p:cBhvr>
                                    </p:animEffect>
                                    <p:set>
                                      <p:cBhvr>
                                        <p:cTn id="55" dur="1" fill="hold">
                                          <p:stCondLst>
                                            <p:cond delay="499"/>
                                          </p:stCondLst>
                                        </p:cTn>
                                        <p:tgtEl>
                                          <p:spTgt spid="19">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3, Section 1: Mole conversions</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0" y="1883229"/>
            <a:ext cx="12192000" cy="5214257"/>
          </a:xfrm>
        </p:spPr>
        <p:txBody>
          <a:bodyPr>
            <a:normAutofit fontScale="47500" lnSpcReduction="20000"/>
          </a:bodyPr>
          <a:lstStyle/>
          <a:p>
            <a:pPr marL="0" marR="0" indent="0">
              <a:lnSpc>
                <a:spcPct val="107000"/>
              </a:lnSpc>
              <a:spcBef>
                <a:spcPts val="0"/>
              </a:spcBef>
              <a:spcAft>
                <a:spcPts val="800"/>
              </a:spcAft>
              <a:buNone/>
              <a:tabLst>
                <a:tab pos="457200" algn="l"/>
                <a:tab pos="914400" algn="l"/>
                <a:tab pos="1371600" algn="l"/>
                <a:tab pos="2387600" algn="l"/>
              </a:tabLst>
            </a:pPr>
            <a:r>
              <a:rPr lang="en-US" sz="4400" b="1" u="sng" kern="100" dirty="0">
                <a:effectLst/>
                <a:latin typeface="Calibri" panose="020F0502020204030204" pitchFamily="34" charset="0"/>
                <a:ea typeface="Calibri" panose="020F0502020204030204" pitchFamily="34" charset="0"/>
                <a:cs typeface="Times New Roman" panose="02020603050405020304" pitchFamily="18" charset="0"/>
              </a:rPr>
              <a:t>Calculate</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Aspartame C</a:t>
            </a:r>
            <a:r>
              <a:rPr lang="en-US" sz="4400" kern="100" baseline="-25000" dirty="0">
                <a:effectLst/>
                <a:latin typeface="Calibri" panose="020F0502020204030204" pitchFamily="34" charset="0"/>
                <a:ea typeface="Calibri" panose="020F0502020204030204" pitchFamily="34" charset="0"/>
                <a:cs typeface="Times New Roman" panose="02020603050405020304" pitchFamily="18" charset="0"/>
              </a:rPr>
              <a:t>14</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4400" kern="100" baseline="-25000" dirty="0">
                <a:effectLst/>
                <a:latin typeface="Calibri" panose="020F0502020204030204" pitchFamily="34" charset="0"/>
                <a:ea typeface="Calibri" panose="020F0502020204030204" pitchFamily="34" charset="0"/>
                <a:cs typeface="Times New Roman" panose="02020603050405020304" pitchFamily="18" charset="0"/>
              </a:rPr>
              <a:t>18</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N</a:t>
            </a:r>
            <a:r>
              <a:rPr lang="en-US" sz="4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4400" kern="100" baseline="-25000" dirty="0">
                <a:effectLst/>
                <a:latin typeface="Calibri" panose="020F0502020204030204" pitchFamily="34" charset="0"/>
                <a:ea typeface="Calibri" panose="020F0502020204030204" pitchFamily="34" charset="0"/>
                <a:cs typeface="Times New Roman" panose="02020603050405020304" pitchFamily="18" charset="0"/>
              </a:rPr>
              <a:t>5</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 pos="914400" algn="l"/>
                <a:tab pos="1371600" algn="l"/>
                <a:tab pos="23876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tabLst>
                <a:tab pos="457200" algn="l"/>
                <a:tab pos="914400" algn="l"/>
                <a:tab pos="1371600" algn="l"/>
                <a:tab pos="23876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 molar mass of aspartame	</a:t>
            </a:r>
            <a:r>
              <a:rPr lang="en-US" sz="4400" kern="100" dirty="0">
                <a:latin typeface="Calibri" panose="020F0502020204030204" pitchFamily="34" charset="0"/>
                <a:ea typeface="Calibri" panose="020F0502020204030204" pitchFamily="34" charset="0"/>
                <a:cs typeface="Times New Roman" panose="02020603050405020304" pitchFamily="18" charset="0"/>
              </a:rPr>
              <a:t>			b) moles in 10.0 grams aspartame		</a:t>
            </a:r>
          </a:p>
          <a:p>
            <a:pPr marL="0" indent="0">
              <a:lnSpc>
                <a:spcPct val="107000"/>
              </a:lnSpc>
              <a:spcBef>
                <a:spcPts val="0"/>
              </a:spcBef>
              <a:spcAft>
                <a:spcPts val="800"/>
              </a:spcAft>
              <a:buNone/>
              <a:tabLst>
                <a:tab pos="457200" algn="l"/>
                <a:tab pos="914400" algn="l"/>
                <a:tab pos="1371600" algn="l"/>
                <a:tab pos="2387600" algn="l"/>
              </a:tabLs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 pos="914400" algn="l"/>
                <a:tab pos="1371600" algn="l"/>
                <a:tab pos="23876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tabLst>
                <a:tab pos="457200" algn="l"/>
                <a:tab pos="914400" algn="l"/>
                <a:tab pos="1371600" algn="l"/>
                <a:tab pos="2387600" algn="l"/>
              </a:tabLst>
            </a:pPr>
            <a:r>
              <a:rPr lang="en-US" sz="4400" kern="100" dirty="0">
                <a:latin typeface="Calibri" panose="020F0502020204030204" pitchFamily="34" charset="0"/>
                <a:ea typeface="Calibri" panose="020F0502020204030204" pitchFamily="34" charset="0"/>
                <a:cs typeface="Times New Roman" panose="02020603050405020304" pitchFamily="18" charset="0"/>
              </a:rPr>
              <a:t>	c) grams of 1.56 moles of aspartame			</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d) particles in 5.0 milligrams of aspartame</a:t>
            </a:r>
          </a:p>
          <a:p>
            <a:pPr marL="0" marR="0" indent="0">
              <a:lnSpc>
                <a:spcPct val="107000"/>
              </a:lnSpc>
              <a:spcBef>
                <a:spcPts val="0"/>
              </a:spcBef>
              <a:spcAft>
                <a:spcPts val="800"/>
              </a:spcAft>
              <a:buNone/>
              <a:tabLst>
                <a:tab pos="457200" algn="l"/>
                <a:tab pos="914400" algn="l"/>
                <a:tab pos="1371600" algn="l"/>
                <a:tab pos="2387600" algn="l"/>
              </a:tabLs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 pos="914400" algn="l"/>
                <a:tab pos="1371600" algn="l"/>
                <a:tab pos="2387600" algn="l"/>
              </a:tabLs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 pos="914400" algn="l"/>
                <a:tab pos="1371600" algn="l"/>
                <a:tab pos="23876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e) atoms of N in 1.2 grams of aspartame</a:t>
            </a:r>
            <a:r>
              <a:rPr lang="en-US" sz="4400" kern="100" dirty="0">
                <a:latin typeface="Calibri" panose="020F0502020204030204" pitchFamily="34" charset="0"/>
                <a:ea typeface="Calibri" panose="020F0502020204030204" pitchFamily="34" charset="0"/>
                <a:cs typeface="Times New Roman" panose="02020603050405020304" pitchFamily="18" charset="0"/>
              </a:rPr>
              <a:t>		f) grams in 1.0 X 10</a:t>
            </a:r>
            <a:r>
              <a:rPr lang="en-US" sz="4400" kern="100" baseline="30000" dirty="0">
                <a:latin typeface="Calibri" panose="020F0502020204030204" pitchFamily="34" charset="0"/>
                <a:ea typeface="Calibri" panose="020F0502020204030204" pitchFamily="34" charset="0"/>
                <a:cs typeface="Times New Roman" panose="02020603050405020304" pitchFamily="18" charset="0"/>
              </a:rPr>
              <a:t>9</a:t>
            </a:r>
            <a:r>
              <a:rPr lang="en-US" sz="4400" kern="100" dirty="0">
                <a:latin typeface="Calibri" panose="020F0502020204030204" pitchFamily="34" charset="0"/>
                <a:ea typeface="Calibri" panose="020F0502020204030204" pitchFamily="34" charset="0"/>
                <a:cs typeface="Times New Roman" panose="02020603050405020304" pitchFamily="18" charset="0"/>
              </a:rPr>
              <a:t> molecules of aspartame</a:t>
            </a:r>
          </a:p>
          <a:p>
            <a:pPr marL="0" marR="0" indent="0">
              <a:lnSpc>
                <a:spcPct val="107000"/>
              </a:lnSpc>
              <a:spcBef>
                <a:spcPts val="0"/>
              </a:spcBef>
              <a:spcAft>
                <a:spcPts val="800"/>
              </a:spcAft>
              <a:buNone/>
              <a:tabLst>
                <a:tab pos="457200" algn="l"/>
                <a:tab pos="914400" algn="l"/>
                <a:tab pos="1371600" algn="l"/>
                <a:tab pos="2387600" algn="l"/>
              </a:tabLs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tabLst>
                <a:tab pos="457200" algn="l"/>
                <a:tab pos="914400" algn="l"/>
                <a:tab pos="1371600" algn="l"/>
                <a:tab pos="23876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tabLst>
                <a:tab pos="457200" algn="l"/>
                <a:tab pos="914400" algn="l"/>
                <a:tab pos="1371600" algn="l"/>
                <a:tab pos="23876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25846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animEffect transition="in" filter="fade">
                                      <p:cBhvr>
                                        <p:cTn id="20" dur="500"/>
                                        <p:tgtEl>
                                          <p:spTgt spid="6">
                                            <p:txEl>
                                              <p:pRg st="5" end="5"/>
                                            </p:txEl>
                                          </p:spTgt>
                                        </p:tgtEl>
                                      </p:cBhvr>
                                    </p:animEffect>
                                  </p:childTnLst>
                                </p:cTn>
                              </p:par>
                              <p:par>
                                <p:cTn id="21" presetID="10" presetClass="exit" presetSubtype="0" fill="hold" nodeType="withEffect">
                                  <p:stCondLst>
                                    <p:cond delay="0"/>
                                  </p:stCondLst>
                                  <p:childTnLst>
                                    <p:animEffect transition="out" filter="fade">
                                      <p:cBhvr>
                                        <p:cTn id="22" dur="500"/>
                                        <p:tgtEl>
                                          <p:spTgt spid="6">
                                            <p:txEl>
                                              <p:pRg st="2" end="2"/>
                                            </p:txEl>
                                          </p:spTgt>
                                        </p:tgtEl>
                                      </p:cBhvr>
                                    </p:animEffect>
                                    <p:set>
                                      <p:cBhvr>
                                        <p:cTn id="23" dur="1" fill="hold">
                                          <p:stCondLst>
                                            <p:cond delay="499"/>
                                          </p:stCondLst>
                                        </p:cTn>
                                        <p:tgtEl>
                                          <p:spTgt spid="6">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500"/>
                                        <p:tgtEl>
                                          <p:spTgt spid="6">
                                            <p:txEl>
                                              <p:pRg st="8" end="8"/>
                                            </p:txEl>
                                          </p:spTgt>
                                        </p:tgtEl>
                                      </p:cBhvr>
                                    </p:animEffect>
                                  </p:childTnLst>
                                </p:cTn>
                              </p:par>
                              <p:par>
                                <p:cTn id="29" presetID="10" presetClass="exit" presetSubtype="0" fill="hold" nodeType="withEffect">
                                  <p:stCondLst>
                                    <p:cond delay="0"/>
                                  </p:stCondLst>
                                  <p:childTnLst>
                                    <p:animEffect transition="out" filter="fade">
                                      <p:cBhvr>
                                        <p:cTn id="30" dur="500"/>
                                        <p:tgtEl>
                                          <p:spTgt spid="6">
                                            <p:txEl>
                                              <p:pRg st="5" end="5"/>
                                            </p:txEl>
                                          </p:spTgt>
                                        </p:tgtEl>
                                      </p:cBhvr>
                                    </p:animEffect>
                                    <p:set>
                                      <p:cBhvr>
                                        <p:cTn id="31" dur="1" fill="hold">
                                          <p:stCondLst>
                                            <p:cond delay="499"/>
                                          </p:stCondLst>
                                        </p:cTn>
                                        <p:tgtEl>
                                          <p:spTgt spid="6">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9EB7394-BA45-A15B-0B94-1F9B01BDF67D}"/>
              </a:ext>
            </a:extLst>
          </p:cNvPr>
          <p:cNvSpPr>
            <a:spLocks noGrp="1"/>
          </p:cNvSpPr>
          <p:nvPr>
            <p:ph type="title"/>
          </p:nvPr>
        </p:nvSpPr>
        <p:spPr/>
        <p:txBody>
          <a:bodyPr>
            <a:normAutofit fontScale="90000"/>
          </a:bodyPr>
          <a:lstStyle/>
          <a:p>
            <a:pPr algn="ctr"/>
            <a:r>
              <a:rPr lang="en-US" dirty="0"/>
              <a:t>Chapter 3, Section 1: Mole conversions</a:t>
            </a:r>
          </a:p>
        </p:txBody>
      </p:sp>
      <p:sp>
        <p:nvSpPr>
          <p:cNvPr id="11" name="Content Placeholder 10">
            <a:extLst>
              <a:ext uri="{FF2B5EF4-FFF2-40B4-BE49-F238E27FC236}">
                <a16:creationId xmlns:a16="http://schemas.microsoft.com/office/drawing/2014/main" id="{A0CFA8C9-C919-13ED-DBBB-F4120B9D0CA8}"/>
              </a:ext>
            </a:extLst>
          </p:cNvPr>
          <p:cNvSpPr>
            <a:spLocks noGrp="1"/>
          </p:cNvSpPr>
          <p:nvPr>
            <p:ph idx="1"/>
          </p:nvPr>
        </p:nvSpPr>
        <p:spPr/>
        <p:txBody>
          <a:bodyPr/>
          <a:lstStyle/>
          <a:p>
            <a:pPr marL="0" marR="0" indent="0">
              <a:lnSpc>
                <a:spcPct val="107000"/>
              </a:lnSpc>
              <a:spcBef>
                <a:spcPts val="0"/>
              </a:spcBef>
              <a:spcAft>
                <a:spcPts val="800"/>
              </a:spcAft>
              <a:buNone/>
              <a:tabLst>
                <a:tab pos="457200" algn="l"/>
                <a:tab pos="914400" algn="l"/>
                <a:tab pos="1371600" algn="l"/>
                <a:tab pos="2387600" algn="l"/>
              </a:tabLst>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Atomic weight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457200" algn="l"/>
                <a:tab pos="914400" algn="l"/>
                <a:tab pos="1371600" algn="l"/>
                <a:tab pos="2387600"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class of ten students take a quiz in AP Chemistry.  In this class, 9 students get a 90% and 1 student gets a 50%.  What is the average score for this quiz?</a:t>
            </a:r>
          </a:p>
          <a:p>
            <a:pPr marL="0" indent="0">
              <a:buNone/>
            </a:pPr>
            <a:endParaRPr lang="en-US"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Calculate the atomic weight of Mg from the following information:</a:t>
            </a:r>
          </a:p>
          <a:p>
            <a:pPr marL="0" indent="0">
              <a:buNone/>
            </a:pPr>
            <a:endParaRPr lang="en-US" dirty="0"/>
          </a:p>
        </p:txBody>
      </p:sp>
      <p:pic>
        <p:nvPicPr>
          <p:cNvPr id="3" name="Picture 2">
            <a:extLst>
              <a:ext uri="{FF2B5EF4-FFF2-40B4-BE49-F238E27FC236}">
                <a16:creationId xmlns:a16="http://schemas.microsoft.com/office/drawing/2014/main" id="{B4F33C5A-93E0-DC3B-9729-2E56EA9571AB}"/>
              </a:ext>
            </a:extLst>
          </p:cNvPr>
          <p:cNvPicPr>
            <a:picLocks noChangeAspect="1"/>
          </p:cNvPicPr>
          <p:nvPr/>
        </p:nvPicPr>
        <p:blipFill>
          <a:blip r:embed="rId2"/>
          <a:stretch>
            <a:fillRect/>
          </a:stretch>
        </p:blipFill>
        <p:spPr>
          <a:xfrm>
            <a:off x="3755509" y="4461308"/>
            <a:ext cx="4680981" cy="1264578"/>
          </a:xfrm>
          <a:prstGeom prst="rect">
            <a:avLst/>
          </a:prstGeom>
        </p:spPr>
      </p:pic>
    </p:spTree>
    <p:extLst>
      <p:ext uri="{BB962C8B-B14F-4D97-AF65-F5344CB8AC3E}">
        <p14:creationId xmlns:p14="http://schemas.microsoft.com/office/powerpoint/2010/main" val="1009012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xit" presetSubtype="0" fill="hold" nodeType="withEffect">
                                  <p:stCondLst>
                                    <p:cond delay="0"/>
                                  </p:stCondLst>
                                  <p:childTnLst>
                                    <p:animEffect transition="out" filter="fade">
                                      <p:cBhvr>
                                        <p:cTn id="22" dur="500"/>
                                        <p:tgtEl>
                                          <p:spTgt spid="11">
                                            <p:txEl>
                                              <p:pRg st="1" end="1"/>
                                            </p:txEl>
                                          </p:spTgt>
                                        </p:tgtEl>
                                      </p:cBhvr>
                                    </p:animEffect>
                                    <p:set>
                                      <p:cBhvr>
                                        <p:cTn id="23"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DF45-2D92-CFDA-FB3F-0E3A5171E8B3}"/>
              </a:ext>
            </a:extLst>
          </p:cNvPr>
          <p:cNvSpPr>
            <a:spLocks noGrp="1"/>
          </p:cNvSpPr>
          <p:nvPr>
            <p:ph type="title"/>
          </p:nvPr>
        </p:nvSpPr>
        <p:spPr/>
        <p:txBody>
          <a:bodyPr>
            <a:normAutofit fontScale="90000"/>
          </a:bodyPr>
          <a:lstStyle/>
          <a:p>
            <a:r>
              <a:rPr lang="en-US" dirty="0"/>
              <a:t>Chapter 3, Section 1: Mole conversions</a:t>
            </a:r>
          </a:p>
        </p:txBody>
      </p:sp>
      <p:sp>
        <p:nvSpPr>
          <p:cNvPr id="4" name="Content Placeholder 3">
            <a:extLst>
              <a:ext uri="{FF2B5EF4-FFF2-40B4-BE49-F238E27FC236}">
                <a16:creationId xmlns:a16="http://schemas.microsoft.com/office/drawing/2014/main" id="{111DE236-C38D-FFBC-2CDD-42D5E0144A85}"/>
              </a:ext>
            </a:extLst>
          </p:cNvPr>
          <p:cNvSpPr>
            <a:spLocks noGrp="1"/>
          </p:cNvSpPr>
          <p:nvPr>
            <p:ph idx="1"/>
          </p:nvPr>
        </p:nvSpPr>
        <p:spPr>
          <a:xfrm>
            <a:off x="1120000" y="1495119"/>
            <a:ext cx="10233800" cy="4351338"/>
          </a:xfrm>
        </p:spPr>
        <p:txBody>
          <a:bodyPr>
            <a:normAutofit fontScale="92500" lnSpcReduction="10000"/>
          </a:bodyPr>
          <a:lstStyle/>
          <a:p>
            <a:pPr marL="0" indent="0">
              <a:buNone/>
            </a:pPr>
            <a:r>
              <a:rPr lang="en-US" dirty="0"/>
              <a:t>The average atomic mass of naturally occurring neon is 20.18 amu.  There are two common isotopes of naturally occurring neon as indicated in the table below.</a:t>
            </a:r>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dirty="0" err="1"/>
              <a:t>i</a:t>
            </a:r>
            <a:r>
              <a:rPr lang="en-US" dirty="0"/>
              <a:t>) Using the information above, calculate the percent abundance of 	    each isotope.</a:t>
            </a:r>
          </a:p>
          <a:p>
            <a:pPr marL="0" indent="0">
              <a:buNone/>
            </a:pPr>
            <a:endParaRPr lang="en-US" dirty="0"/>
          </a:p>
          <a:p>
            <a:pPr marL="0" indent="0">
              <a:buNone/>
            </a:pPr>
            <a:r>
              <a:rPr lang="en-US" dirty="0"/>
              <a:t>	ii)  Calculate the number of Ne-22 atoms in a 12.55 g sample of 	      naturally occurring neon.</a:t>
            </a:r>
          </a:p>
        </p:txBody>
      </p:sp>
      <p:pic>
        <p:nvPicPr>
          <p:cNvPr id="10" name="Picture 9">
            <a:extLst>
              <a:ext uri="{FF2B5EF4-FFF2-40B4-BE49-F238E27FC236}">
                <a16:creationId xmlns:a16="http://schemas.microsoft.com/office/drawing/2014/main" id="{5AF4EEED-E36C-FE9B-8469-9040F8653E12}"/>
              </a:ext>
            </a:extLst>
          </p:cNvPr>
          <p:cNvPicPr>
            <a:picLocks noChangeAspect="1"/>
          </p:cNvPicPr>
          <p:nvPr/>
        </p:nvPicPr>
        <p:blipFill>
          <a:blip r:embed="rId2"/>
          <a:stretch>
            <a:fillRect/>
          </a:stretch>
        </p:blipFill>
        <p:spPr>
          <a:xfrm>
            <a:off x="4324252" y="2445745"/>
            <a:ext cx="3169709" cy="1167787"/>
          </a:xfrm>
          <a:prstGeom prst="rect">
            <a:avLst/>
          </a:prstGeom>
        </p:spPr>
      </p:pic>
    </p:spTree>
    <p:extLst>
      <p:ext uri="{BB962C8B-B14F-4D97-AF65-F5344CB8AC3E}">
        <p14:creationId xmlns:p14="http://schemas.microsoft.com/office/powerpoint/2010/main" val="9463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500"/>
                                        <p:tgtEl>
                                          <p:spTgt spid="4">
                                            <p:txEl>
                                              <p:pRg st="6" end="6"/>
                                            </p:txEl>
                                          </p:spTgt>
                                        </p:tgtEl>
                                      </p:cBhvr>
                                    </p:animEffect>
                                  </p:childTnLst>
                                </p:cTn>
                              </p:par>
                              <p:par>
                                <p:cTn id="21" presetID="10" presetClass="exit" presetSubtype="0" fill="hold" nodeType="withEffect">
                                  <p:stCondLst>
                                    <p:cond delay="0"/>
                                  </p:stCondLst>
                                  <p:childTnLst>
                                    <p:animEffect transition="out" filter="fade">
                                      <p:cBhvr>
                                        <p:cTn id="22" dur="500"/>
                                        <p:tgtEl>
                                          <p:spTgt spid="4">
                                            <p:txEl>
                                              <p:pRg st="4" end="4"/>
                                            </p:txEl>
                                          </p:spTgt>
                                        </p:tgtEl>
                                      </p:cBhvr>
                                    </p:animEffect>
                                    <p:set>
                                      <p:cBhvr>
                                        <p:cTn id="23"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2436BB28-1E3F-EE2E-1DBC-C3716288D7E6}"/>
              </a:ext>
            </a:extLst>
          </p:cNvPr>
          <p:cNvSpPr>
            <a:spLocks noGrp="1"/>
          </p:cNvSpPr>
          <p:nvPr>
            <p:ph type="title"/>
          </p:nvPr>
        </p:nvSpPr>
        <p:spPr/>
        <p:txBody>
          <a:bodyPr>
            <a:normAutofit fontScale="90000"/>
          </a:bodyPr>
          <a:lstStyle/>
          <a:p>
            <a:pPr algn="ctr"/>
            <a:r>
              <a:rPr lang="en-US" dirty="0"/>
              <a:t>Chapter 3, Section 1: Mole conversions</a:t>
            </a:r>
          </a:p>
        </p:txBody>
      </p:sp>
      <p:sp>
        <p:nvSpPr>
          <p:cNvPr id="10" name="Content Placeholder 9">
            <a:extLst>
              <a:ext uri="{FF2B5EF4-FFF2-40B4-BE49-F238E27FC236}">
                <a16:creationId xmlns:a16="http://schemas.microsoft.com/office/drawing/2014/main" id="{6FF4436B-FE60-68AD-5867-AE66869B8704}"/>
              </a:ext>
            </a:extLst>
          </p:cNvPr>
          <p:cNvSpPr>
            <a:spLocks noGrp="1"/>
          </p:cNvSpPr>
          <p:nvPr>
            <p:ph idx="1"/>
          </p:nvPr>
        </p:nvSpPr>
        <p:spPr>
          <a:xfrm>
            <a:off x="838200" y="1817914"/>
            <a:ext cx="10233800" cy="4351338"/>
          </a:xfrm>
        </p:spPr>
        <p:txBody>
          <a:bodyPr/>
          <a:lstStyle/>
          <a:p>
            <a:pPr marL="0" indent="0">
              <a:buNone/>
            </a:pPr>
            <a:r>
              <a:rPr lang="en-US" dirty="0"/>
              <a:t>Assignment #1:  Problems 1-5</a:t>
            </a:r>
          </a:p>
        </p:txBody>
      </p:sp>
    </p:spTree>
    <p:extLst>
      <p:ext uri="{BB962C8B-B14F-4D97-AF65-F5344CB8AC3E}">
        <p14:creationId xmlns:p14="http://schemas.microsoft.com/office/powerpoint/2010/main" val="438697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3, Section 2:  Empirical &amp; Molecular formulas</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a:xfrm>
            <a:off x="1120000" y="1773716"/>
            <a:ext cx="10233800" cy="4719159"/>
          </a:xfrm>
        </p:spPr>
        <p:txBody>
          <a:bodyPr>
            <a:normAutofit lnSpcReduction="1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Determining empirical and molecular formula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Empirical formula: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Molecular formula:</a:t>
            </a:r>
          </a:p>
          <a:p>
            <a:pPr marL="0" marR="0" indent="0">
              <a:lnSpc>
                <a:spcPct val="107000"/>
              </a:lnSpc>
              <a:spcBef>
                <a:spcPts val="0"/>
              </a:spcBef>
              <a:spcAft>
                <a:spcPts val="800"/>
              </a:spcAft>
              <a:buNone/>
            </a:pPr>
            <a:endParaRPr lang="en-US" sz="2400" b="1"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  Find the empirical formula given: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 38.6g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 16.22g</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 45.11g</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TextBox 2">
            <a:extLst>
              <a:ext uri="{FF2B5EF4-FFF2-40B4-BE49-F238E27FC236}">
                <a16:creationId xmlns:a16="http://schemas.microsoft.com/office/drawing/2014/main" id="{5DD65C8A-F148-2083-C469-DBE5945032BA}"/>
              </a:ext>
            </a:extLst>
          </p:cNvPr>
          <p:cNvSpPr txBox="1"/>
          <p:nvPr/>
        </p:nvSpPr>
        <p:spPr>
          <a:xfrm>
            <a:off x="6286042" y="4133295"/>
            <a:ext cx="5067758" cy="2677656"/>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Find the empirical, then molecular formula given:</a:t>
            </a:r>
          </a:p>
          <a:p>
            <a:r>
              <a:rPr lang="en-US" sz="2400" dirty="0">
                <a:latin typeface="Calibri" panose="020F0502020204030204" pitchFamily="34" charset="0"/>
                <a:ea typeface="Calibri" panose="020F0502020204030204" pitchFamily="34" charset="0"/>
                <a:cs typeface="Calibri" panose="020F0502020204030204" pitchFamily="34" charset="0"/>
              </a:rPr>
              <a:t>	C: 49.48%</a:t>
            </a:r>
          </a:p>
          <a:p>
            <a:r>
              <a:rPr lang="en-US" sz="2400" dirty="0">
                <a:latin typeface="Calibri" panose="020F0502020204030204" pitchFamily="34" charset="0"/>
                <a:ea typeface="Calibri" panose="020F0502020204030204" pitchFamily="34" charset="0"/>
                <a:cs typeface="Calibri" panose="020F0502020204030204" pitchFamily="34" charset="0"/>
              </a:rPr>
              <a:t>	H: 5.15%</a:t>
            </a:r>
          </a:p>
          <a:p>
            <a:r>
              <a:rPr lang="en-US" sz="2400" dirty="0">
                <a:latin typeface="Calibri" panose="020F0502020204030204" pitchFamily="34" charset="0"/>
                <a:ea typeface="Calibri" panose="020F0502020204030204" pitchFamily="34" charset="0"/>
                <a:cs typeface="Calibri" panose="020F0502020204030204" pitchFamily="34" charset="0"/>
              </a:rPr>
              <a:t>	N: 28.87%</a:t>
            </a:r>
          </a:p>
          <a:p>
            <a:r>
              <a:rPr lang="en-US" sz="2400" dirty="0">
                <a:latin typeface="Calibri" panose="020F0502020204030204" pitchFamily="34" charset="0"/>
                <a:ea typeface="Calibri" panose="020F0502020204030204" pitchFamily="34" charset="0"/>
                <a:cs typeface="Calibri" panose="020F0502020204030204" pitchFamily="34" charset="0"/>
              </a:rPr>
              <a:t>	O: 16.40%</a:t>
            </a:r>
          </a:p>
          <a:p>
            <a:r>
              <a:rPr lang="en-US" sz="2400" dirty="0">
                <a:latin typeface="Calibri" panose="020F0502020204030204" pitchFamily="34" charset="0"/>
                <a:ea typeface="Calibri" panose="020F0502020204030204" pitchFamily="34" charset="0"/>
                <a:cs typeface="Calibri" panose="020F0502020204030204" pitchFamily="34" charset="0"/>
              </a:rPr>
              <a:t>Molar mass of caffeine: 194.2 g/mole</a:t>
            </a:r>
          </a:p>
        </p:txBody>
      </p:sp>
    </p:spTree>
    <p:extLst>
      <p:ext uri="{BB962C8B-B14F-4D97-AF65-F5344CB8AC3E}">
        <p14:creationId xmlns:p14="http://schemas.microsoft.com/office/powerpoint/2010/main" val="2811527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par>
                                <p:cTn id="43" presetID="10" presetClass="exit" presetSubtype="0" fill="hold" nodeType="withEffect">
                                  <p:stCondLst>
                                    <p:cond delay="0"/>
                                  </p:stCondLst>
                                  <p:childTnLst>
                                    <p:animEffect transition="out" filter="fade">
                                      <p:cBhvr>
                                        <p:cTn id="44" dur="500"/>
                                        <p:tgtEl>
                                          <p:spTgt spid="5">
                                            <p:txEl>
                                              <p:pRg st="5" end="5"/>
                                            </p:txEl>
                                          </p:spTgt>
                                        </p:tgtEl>
                                      </p:cBhvr>
                                    </p:animEffect>
                                    <p:set>
                                      <p:cBhvr>
                                        <p:cTn id="45" dur="1" fill="hold">
                                          <p:stCondLst>
                                            <p:cond delay="499"/>
                                          </p:stCondLst>
                                        </p:cTn>
                                        <p:tgtEl>
                                          <p:spTgt spid="5">
                                            <p:txEl>
                                              <p:pRg st="5" end="5"/>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5">
                                            <p:txEl>
                                              <p:pRg st="6" end="6"/>
                                            </p:txEl>
                                          </p:spTgt>
                                        </p:tgtEl>
                                      </p:cBhvr>
                                    </p:animEffect>
                                    <p:set>
                                      <p:cBhvr>
                                        <p:cTn id="48" dur="1" fill="hold">
                                          <p:stCondLst>
                                            <p:cond delay="499"/>
                                          </p:stCondLst>
                                        </p:cTn>
                                        <p:tgtEl>
                                          <p:spTgt spid="5">
                                            <p:txEl>
                                              <p:pRg st="6" end="6"/>
                                            </p:txEl>
                                          </p:spTgt>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5">
                                            <p:txEl>
                                              <p:pRg st="7" end="7"/>
                                            </p:txEl>
                                          </p:spTgt>
                                        </p:tgtEl>
                                      </p:cBhvr>
                                    </p:animEffect>
                                    <p:set>
                                      <p:cBhvr>
                                        <p:cTn id="51" dur="1" fill="hold">
                                          <p:stCondLst>
                                            <p:cond delay="499"/>
                                          </p:stCondLst>
                                        </p:cTn>
                                        <p:tgtEl>
                                          <p:spTgt spid="5">
                                            <p:txEl>
                                              <p:pRg st="7" end="7"/>
                                            </p:txEl>
                                          </p:spTgt>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5">
                                            <p:txEl>
                                              <p:pRg st="8" end="8"/>
                                            </p:txEl>
                                          </p:spTgt>
                                        </p:tgtEl>
                                      </p:cBhvr>
                                    </p:animEffect>
                                    <p:set>
                                      <p:cBhvr>
                                        <p:cTn id="54" dur="1" fill="hold">
                                          <p:stCondLst>
                                            <p:cond delay="499"/>
                                          </p:stCondLst>
                                        </p:cTn>
                                        <p:tgtEl>
                                          <p:spTgt spid="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09C7A3-3184-09C3-ED0B-D91AC672567B}"/>
              </a:ext>
            </a:extLst>
          </p:cNvPr>
          <p:cNvSpPr>
            <a:spLocks noGrp="1"/>
          </p:cNvSpPr>
          <p:nvPr>
            <p:ph type="title"/>
          </p:nvPr>
        </p:nvSpPr>
        <p:spPr/>
        <p:txBody>
          <a:bodyPr>
            <a:normAutofit fontScale="90000"/>
          </a:bodyPr>
          <a:lstStyle/>
          <a:p>
            <a:pPr algn="ctr"/>
            <a:r>
              <a:rPr lang="en-US" dirty="0"/>
              <a:t>Chapter 3, Section 2:  Empirical &amp; Molecular formulas</a:t>
            </a:r>
          </a:p>
        </p:txBody>
      </p:sp>
      <p:sp>
        <p:nvSpPr>
          <p:cNvPr id="6" name="Content Placeholder 5">
            <a:extLst>
              <a:ext uri="{FF2B5EF4-FFF2-40B4-BE49-F238E27FC236}">
                <a16:creationId xmlns:a16="http://schemas.microsoft.com/office/drawing/2014/main" id="{42157178-22C1-C90C-EE51-E320832F5250}"/>
              </a:ext>
            </a:extLst>
          </p:cNvPr>
          <p:cNvSpPr>
            <a:spLocks noGrp="1"/>
          </p:cNvSpPr>
          <p:nvPr>
            <p:ph idx="1"/>
          </p:nvPr>
        </p:nvSpPr>
        <p:spPr>
          <a:xfrm>
            <a:off x="185057" y="1825624"/>
            <a:ext cx="12006943" cy="5032375"/>
          </a:xfrm>
        </p:spPr>
        <p:txBody>
          <a:bodyPr>
            <a:normAutofit fontScale="85000" lnSpcReduction="20000"/>
          </a:bodyPr>
          <a:lstStyle/>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1. Many homes in rural America are heated by propane gas, a compound that contains only carbon and hydrogen.  Complete combustion of a sample of propane produced 2.641 g of carbon dioxide and 1.442 g of water as the only products.  Find the empirical formula of propane.</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C</a:t>
            </a:r>
            <a:r>
              <a:rPr lang="en-US" kern="1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H</a:t>
            </a:r>
            <a:r>
              <a:rPr lang="en-US" kern="1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kern="100" dirty="0">
                <a:effectLst/>
                <a:latin typeface="Calibri" panose="020F0502020204030204" pitchFamily="34" charset="0"/>
                <a:ea typeface="Calibri" panose="020F0502020204030204" pitchFamily="34" charset="0"/>
                <a:cs typeface="Times New Roman" panose="02020603050405020304" pitchFamily="18" charset="0"/>
              </a:rPr>
              <a:t> + O</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 H</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O    (problem is, we don’t know the coefficients to do simple 				      stoichiometry)</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2.  Cumene is a compound containing only carbon and hydrogen that is used in the production of acetone and phenol in the chemical industry.  Combustion of 47.6 mg cumene produces some CO</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and 42.8 mg of H</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O.  The molar mass of cumene is between 115 and 125 g/mol.  What are the empirical and molecular formulas of cumene?</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C</a:t>
            </a:r>
            <a:r>
              <a:rPr lang="en-US" kern="100" baseline="-25000" dirty="0" err="1">
                <a:effectLst/>
                <a:latin typeface="Calibri" panose="020F0502020204030204" pitchFamily="34" charset="0"/>
                <a:ea typeface="Calibri" panose="020F0502020204030204" pitchFamily="34" charset="0"/>
                <a:cs typeface="Times New Roman" panose="02020603050405020304" pitchFamily="18" charset="0"/>
              </a:rPr>
              <a:t>x</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H</a:t>
            </a:r>
            <a:r>
              <a:rPr lang="en-US" kern="100" baseline="-25000" dirty="0" err="1">
                <a:effectLst/>
                <a:latin typeface="Calibri" panose="020F0502020204030204" pitchFamily="34" charset="0"/>
                <a:ea typeface="Calibri" panose="020F0502020204030204" pitchFamily="34" charset="0"/>
                <a:cs typeface="Times New Roman" panose="02020603050405020304" pitchFamily="18" charset="0"/>
              </a:rPr>
              <a:t>y</a:t>
            </a:r>
            <a:r>
              <a:rPr lang="en-US" kern="100" dirty="0">
                <a:effectLst/>
                <a:latin typeface="Calibri" panose="020F0502020204030204" pitchFamily="34" charset="0"/>
                <a:ea typeface="Calibri" panose="020F0502020204030204" pitchFamily="34" charset="0"/>
                <a:cs typeface="Times New Roman" panose="02020603050405020304" pitchFamily="18" charset="0"/>
              </a:rPr>
              <a:t> + O</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 H</a:t>
            </a:r>
            <a:r>
              <a:rPr lang="en-US"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O   (again, we don’t know the coefficients)</a:t>
            </a:r>
          </a:p>
          <a:p>
            <a:endParaRPr lang="en-US" dirty="0"/>
          </a:p>
        </p:txBody>
      </p:sp>
    </p:spTree>
    <p:extLst>
      <p:ext uri="{BB962C8B-B14F-4D97-AF65-F5344CB8AC3E}">
        <p14:creationId xmlns:p14="http://schemas.microsoft.com/office/powerpoint/2010/main" val="2244587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xit" presetSubtype="0" fill="hold" nodeType="withEffect">
                                  <p:stCondLst>
                                    <p:cond delay="0"/>
                                  </p:stCondLst>
                                  <p:childTnLst>
                                    <p:animEffect transition="out" filter="fade">
                                      <p:cBhvr>
                                        <p:cTn id="26" dur="500"/>
                                        <p:tgtEl>
                                          <p:spTgt spid="6">
                                            <p:txEl>
                                              <p:pRg st="0" end="0"/>
                                            </p:txEl>
                                          </p:spTgt>
                                        </p:tgtEl>
                                      </p:cBhvr>
                                    </p:animEffect>
                                    <p:set>
                                      <p:cBhvr>
                                        <p:cTn id="27" dur="1" fill="hold">
                                          <p:stCondLst>
                                            <p:cond delay="499"/>
                                          </p:stCondLst>
                                        </p:cTn>
                                        <p:tgtEl>
                                          <p:spTgt spid="6">
                                            <p:txEl>
                                              <p:pRg st="0" end="0"/>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6">
                                            <p:txEl>
                                              <p:pRg st="1" end="1"/>
                                            </p:txEl>
                                          </p:spTgt>
                                        </p:tgtEl>
                                      </p:cBhvr>
                                    </p:animEffect>
                                    <p:set>
                                      <p:cBhvr>
                                        <p:cTn id="30"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549</TotalTime>
  <Words>1550</Words>
  <Application>Microsoft Office PowerPoint</Application>
  <PresentationFormat>Widescreen</PresentationFormat>
  <Paragraphs>136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Depth</vt:lpstr>
      <vt:lpstr>Moles &amp; Stoichiometry</vt:lpstr>
      <vt:lpstr>Chapter 3, Section 1: Mole conversions</vt:lpstr>
      <vt:lpstr>Chapter 3, Section 1: Mole conversions</vt:lpstr>
      <vt:lpstr>Chapter 3, Section 1: Mole conversions</vt:lpstr>
      <vt:lpstr>Chapter 3, Section 1: Mole conversions</vt:lpstr>
      <vt:lpstr>Chapter 3, Section 1: Mole conversions</vt:lpstr>
      <vt:lpstr>Chapter 3, Section 1: Mole conversions</vt:lpstr>
      <vt:lpstr>Chapter 3, Section 2:  Empirical &amp; Molecular formulas</vt:lpstr>
      <vt:lpstr>Chapter 3, Section 2:  Empirical &amp; Molecular formulas</vt:lpstr>
      <vt:lpstr>Chapter 3, Section 2:  Empirical &amp; Molecular formulas</vt:lpstr>
      <vt:lpstr>Chapter 3, Section 3:  Stoichiometry &amp; Limiting reagents</vt:lpstr>
      <vt:lpstr>Chapter 3, Section 3:  Stoichiometry &amp; Limiting reagents</vt:lpstr>
      <vt:lpstr>Chapter 3, Section 3:  Stoichiometry &amp; Limiting reagents</vt:lpstr>
      <vt:lpstr>Chapter 3, Section 3:  Stoichiometry &amp; Limiting reagents</vt:lpstr>
      <vt:lpstr>Chapter 3, Section 4:  Hydrates</vt:lpstr>
      <vt:lpstr>Chapter 3, Section 4:  Hydrates</vt:lpstr>
      <vt:lpstr>Chapter 3, Section 4:  Hydrates</vt:lpstr>
      <vt:lpstr>Chapter 3, Section 4:  Hydrates </vt:lpstr>
      <vt:lpstr>Chapter 3 – Unit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Notes</dc:title>
  <dc:creator>Scott Johnson</dc:creator>
  <cp:lastModifiedBy>Scott Johnson</cp:lastModifiedBy>
  <cp:revision>14</cp:revision>
  <dcterms:created xsi:type="dcterms:W3CDTF">2024-07-25T17:07:39Z</dcterms:created>
  <dcterms:modified xsi:type="dcterms:W3CDTF">2024-12-04T18:14:29Z</dcterms:modified>
</cp:coreProperties>
</file>