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9" r:id="rId8"/>
    <p:sldId id="262" r:id="rId9"/>
    <p:sldId id="269" r:id="rId10"/>
    <p:sldId id="263" r:id="rId11"/>
    <p:sldId id="265" r:id="rId12"/>
    <p:sldId id="266" r:id="rId13"/>
    <p:sldId id="281" r:id="rId14"/>
    <p:sldId id="267" r:id="rId15"/>
    <p:sldId id="268" r:id="rId16"/>
    <p:sldId id="270" r:id="rId17"/>
    <p:sldId id="271" r:id="rId18"/>
    <p:sldId id="272" r:id="rId19"/>
    <p:sldId id="273" r:id="rId20"/>
    <p:sldId id="282" r:id="rId21"/>
    <p:sldId id="275" r:id="rId22"/>
    <p:sldId id="276" r:id="rId23"/>
    <p:sldId id="277" r:id="rId24"/>
    <p:sldId id="283" r:id="rId25"/>
    <p:sldId id="278" r:id="rId26"/>
    <p:sldId id="284" r:id="rId27"/>
    <p:sldId id="274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8" d="100"/>
          <a:sy n="58" d="100"/>
        </p:scale>
        <p:origin x="40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9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5128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24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4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35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92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98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5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8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3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45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5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9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34C80EE-9B43-4E23-8207-B16ED57AB3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025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35TKSyEPfE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98C4F-A098-FB40-EC7C-B12881957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3037999"/>
            <a:ext cx="9144000" cy="164149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Thermochemistry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8AAC5-FBC9-B946-BBC2-73BE5EDF5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4460"/>
            <a:ext cx="9144000" cy="754025"/>
          </a:xfrm>
        </p:spPr>
        <p:txBody>
          <a:bodyPr anchor="ctr">
            <a:noAutofit/>
          </a:bodyPr>
          <a:lstStyle/>
          <a:p>
            <a:pPr algn="ctr"/>
            <a:r>
              <a:rPr lang="en-US" sz="9600" dirty="0"/>
              <a:t>Unit 11 Notes </a:t>
            </a:r>
          </a:p>
        </p:txBody>
      </p:sp>
    </p:spTree>
    <p:extLst>
      <p:ext uri="{BB962C8B-B14F-4D97-AF65-F5344CB8AC3E}">
        <p14:creationId xmlns:p14="http://schemas.microsoft.com/office/powerpoint/2010/main" val="24708667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6F281-EE7C-386D-E506-FB4FC3790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6, Section 3:  Hess’s Law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9A7A55-EE5E-8C85-D61C-643CF8DA3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 6:  Given the following data: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½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H = -258.8 kJ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 HNO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H = -76.6 kJ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½ 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+ 3/2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½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(l)	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 = -174.1 kJ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Calculate the enthalpy change for the reaction 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2 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+ 5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 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147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AB4D6DC-C2E1-E1D0-DF37-A3EDF0FB6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6, Section 4:  Standard enthalpies of reaction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8EA165-CC48-C384-F3C3-7C3C4A61C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934404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Standard Enthalpies of Formation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of a compound is equal to the enthalpy change when one mole of the compound is formed at a constant pressure of 1.0 atm and a fixed temperature, 25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C, from the elements in their states at that pressure and temperature.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Most enthalpies of formation are negative numbers, meaning that the compound forms from its elements &amp; is exothermic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* Elements in their standard states have a standard enthalpy of formation equal to zero.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* In standard enthalpies of formation calculations, keep in mind: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1) When a reaction is reversed, the magnitude of all Heats remains the same, but its sign changes.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2) When the balanced equation for a reaction is multiplied by an integer, the value of H for that reaction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must be multiplied by the same integer.	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3) Elements in their standard states are not included in the Heat calculated, that is standard heat for an 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element in its standard state is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zero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7348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096280A-B6B0-EDF1-1D75-7EBBB4C81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6, Section 4:  Standard enthalpies of reaction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D2E78AD-0629-DB46-3F51-779E824C3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 7:  Calculate the enthalpy change for the following reaction: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4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+ 7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4 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+ 6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	ΔH = ?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ΔH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∑</a:t>
            </a:r>
            <a:r>
              <a:rPr lang="en-US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fp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∑</a:t>
            </a:r>
            <a:r>
              <a:rPr lang="en-US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b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 8:  How much heat is released by 13.3 grams of Al in the equation: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2 Al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Fe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+ 2 Fe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ΔH = -850 kJ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7912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096280A-B6B0-EDF1-1D75-7EBBB4C81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6, Section 4:  Standard </a:t>
            </a:r>
            <a:br>
              <a:rPr lang="en-US" dirty="0"/>
            </a:br>
            <a:r>
              <a:rPr lang="en-US" dirty="0"/>
              <a:t>enthalpies of reaction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D2E78AD-0629-DB46-3F51-779E824C3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Assignment #2:  Problems 1-9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Quiz:  Thermochemistry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Prelabs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Lab:  Additivity of heat of reaction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Lab:  Heats of combustion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 questions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9340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87EEF60-66B2-8173-BF6D-22289E999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17, Section 4:  Factors of thermochemistry</a:t>
            </a:r>
          </a:p>
        </p:txBody>
      </p:sp>
      <p:sp>
        <p:nvSpPr>
          <p:cNvPr id="86" name="Content Placeholder 85">
            <a:extLst>
              <a:ext uri="{FF2B5EF4-FFF2-40B4-BE49-F238E27FC236}">
                <a16:creationId xmlns:a16="http://schemas.microsoft.com/office/drawing/2014/main" id="{A371E9B3-54B3-B3E7-1263-447047EF6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Chemical reactions are driven by two factors: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Energy Factor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Many spontaneous reactions proceeded with a decrease of energy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Almost all exothermic reactions are spontaneous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Most phase changes are endothermic, yet spontaneous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		ΔH = +6.0 kJ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Some reactions, though not spontaneous become spontaneous at higher temperatures.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CaCO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 CO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ΔH = +178.3 kJ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(at 1100 K, this reaction becomes spontaneous)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Randomness Factor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Nature tends to move spontaneously from a state of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lower probability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higher probability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Nature tends to move spontaneously from a more ordered to more random state.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Entropy (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is the measure of the randomness factor.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S = S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final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S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initial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-S = nonspontaneous; +S = spontaneous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68714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35DD596-F193-8C77-21B6-AF5ED0463FEB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4:  Factors of thermochemistry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B38D56-DFB5-C60F-5B3A-9AA901D04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Factors that influence entropy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 liquid has a higher entropy than a solid from which it is formed.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 gas has a higher entropy than the liquid from which it is formed.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Increasing the temperature of a substance increases its entropy (especially in phase 	changes).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Predict whether the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positive or negative for each of the following processes.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1) taking dry ice from the freezer where the temperature is -80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and allowing it to warm  	     to room temperature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2) dissolving bromine in hexane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3) condensing gaseous bromine to liquid bromine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456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F3E15CB-3632-377C-16BB-1142D22770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4:  Factors of thermochemistry - </a:t>
            </a:r>
            <a:r>
              <a:rPr lang="en-US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5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537F3-8097-8B85-D398-4FED123AB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Calculating Δ</a:t>
            </a:r>
            <a:r>
              <a:rPr lang="en-US" sz="2400" b="1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b="1" i="1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a reaction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Δ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S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products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S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b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reactants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Calculate the ΔS for each of the following reactions: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CaCO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 CO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*A reaction that results in an increase in the number of moles of a gas is accompanied by an increase in entropy; if the gas molecules decrease, entropy is a negative number*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Fe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+ 3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Fe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+ 3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dissolving one mole of calcium hydroxide in water 	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the combustion of one mole of methane to form carbon dioxide and liquid water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8913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A2B1FC1-040A-E932-1881-3DC89B65202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4:  Factors of thermochemistry - </a:t>
            </a:r>
            <a:r>
              <a:rPr lang="en-US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54068820-C68E-BBBF-AA01-BA12E6FBE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850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Free Energy (</a:t>
            </a:r>
            <a:r>
              <a:rPr lang="en-US" sz="26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G)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quantities affect reaction spontaneity: enthalpy (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H) and entropy (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S).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Gibbs Free Energy (</a:t>
            </a:r>
            <a:r>
              <a:rPr lang="en-US" sz="26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G)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represents that portion of the total energy change that is available (i.e., free) to do useful work.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(+) energy must be supplied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(-) energy is released for work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Gibbs-Helmholtz Equation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 = 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 – T 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Sign determines spontaneity:  	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 (-) reaction is spontaneous   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G(+) reaction will not take place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 = 0 system is at equilibrium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factors tend to make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 negative: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1) A negative value of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2) A positive value of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 (many physical changes, the entropy increase is the major or driving  	 	    force i.e., melting ice)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0960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D57380D-8DDA-BE7E-093E-761FCE8B169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4:  Factors of thermochemistry - </a:t>
            </a:r>
            <a:r>
              <a:rPr lang="en-US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860EAE6-C590-32C1-5B22-62F75ADFE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 Free Energy Change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Standard conditions – gases at 1 atmosphere and solutions 1.0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25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For the reaction:         CaSO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(aq)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SO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(aq)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Calculate		a)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c)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25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Calculation of 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b="1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other temperatures than standard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 good degree of approximation, the temperature variation for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can be neglected.  This means that to apply the Gibbs-Helmholtz equation to temperatures other than 25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C, you need only change the value of the temperature.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 the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230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for the reaction of one mole of Fe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hydrogen.  The products are iron metal and water vapor.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194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4:  Factors of thermochemistry - </a:t>
            </a:r>
            <a:r>
              <a:rPr lang="en-US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 the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335 K for each reaction below and tell if it is spontaneous or nonspontaneous.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a) CO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b) 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NO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924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">
            <a:extLst>
              <a:ext uri="{FF2B5EF4-FFF2-40B4-BE49-F238E27FC236}">
                <a16:creationId xmlns:a16="http://schemas.microsoft.com/office/drawing/2014/main" id="{E3D09CC1-520E-7D4B-77B8-5306A5283C4E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42938" y="693738"/>
            <a:ext cx="6834187" cy="547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CC5AA6D-D677-316F-329C-95DECBDBC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6, Section 1: Calorimetry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EB189D3-D4AD-D959-2826-389F81B3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Calorimetry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Science of measuring heat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Terms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Heat Capacity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heat absorbed/change in temperature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1:  		H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				 C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Add 10 kJ of heat		Add 10 kJ of heat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10 – 15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			10 – 22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Heat Capacity = 				Heat Capacity =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 Heat Capacity = heat capacity/gram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H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= 4.18 J/g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Molar Heat Capacity = heat capacity/mole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H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= 75.2 J/g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6731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4:  Factors of thermochemistry - </a:t>
            </a:r>
            <a:r>
              <a:rPr lang="en-US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Video:  Ted Ed - Entropy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 #3:  Problems 1-7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6940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5:  Factors of thermochemistry - 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temperature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5293632"/>
          </a:xfrm>
        </p:spPr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 of temperature on spontaneity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="1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b="1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b="1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="1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T </a:t>
            </a: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 ΔS</a:t>
            </a:r>
            <a:r>
              <a:rPr lang="en-US" sz="2400" b="1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	(-)		(+)			always (-) spontaneous at all temps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reverse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rxn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always nonspontaneous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	(+)		(-)			always (+) nonspontaneous at all temps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**If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have opposite signs, it is impossible to reverse the direction of spontaneity by a change in temperature. 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– T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reinforce each other.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	(+)		(+)			(+) at low T, (-) at high 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	(-)		(-)			(-) at low T, (+) at high 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At what temperature does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become zero for the reaction: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Fe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+ 3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Fe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+ 3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9898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6:  Temperatures of spontaneity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4351338"/>
          </a:xfrm>
        </p:spPr>
        <p:txBody>
          <a:bodyPr>
            <a:normAutofit fontScale="9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Temperature for spontaneity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			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 =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what temperature does the following reaction occur: 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 of pressure and temperature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 =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RT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lnQ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T = degrees Kelvin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R = 8.31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kJ/K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 rules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1) gases enter as their partial pressures in atmospheres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2) aqueous solutions enter as their molar concentrations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3) pure liquids and solids do not appear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8291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6:  Temperatures of spontaneity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4351338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 the reaction:             Zn</a:t>
            </a:r>
            <a:r>
              <a:rPr lang="en-US" sz="26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+ 2 H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6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(aq)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Zn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6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(aq)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H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6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@ 25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G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G when P</a:t>
            </a:r>
            <a:r>
              <a:rPr lang="en-US" sz="26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H2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750 mm Hg, [Zn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0.10 </a:t>
            </a:r>
            <a:r>
              <a:rPr lang="en-US" sz="26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[H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1.0 X 10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 by calculation whether dissolving lead (II) chloride is spontaneous when: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[Pb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1.0 </a:t>
            </a:r>
            <a:r>
              <a:rPr lang="en-US" sz="26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[Cl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2.0 M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[Pb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1.0 X 10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-5</a:t>
            </a:r>
            <a:r>
              <a:rPr lang="en-US" sz="26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[Cl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2.0 X 10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-5</a:t>
            </a:r>
            <a:r>
              <a:rPr lang="en-US" sz="26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u="none" strike="noStrik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0818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6:  Temperatures of spontaneity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Video:  Thermodynamics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 #4:  Problems 1-5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0298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7:  Free energy change and equilibrium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Free energy change and the equilibrium constant, </a:t>
            </a:r>
            <a:r>
              <a:rPr lang="en-US" sz="2400" b="1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spontaneity: 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must be negative (-)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must be greater than 1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 (+)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u="sng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24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related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-R T ln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(must be at standard conditions)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tables in appendix 1, calculate the solubility product constant,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for PbCl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25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u="none" strike="noStrik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6370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17, Section 7:  Free energy change and equilibrium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825625"/>
            <a:ext cx="11985171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 #5:  Problems 1-4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u="none" strike="noStrike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300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E05DC36-2E1C-659E-1AAA-4021A6CBE0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6 &amp; 17  – Unit wrap-up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81572-8183-E0AC-4456-E23A31D13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NMSI practice problems</a:t>
            </a:r>
          </a:p>
        </p:txBody>
      </p:sp>
    </p:spTree>
    <p:extLst>
      <p:ext uri="{BB962C8B-B14F-4D97-AF65-F5344CB8AC3E}">
        <p14:creationId xmlns:p14="http://schemas.microsoft.com/office/powerpoint/2010/main" val="11552699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1B4D15AF-034D-5330-71FF-129F5A8D6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6, Section 1: Calorimetry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A6BAED0C-E8B5-8173-EF54-359261548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9086"/>
            <a:ext cx="12192000" cy="4972713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Heat capacities of common substances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= 4.18 J/g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		Aluminum = .897 J/g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Iron = .412 J/g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		Carbon dioxide = .839 J/g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Steel = .466 J/g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		Lead = .129 J/g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				Work = Force ∙ Distance; Pressure ∙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Volume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Heat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						q = m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 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∙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(Joules)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Internal Energy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Sum of work and heat	E = q + w   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	(-) work done by a gas – expansion</a:t>
            </a:r>
          </a:p>
          <a:p>
            <a:pPr marL="34290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(+) work done to a gas 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compression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3363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5F1918FC-805F-6230-F59E-08996CF99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6, Section 1: Calorimetry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9EC236-9EB1-D256-DF3A-DD8B26769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Coffee-cup calorimetry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uses a simple polystyrene cup to measure heat exchange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 2: When 1.00 grams of calcium chloride is added to 50.0 grams of water in a coffee-cup calorimeter, it dissolves and the temperature rises from 25.00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to 28.51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 Assuming that all the heat given off by the reaction is transferred to the water, calculate the heat for this reaction. (Heat of solution)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Example problems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Consider the following reaction:   Ba(NO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(aq)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Na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(aq)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2 NaNO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(aq)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BaSO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Calculate the enthalpy change if 1.00 liter of each reactant at a concentration of 1.00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reacted to form the precipitate and the temperature of the solution goes from 25.0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to 28.1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and the density of the solution is 1.3 g/mL.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BB8D848-DDF1-4D2B-E7EE-C5014A9C137B}"/>
              </a:ext>
            </a:extLst>
          </p:cNvPr>
          <p:cNvCxnSpPr/>
          <p:nvPr/>
        </p:nvCxnSpPr>
        <p:spPr>
          <a:xfrm>
            <a:off x="7746828" y="5253031"/>
            <a:ext cx="551895" cy="952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46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39EB7394-BA45-A15B-0B94-1F9B01BDF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6, Section 1: Calorimetry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0CFA8C9-C919-13ED-DBBB-F4120B9D0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6" y="1460500"/>
            <a:ext cx="12104914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 The specific heat capacity of aluminum is 0.900 J/g 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a) Calculate the energy needed to raise the temperature of an 850-gram block of 	 	   	aluminum from 22.8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to 94.6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b) Calculate the molar heat capacity of aluminum.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3)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a coffee-cup calorimeter, 50.0 mL of 0.100 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AgNO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and 50.0 mL of 0.100 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HCl are mixed   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    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 yield the following reaction:    Ag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(aq)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+ Cl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(aq)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AgCl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two solutions were initially at 22.6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 and the final temperature is 23.4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 Calculate the heat that accompanies this reaction.  Assume that the combined solution has a mass of 100.0 grams and has a specific heat capacity of 4.17 J/g ∙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 Calculate the enthalpy change for the reaction in kJ/mol.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36CFA07-6284-5429-B4BE-9547C92F81F1}"/>
              </a:ext>
            </a:extLst>
          </p:cNvPr>
          <p:cNvCxnSpPr/>
          <p:nvPr/>
        </p:nvCxnSpPr>
        <p:spPr>
          <a:xfrm>
            <a:off x="6386117" y="4382174"/>
            <a:ext cx="551895" cy="952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0128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2436BB28-1E3F-EE2E-1DBC-C3716288D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6, Section 2:  Thermochemistry equation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FF4436B-FE60-68AD-5867-AE66869B8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7914"/>
            <a:ext cx="10233800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Thermochemical equation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a chemical equation that shows the enthalpy relation between products and reactants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 3: Consider the following thermochemical equation: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2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(g)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	ΔH = -508 kJ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a) How much heat is evolved when 4 moles of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 ignited? 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b) How much heat is evolved when 20.0 grams of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 is produced?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c) How much heat is evolved when 10.0 grams of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20.0 grams of 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     react?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973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2436BB28-1E3F-EE2E-1DBC-C3716288D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6, Section 2:  Thermochemistry equation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FF4436B-FE60-68AD-5867-AE66869B8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7914"/>
            <a:ext cx="10233800" cy="4351338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 #1:  Problems 1-8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8850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DF502-5983-AF69-B7C7-39E4592A5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6, Section 3:  Hess’s Law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6A443A-7738-062F-A54D-C38374E5B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Hess’s Law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The change in enthalpy is the same whether the reaction takes place in one step or in a series of steps.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 4: Calculate the heat change for the conversion of graphite to diamond using the following information: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combustion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(graphite)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-394 kJ/mole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combustion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(diamond)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-396 kJ/mole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graphite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24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diamond</a:t>
            </a:r>
            <a:endParaRPr lang="en-US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858888B-BE6E-7CBD-E4B5-9BB1C800185F}"/>
              </a:ext>
            </a:extLst>
          </p:cNvPr>
          <p:cNvCxnSpPr/>
          <p:nvPr/>
        </p:nvCxnSpPr>
        <p:spPr>
          <a:xfrm flipV="1">
            <a:off x="4027585" y="5473292"/>
            <a:ext cx="805816" cy="444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5278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E09C7A3-3184-09C3-ED0B-D91AC6725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6, Section 3:  Hess’s Law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157178-22C1-C90C-EE51-E320832F5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 5:  Diborane (B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is a highly reactive boron hydride that was once considered as a possible rocket fuel for the U.S. space program.  Calculate the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reaction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the synthesis of diborane.</a:t>
            </a:r>
          </a:p>
          <a:p>
            <a:pPr marL="0" indent="0">
              <a:buNone/>
            </a:pPr>
            <a:r>
              <a:rPr lang="en-US" sz="3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 B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+ 3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B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6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  <a:endParaRPr lang="en-US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a) 2 B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+ 3/2 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B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ΔH = -1273 kJ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b) B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6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+ 3 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B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+ 3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ΔH = -2035 kJ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c) 2 B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(s)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½ 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(l)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ΔH = -286 kJ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d) 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(l)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400" i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(g)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					ΔH = +44 kJ</a:t>
            </a:r>
            <a:endParaRPr lang="en-US" sz="36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EA22C7AB-5BC4-24BF-14EA-DE57F3609827}"/>
              </a:ext>
            </a:extLst>
          </p:cNvPr>
          <p:cNvCxnSpPr/>
          <p:nvPr/>
        </p:nvCxnSpPr>
        <p:spPr>
          <a:xfrm flipV="1">
            <a:off x="5501123" y="2904261"/>
            <a:ext cx="732560" cy="444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C6BB78B-D8FA-56A7-C2C7-2F7EEF11EABF}"/>
              </a:ext>
            </a:extLst>
          </p:cNvPr>
          <p:cNvCxnSpPr/>
          <p:nvPr/>
        </p:nvCxnSpPr>
        <p:spPr>
          <a:xfrm flipV="1">
            <a:off x="3323979" y="3350575"/>
            <a:ext cx="732560" cy="444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473EAF3-58EF-7729-2CA1-4C37C9E328B4}"/>
              </a:ext>
            </a:extLst>
          </p:cNvPr>
          <p:cNvCxnSpPr/>
          <p:nvPr/>
        </p:nvCxnSpPr>
        <p:spPr>
          <a:xfrm flipV="1">
            <a:off x="3247780" y="3829547"/>
            <a:ext cx="732560" cy="444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C7BFC9A-F55F-03FE-B672-5967999C7FD5}"/>
              </a:ext>
            </a:extLst>
          </p:cNvPr>
          <p:cNvCxnSpPr/>
          <p:nvPr/>
        </p:nvCxnSpPr>
        <p:spPr>
          <a:xfrm flipV="1">
            <a:off x="3095381" y="4308519"/>
            <a:ext cx="732560" cy="444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1BB5408-01C4-E130-7DB1-F04955C18E3D}"/>
              </a:ext>
            </a:extLst>
          </p:cNvPr>
          <p:cNvCxnSpPr/>
          <p:nvPr/>
        </p:nvCxnSpPr>
        <p:spPr>
          <a:xfrm flipV="1">
            <a:off x="2170096" y="4743948"/>
            <a:ext cx="732560" cy="444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5877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</TotalTime>
  <Words>2804</Words>
  <Application>Microsoft Office PowerPoint</Application>
  <PresentationFormat>Widescreen</PresentationFormat>
  <Paragraphs>213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Corbel</vt:lpstr>
      <vt:lpstr>Depth</vt:lpstr>
      <vt:lpstr>Thermochemistry</vt:lpstr>
      <vt:lpstr>Chapter 6, Section 1: Calorimetry</vt:lpstr>
      <vt:lpstr>Chapter 6, Section 1: Calorimetry</vt:lpstr>
      <vt:lpstr>Chapter 6, Section 1: Calorimetry</vt:lpstr>
      <vt:lpstr>Chapter 6, Section 1: Calorimetry</vt:lpstr>
      <vt:lpstr>Chapter 6, Section 2:  Thermochemistry equation</vt:lpstr>
      <vt:lpstr>Chapter 6, Section 2:  Thermochemistry equation</vt:lpstr>
      <vt:lpstr>Chapter 6, Section 3:  Hess’s Law</vt:lpstr>
      <vt:lpstr>Chapter 6, Section 3:  Hess’s Law</vt:lpstr>
      <vt:lpstr>Chapter 6, Section 3:  Hess’s Law</vt:lpstr>
      <vt:lpstr>Chapter 6, Section 4:  Standard enthalpies of reaction</vt:lpstr>
      <vt:lpstr>Chapter 6, Section 4:  Standard enthalpies of reaction</vt:lpstr>
      <vt:lpstr>Chapter 6, Section 4:  Standard  enthalpies of reaction</vt:lpstr>
      <vt:lpstr>Chapter 17, Section 4:  Factors of thermochemistry</vt:lpstr>
      <vt:lpstr>PowerPoint Presentation</vt:lpstr>
      <vt:lpstr>Chapter 17, Section 4:  Factors of thermochemistry - ΔS0</vt:lpstr>
      <vt:lpstr>Chapter 17, Section 4:  Factors of thermochemistry - ΔG</vt:lpstr>
      <vt:lpstr>Chapter 17, Section 4:  Factors of thermochemistry - ΔG</vt:lpstr>
      <vt:lpstr>Chapter 17, Section 4:  Factors of thermochemistry - ΔG</vt:lpstr>
      <vt:lpstr>Chapter 17, Section 4:  Factors of thermochemistry - ΔG</vt:lpstr>
      <vt:lpstr>Chapter 17, Section 5:  Factors of thermochemistry - temperature</vt:lpstr>
      <vt:lpstr>Chapter 17, Section 6:  Temperatures of spontaneity</vt:lpstr>
      <vt:lpstr>Chapter 17, Section 6:  Temperatures of spontaneity</vt:lpstr>
      <vt:lpstr>Chapter 17, Section 6:  Temperatures of spontaneity</vt:lpstr>
      <vt:lpstr>Chapter 17, Section 7:  Free energy change and equilibrium</vt:lpstr>
      <vt:lpstr>Chapter 17, Section 7:  Free energy change and equilibrium</vt:lpstr>
      <vt:lpstr>Chapter 6 &amp; 17  – Unit wrap-up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0 Notes</dc:title>
  <dc:creator>Scott Johnson</dc:creator>
  <cp:lastModifiedBy>Scott Johnson</cp:lastModifiedBy>
  <cp:revision>8</cp:revision>
  <dcterms:created xsi:type="dcterms:W3CDTF">2024-07-25T17:07:39Z</dcterms:created>
  <dcterms:modified xsi:type="dcterms:W3CDTF">2024-12-05T17:40:19Z</dcterms:modified>
</cp:coreProperties>
</file>