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9" r:id="rId10"/>
    <p:sldId id="263" r:id="rId11"/>
    <p:sldId id="265" r:id="rId12"/>
    <p:sldId id="266" r:id="rId13"/>
    <p:sldId id="281" r:id="rId14"/>
    <p:sldId id="267" r:id="rId15"/>
    <p:sldId id="268" r:id="rId16"/>
    <p:sldId id="270" r:id="rId17"/>
    <p:sldId id="271" r:id="rId18"/>
    <p:sldId id="272" r:id="rId19"/>
    <p:sldId id="285" r:id="rId20"/>
    <p:sldId id="273" r:id="rId21"/>
    <p:sldId id="282" r:id="rId22"/>
    <p:sldId id="275" r:id="rId23"/>
    <p:sldId id="276" r:id="rId24"/>
    <p:sldId id="277" r:id="rId25"/>
    <p:sldId id="283" r:id="rId26"/>
    <p:sldId id="278" r:id="rId27"/>
    <p:sldId id="284" r:id="rId28"/>
    <p:sldId id="27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35TKSyEPf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Thermochemistry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11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2:  Hess’s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6:  Given the following data: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½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H = -258.8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H = -76.6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½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+ 3/2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½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	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 = -174.1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Calculate the enthalpy change for the reaction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+ 5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Standard enthalpies of reaction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934404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 Enthalpies of Formation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of a compound is equal to the enthalpy change when one mole of the compound is formed at a constant pressure of 1.0 atm and a fixed temperature,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C, from the elements in their states at that pressure and temperature.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enthalpies of formation are negative numbers, meaning that the compound forms from its elements &amp; is exothermic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 Elements in their standard states have a standard enthalpy of formation equal to zero.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 In standard enthalpies of formation calculations, keep in mind: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1) When a reaction is reversed, the magnitude of all Heats remains the same, but its sign changes.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2) When the balanced equation for a reaction is multiplied by an integer, the value of H for that reaction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be multiplied by the same integer.	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Elements in their standard states are not included in the Heat calculated, that is standard heat for an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element in its standard state is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zero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Standard enthalpies of reaction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7:  Calculate the enthalpy change for the following reaction: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4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+ 7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 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+ 6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ΔH = 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ΔH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∑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∑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8:  How much heat is released by 13.3 grams of Al in the equation: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Al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+ 2 Fe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ΔH = -850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Standard </a:t>
            </a:r>
            <a:br>
              <a:rPr lang="en-US" dirty="0"/>
            </a:br>
            <a:r>
              <a:rPr lang="en-US" dirty="0"/>
              <a:t>enthalpies of reaction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Assignment #2:  Problems 1-9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Quiz:  Thermochemistry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Prelabs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Lab:  Additivity of heat of reaction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Lab:  Heats of combustion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 questions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340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17, Section 1:  Factors of Thermochemistry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Chemical reactions are driven by two factors: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 Factor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Many spontaneous reactions proceeded with a decrease of energy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Almost all exothermic reactions are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Most phase changes are endothermic, yet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	ΔH = +6.0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Some reactions, though not spontaneous become spontaneous at higher temperatures.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CaCO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ΔH = +178.3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(at 1100 K, this reaction becomes spontaneous)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Randomness Factor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Nature tends to move spontaneously from a state of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lower probability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probability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Nature tends to move spontaneously from a more ordered to more random state.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Entropy 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is the measure of the randomness factor.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S =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-S = nonspontaneous; +S =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Factors that influence entropy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 liquid has a higher entropy than a solid from which it is formed.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 gas has a higher entropy than the liquid from which it is formed.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Increasing the temperature of a substance increases its entropy (especially in phase 	changes).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 whether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positive or negative for each of the following processes.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1) taking dry ice from the freezer where the temperature is -80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allowing it to warm  	     to room temperature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2) dissolving bromine in hexane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3) condensing gaseous bromine to liquid bromine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- 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5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Calculating Δ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i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 reaction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∑S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∑S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reactants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ΔS for the following reaction: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CaCO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*A reaction that results in an increase in the number of moles of a gas is accompanied by an increase in entropy; if the gas molecules decrease, entropy is a negative number*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dissolving one mole of calcium hydroxide in water 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the combustion of one mole of methane to form carbon dioxide and liquid water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B1FC1-040A-E932-1881-3DC89B652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068820-C68E-BBBF-AA01-BA12E6FB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Energy (</a:t>
            </a: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quantities affect reaction spontaneity: enthalpy (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H) and entropy (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S).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Gibbs Free Energy (</a:t>
            </a: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represents that portion of the total energy change that is available (i.e., free) to do useful work.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(+) energy must be supplied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(-) energy is released for work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Gibbs-Helmholtz Equation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– T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Sign determines spontaneity:  	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(-) reaction is spontaneous   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G(+) reaction will not take place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0 system is at equilibrium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factors tend to make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negative: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A negative value of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2) A positive value of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 (many physical changes, the entropy increase is the major or driving  	 	    force i.e., melting ice)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6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57380D-8DDA-BE7E-093E-761FCE8B16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60EAE6-C590-32C1-5B22-62F75ADFE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Free Energy Change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Standard conditions – gases at 1 atmosphere and solutions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For the reaction:         CaSO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Calculate		a)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9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F919-520D-FFEE-860D-5E508470E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17, Section 1:  Factors of Thermochemistry – Free energy (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92FAC-DEE2-4F6E-5D49-6791A3F32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Calculation of </a:t>
            </a: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8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other temperatures than standard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 good degree of approximation, the temperature variation for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be neglected.  This means that to apply the Gibbs-Helmholtz equation to temperatures other than 25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C, you need only change the value of the temperature.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230</a:t>
            </a:r>
            <a:r>
              <a:rPr lang="en-US" sz="2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for the reaction of one mole of Fe</a:t>
            </a:r>
            <a:r>
              <a:rPr lang="en-US" sz="2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hydrogen.  The products are iron metal and water vapor.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0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Calorimetry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Science of measuring heat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Heat Capacity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heat absorbed/change in temperature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				 C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Add 10 kJ of heat		Add 10 kJ of heat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10 – 15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	10 – 22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 Capacity = 				Heat Capacity =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Heat Capacity = heat capacity/gram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4.18 J/g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Molar Heat Capacity = heat capacity/mole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75.2 J/g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335 K for each reaction below and tell if it is spontaneous or nonspontaneous.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a) CO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NO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92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1:  Factors of Thermochemistry – Free energy (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Video:  Ted Ed - Entropy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#3:  Problems 1-7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94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5293632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temperature on spontaneity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ΔS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	(-)		(+)			always (-) spontaneous at all temps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reverse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rxn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always nonspontaneous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	(+)		(-)			always (+) nonspontaneous at all temps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	(+)		(+)			(+) at low T, (-) at high T **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	(-)		(-)			(-) at low T, (+) at high T **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**If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opposite signs, it is impossible to reverse the direction of spontaneity by a change in temperature. 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– T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reinforce each other.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At what temperature does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become zero for the reaction: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Fe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89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for spontaneity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=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what temperature does the following reaction occur: 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pressure and temperature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RT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lnQ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 = degrees Kelvin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R = 8.31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kJ/K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 rules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gases enter as their partial pressures in atmospheres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2) aqueous solutions enter as their molar concentrations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3) pure liquids and solids do not appear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9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the reaction:             Zn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+ 2 H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Zn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@ 25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G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G when P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750 mm Hg, [Zn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0.10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[H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by calculation whether dissolving lead (II) chloride is spontaneous when: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[Pb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[Cl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2.0 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[Pb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[Cl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2.0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81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Video:  Thermodynamics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#4:  Problems 1-5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029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Free energy change and equilibrium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energy change and the equilibrium constant, 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spontaneity: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must be negative (-)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must be greater than 1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(+)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related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-R T ln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(must be at standard conditions)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tables in appendix 1, calculate the solubility product constant,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for PbCl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370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2:  Free energy change and equilibrium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#5:  Problems 1-4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30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6 &amp; 17  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NMSI practice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9086"/>
            <a:ext cx="12192000" cy="4972713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 capacities of common substances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4.18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Aluminum = .897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Iron = .412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Carbon dioxide = .839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Steel = .466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Lead = .129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				Work = Force ∙ Distance; Pressure ∙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Heat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						q = 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∙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(Joules)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Internal Energy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Sum of work and heat	E = q + w  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(-) work done by a gas – expansion</a:t>
            </a:r>
          </a:p>
          <a:p>
            <a:pPr marL="3429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(+) work done to a gas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compression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Coffee-cup calorimetry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uses a simple polystyrene cup to measure heat exchange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2: When 1.00 grams of calcium chloride is added to 50.0 grams of water in a coffee-cup calorimeter, it dissolves and the temperature rises from 25.00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28.51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Assuming that all the heat given off by the reaction is transferred to the water, calculate the heat for this reaction. (Heat of solution)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 problems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 the following reaction:   Ba(NO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Na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2 NaNO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BaSO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enthalpy change if 1.00 liter of each reactant at a concentration of 1.00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reacted to form the precipitate and the temperature of the solution goes from 25.0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28.1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the density of the solution is 1.3 g/mL.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BB8D848-DDF1-4D2B-E7EE-C5014A9C137B}"/>
              </a:ext>
            </a:extLst>
          </p:cNvPr>
          <p:cNvCxnSpPr/>
          <p:nvPr/>
        </p:nvCxnSpPr>
        <p:spPr>
          <a:xfrm>
            <a:off x="7746828" y="5253031"/>
            <a:ext cx="551895" cy="95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1460500"/>
            <a:ext cx="12104914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The specific heat capacity of aluminum is 0.900 J/g 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a) Calculate the energy needed to raise the temperature of an 850-gram block of 	 	   	aluminum from 22.8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94.6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b) Calculate the molar heat capacity of aluminum.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a coffee-cup calorimeter, 50.0 mL of 0.100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50.0 mL of 0.100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HCl are mixed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yield the following reaction:    Ag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(aq)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Cl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(aq)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AgCl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two solutions were initially at 22.6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the final temperature is 23.4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Calculate the heat that accompanies this reaction.  Assume that the combined solution has a mass of 100.0 grams and has a specific heat capacity of 4.17 J/g 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Calculate the enthalpy change for the reaction in kJ/mol.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36CFA07-6284-5429-B4BE-9547C92F81F1}"/>
              </a:ext>
            </a:extLst>
          </p:cNvPr>
          <p:cNvCxnSpPr/>
          <p:nvPr/>
        </p:nvCxnSpPr>
        <p:spPr>
          <a:xfrm>
            <a:off x="6386117" y="4382174"/>
            <a:ext cx="551895" cy="95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1:  Thermochemistry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914"/>
            <a:ext cx="102338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Thermochemical equation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 chemical equation that shows the enthalpy relation between products and reactants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3: Consider the following thermochemical equation: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ΔH = -508 kJ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How much heat is evolved when 4 moles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ignited?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b) How much heat is evolved when 20.0 grams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 is produced?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c) How much heat is evolved when 10.0 grams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20.0 grams of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     react?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1:  Thermochemistry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914"/>
            <a:ext cx="102338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#1:  Problems 1-8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85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2:  Hess’s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Hess’s Law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The change in enthalpy is the same whether the reaction takes place in one step or in a series of steps.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4: Calculate the heat change for the conversion of graphite to diamond using the following information: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combustion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(graphite)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-394 kJ/mole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combustion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(diamond)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-396 kJ/mole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graphite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diamond</a:t>
            </a: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858888B-BE6E-7CBD-E4B5-9BB1C800185F}"/>
              </a:ext>
            </a:extLst>
          </p:cNvPr>
          <p:cNvCxnSpPr/>
          <p:nvPr/>
        </p:nvCxnSpPr>
        <p:spPr>
          <a:xfrm flipV="1">
            <a:off x="4027585" y="5473292"/>
            <a:ext cx="805816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2:  Hess’s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5:  Diborane (B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is a highly reactive boron hydride that was once considered as a possible rocket fuel for the U.S. space program.  Calculate the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the synthesis of diborane.</a:t>
            </a:r>
          </a:p>
          <a:p>
            <a:pPr marL="0" indent="0">
              <a:buNone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B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a) 2 B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+ 3/2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ΔH = -1273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+ 3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ΔH = -2035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½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ΔH = -286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d)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ΔH = +44 kJ</a:t>
            </a: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A22C7AB-5BC4-24BF-14EA-DE57F3609827}"/>
              </a:ext>
            </a:extLst>
          </p:cNvPr>
          <p:cNvCxnSpPr/>
          <p:nvPr/>
        </p:nvCxnSpPr>
        <p:spPr>
          <a:xfrm flipV="1">
            <a:off x="5501123" y="2904261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C6BB78B-D8FA-56A7-C2C7-2F7EEF11EABF}"/>
              </a:ext>
            </a:extLst>
          </p:cNvPr>
          <p:cNvCxnSpPr/>
          <p:nvPr/>
        </p:nvCxnSpPr>
        <p:spPr>
          <a:xfrm flipV="1">
            <a:off x="3323979" y="3350575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473EAF3-58EF-7729-2CA1-4C37C9E328B4}"/>
              </a:ext>
            </a:extLst>
          </p:cNvPr>
          <p:cNvCxnSpPr/>
          <p:nvPr/>
        </p:nvCxnSpPr>
        <p:spPr>
          <a:xfrm flipV="1">
            <a:off x="3247780" y="3829547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C7BFC9A-F55F-03FE-B672-5967999C7FD5}"/>
              </a:ext>
            </a:extLst>
          </p:cNvPr>
          <p:cNvCxnSpPr/>
          <p:nvPr/>
        </p:nvCxnSpPr>
        <p:spPr>
          <a:xfrm flipV="1">
            <a:off x="2964749" y="4308519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BB5408-01C4-E130-7DB1-F04955C18E3D}"/>
              </a:ext>
            </a:extLst>
          </p:cNvPr>
          <p:cNvCxnSpPr/>
          <p:nvPr/>
        </p:nvCxnSpPr>
        <p:spPr>
          <a:xfrm flipV="1">
            <a:off x="2170096" y="4743948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2809</Words>
  <Application>Microsoft Office PowerPoint</Application>
  <PresentationFormat>Widescreen</PresentationFormat>
  <Paragraphs>214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Depth</vt:lpstr>
      <vt:lpstr>Thermochemistry</vt:lpstr>
      <vt:lpstr>Chapter 6, Section 1: Calorimetry</vt:lpstr>
      <vt:lpstr>Chapter 6, Section 1: Calorimetry</vt:lpstr>
      <vt:lpstr>Chapter 6, Section 1: Calorimetry</vt:lpstr>
      <vt:lpstr>Chapter 6, Section 1: Calorimetry</vt:lpstr>
      <vt:lpstr>Chapter 6, Section 1:  Thermochemistry equation</vt:lpstr>
      <vt:lpstr>Chapter 6, Section 1:  Thermochemistry equation</vt:lpstr>
      <vt:lpstr>Chapter 6, Section 2:  Hess’s Law</vt:lpstr>
      <vt:lpstr>Chapter 6, Section 2:  Hess’s Law</vt:lpstr>
      <vt:lpstr>Chapter 6, Section 2:  Hess’s Law</vt:lpstr>
      <vt:lpstr>Chapter 6, Section 2:  Standard enthalpies of reaction</vt:lpstr>
      <vt:lpstr>Chapter 6, Section 2:  Standard enthalpies of reaction</vt:lpstr>
      <vt:lpstr>Chapter 6, Section 2:  Standard  enthalpies of reaction</vt:lpstr>
      <vt:lpstr>Chapter 17, Section 1:  Factors of Thermochemistry</vt:lpstr>
      <vt:lpstr>PowerPoint Presentation</vt:lpstr>
      <vt:lpstr>Chapter 17, Section 1:  Factors of Thermochemistry - ΔS0</vt:lpstr>
      <vt:lpstr>Chapter 17, Section 1:  Factors of Thermochemistry – Free energy (ΔG)</vt:lpstr>
      <vt:lpstr>Chapter 17, Section 1:  Factors of Thermochemistry – Free energy (ΔG)</vt:lpstr>
      <vt:lpstr>Chapter 17, Section 1:  Factors of Thermochemistry – Free energy (ΔG)</vt:lpstr>
      <vt:lpstr>Chapter 17, Section 1:  Factors of Thermochemistry – Free energy (ΔG)</vt:lpstr>
      <vt:lpstr>Chapter 17, Section 1:  Factors of Thermochemistry – Free energy (ΔG)</vt:lpstr>
      <vt:lpstr>Chapter 17, Section 2:  Temperatures of spontaneity</vt:lpstr>
      <vt:lpstr>Chapter 17, Section 2:  Temperatures of spontaneity</vt:lpstr>
      <vt:lpstr>Chapter 17, Section 2:  Temperatures of spontaneity</vt:lpstr>
      <vt:lpstr>Chapter 17, Section 2:  Temperatures of spontaneity</vt:lpstr>
      <vt:lpstr>Chapter 17, Section 2:  Free energy change and equilibrium</vt:lpstr>
      <vt:lpstr>Chapter 17, Section 2:  Free energy change and equilibrium</vt:lpstr>
      <vt:lpstr>Chapter 6 &amp; 17  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14</cp:revision>
  <dcterms:created xsi:type="dcterms:W3CDTF">2024-07-25T17:07:39Z</dcterms:created>
  <dcterms:modified xsi:type="dcterms:W3CDTF">2024-12-29T17:09:42Z</dcterms:modified>
</cp:coreProperties>
</file>