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80" r:id="rId6"/>
    <p:sldId id="260" r:id="rId7"/>
    <p:sldId id="261" r:id="rId8"/>
    <p:sldId id="262" r:id="rId9"/>
    <p:sldId id="275" r:id="rId10"/>
    <p:sldId id="276" r:id="rId11"/>
    <p:sldId id="269" r:id="rId12"/>
    <p:sldId id="263" r:id="rId13"/>
    <p:sldId id="281" r:id="rId14"/>
    <p:sldId id="265" r:id="rId15"/>
    <p:sldId id="266" r:id="rId16"/>
    <p:sldId id="267" r:id="rId17"/>
    <p:sldId id="268" r:id="rId18"/>
    <p:sldId id="270" r:id="rId19"/>
    <p:sldId id="277" r:id="rId20"/>
    <p:sldId id="278" r:id="rId21"/>
    <p:sldId id="279" r:id="rId22"/>
    <p:sldId id="282" r:id="rId23"/>
    <p:sldId id="274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8" d="100"/>
          <a:sy n="58" d="100"/>
        </p:scale>
        <p:origin x="408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9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43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49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5128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24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64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8352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8924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987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350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78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56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633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345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453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197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6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234C80EE-9B43-4E23-8207-B16ED57AB3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4025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98C4F-A098-FB40-EC7C-B128819575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1" y="3037999"/>
            <a:ext cx="9144000" cy="1641490"/>
          </a:xfrm>
        </p:spPr>
        <p:txBody>
          <a:bodyPr anchor="ctr">
            <a:normAutofit/>
          </a:bodyPr>
          <a:lstStyle/>
          <a:p>
            <a:pPr algn="ctr"/>
            <a:r>
              <a:rPr lang="en-US" dirty="0"/>
              <a:t>Chemical Kinetics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28AAC5-FBC9-B946-BBC2-73BE5EDF5B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14460"/>
            <a:ext cx="9144000" cy="754025"/>
          </a:xfrm>
        </p:spPr>
        <p:txBody>
          <a:bodyPr anchor="ctr">
            <a:noAutofit/>
          </a:bodyPr>
          <a:lstStyle/>
          <a:p>
            <a:pPr algn="ctr"/>
            <a:r>
              <a:rPr lang="en-US" sz="9600" dirty="0"/>
              <a:t>Unit 13 Notes </a:t>
            </a:r>
          </a:p>
        </p:txBody>
      </p:sp>
    </p:spTree>
    <p:extLst>
      <p:ext uri="{BB962C8B-B14F-4D97-AF65-F5344CB8AC3E}">
        <p14:creationId xmlns:p14="http://schemas.microsoft.com/office/powerpoint/2010/main" val="24708667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DF502-5983-AF69-B7C7-39E4592A5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12, Section 2:  Integrated rate law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F6A443A-7738-062F-A54D-C38374E5B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90688"/>
            <a:ext cx="12192000" cy="5032375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 Butadiene reacts to form its dimer according to the following equation:</a:t>
            </a:r>
          </a:p>
          <a:p>
            <a:pPr marL="0" indent="0">
              <a:buNone/>
            </a:pPr>
            <a:r>
              <a:rPr lang="en-US" sz="2400" dirty="0"/>
              <a:t>		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C</a:t>
            </a:r>
            <a:r>
              <a:rPr lang="en-US" sz="20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0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en-US" sz="20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                      C</a:t>
            </a:r>
            <a:r>
              <a:rPr lang="en-US" sz="20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0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</a:t>
            </a:r>
            <a:r>
              <a:rPr lang="en-US" sz="20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n-US" sz="2000" kern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1) What is the reaction order in C</a:t>
            </a:r>
            <a:r>
              <a:rPr lang="en-US" sz="2000" kern="0" baseline="-25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</a:t>
            </a:r>
            <a:r>
              <a:rPr lang="en-US" sz="2000" kern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</a:t>
            </a:r>
            <a:r>
              <a:rPr lang="en-US" sz="2000" kern="0" baseline="-25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6</a:t>
            </a:r>
            <a:endParaRPr lang="en-US" sz="20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kern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	2) What is the value of the rate constant for the reaction? </a:t>
            </a:r>
            <a:endParaRPr lang="en-US" sz="20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kern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	3) What is the half-life of the reaction under the conditions of this experiment?</a:t>
            </a:r>
            <a:endParaRPr lang="en-US" sz="20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9464FBC5-A219-CB04-FC71-2547E71EB490}"/>
              </a:ext>
            </a:extLst>
          </p:cNvPr>
          <p:cNvCxnSpPr/>
          <p:nvPr/>
        </p:nvCxnSpPr>
        <p:spPr>
          <a:xfrm flipV="1">
            <a:off x="4647992" y="2446112"/>
            <a:ext cx="1197837" cy="635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4B0655A-238C-5E4C-FFAB-8287BE7DDA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2292369"/>
              </p:ext>
            </p:extLst>
          </p:nvPr>
        </p:nvGraphicFramePr>
        <p:xfrm>
          <a:off x="3820315" y="3890473"/>
          <a:ext cx="4268334" cy="280492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34167">
                  <a:extLst>
                    <a:ext uri="{9D8B030D-6E8A-4147-A177-3AD203B41FA5}">
                      <a16:colId xmlns:a16="http://schemas.microsoft.com/office/drawing/2014/main" val="2326008703"/>
                    </a:ext>
                  </a:extLst>
                </a:gridCol>
                <a:gridCol w="2134167">
                  <a:extLst>
                    <a:ext uri="{9D8B030D-6E8A-4147-A177-3AD203B41FA5}">
                      <a16:colId xmlns:a16="http://schemas.microsoft.com/office/drawing/2014/main" val="2314857421"/>
                    </a:ext>
                  </a:extLst>
                </a:gridCol>
              </a:tblGrid>
              <a:tr h="2902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kern="0" dirty="0">
                          <a:effectLst/>
                        </a:rPr>
                        <a:t>Time (± sec)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kern="0">
                          <a:effectLst/>
                        </a:rPr>
                        <a:t>[C</a:t>
                      </a:r>
                      <a:r>
                        <a:rPr lang="en-US" sz="2000" kern="0" baseline="-25000">
                          <a:effectLst/>
                        </a:rPr>
                        <a:t>4</a:t>
                      </a:r>
                      <a:r>
                        <a:rPr lang="en-US" sz="2000" kern="0">
                          <a:effectLst/>
                        </a:rPr>
                        <a:t>H</a:t>
                      </a:r>
                      <a:r>
                        <a:rPr lang="en-US" sz="2000" kern="0" baseline="-25000">
                          <a:effectLst/>
                        </a:rPr>
                        <a:t>6</a:t>
                      </a:r>
                      <a:r>
                        <a:rPr lang="en-US" sz="2000" kern="0">
                          <a:effectLst/>
                        </a:rPr>
                        <a:t>] (mol/L)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3955447"/>
                  </a:ext>
                </a:extLst>
              </a:tr>
              <a:tr h="2902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kern="0">
                          <a:effectLst/>
                        </a:rPr>
                        <a:t>0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kern="0">
                          <a:effectLst/>
                        </a:rPr>
                        <a:t>0.01000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8365712"/>
                  </a:ext>
                </a:extLst>
              </a:tr>
              <a:tr h="2902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kern="0">
                          <a:effectLst/>
                        </a:rPr>
                        <a:t>1000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kern="0">
                          <a:effectLst/>
                        </a:rPr>
                        <a:t>0.00625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2585405"/>
                  </a:ext>
                </a:extLst>
              </a:tr>
              <a:tr h="2902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kern="0">
                          <a:effectLst/>
                        </a:rPr>
                        <a:t>1800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kern="0" dirty="0">
                          <a:effectLst/>
                        </a:rPr>
                        <a:t>0.00476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6401215"/>
                  </a:ext>
                </a:extLst>
              </a:tr>
              <a:tr h="2902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kern="0" dirty="0">
                          <a:effectLst/>
                        </a:rPr>
                        <a:t>2800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kern="0">
                          <a:effectLst/>
                        </a:rPr>
                        <a:t>0.00370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076541"/>
                  </a:ext>
                </a:extLst>
              </a:tr>
              <a:tr h="2902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kern="0">
                          <a:effectLst/>
                        </a:rPr>
                        <a:t>3600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kern="0">
                          <a:effectLst/>
                        </a:rPr>
                        <a:t>0.00313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0431923"/>
                  </a:ext>
                </a:extLst>
              </a:tr>
              <a:tr h="2902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kern="0">
                          <a:effectLst/>
                        </a:rPr>
                        <a:t>4400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kern="0">
                          <a:effectLst/>
                        </a:rPr>
                        <a:t>0.00270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9843391"/>
                  </a:ext>
                </a:extLst>
              </a:tr>
              <a:tr h="2902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kern="0">
                          <a:effectLst/>
                        </a:rPr>
                        <a:t>5200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kern="0" dirty="0">
                          <a:effectLst/>
                        </a:rPr>
                        <a:t>0.00241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5666869"/>
                  </a:ext>
                </a:extLst>
              </a:tr>
              <a:tr h="2902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kern="0">
                          <a:effectLst/>
                        </a:rPr>
                        <a:t>6200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kern="0" dirty="0">
                          <a:effectLst/>
                        </a:rPr>
                        <a:t>0.00208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06370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09000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E09C7A3-3184-09C3-ED0B-D91AC6725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12, Section 2:  Integrated rate law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157178-22C1-C90C-EE51-E320832F5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/>
              <a:t>Answer:  </a:t>
            </a:r>
          </a:p>
          <a:p>
            <a:pPr marL="0" indent="0">
              <a:buNone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To decide whether the rate law for this reaction is 1</a:t>
            </a:r>
            <a:r>
              <a:rPr lang="en-US" sz="20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 2</a:t>
            </a:r>
            <a:r>
              <a:rPr lang="en-US" sz="20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order, we must see whether the plot of ln[C</a:t>
            </a:r>
            <a:r>
              <a:rPr lang="en-US" sz="20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0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versus time is a straight line (2</a:t>
            </a:r>
            <a:r>
              <a:rPr lang="en-US" sz="20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order).  The data necessary to make these plots are as follows:</a:t>
            </a:r>
          </a:p>
          <a:p>
            <a:pPr marL="0" indent="0">
              <a:buNone/>
            </a:pPr>
            <a:endParaRPr lang="en-US" b="1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9C23403-567D-7612-2C59-1B0530F77B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286001"/>
              </p:ext>
            </p:extLst>
          </p:nvPr>
        </p:nvGraphicFramePr>
        <p:xfrm>
          <a:off x="301058" y="3066547"/>
          <a:ext cx="3405868" cy="313105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73192">
                  <a:extLst>
                    <a:ext uri="{9D8B030D-6E8A-4147-A177-3AD203B41FA5}">
                      <a16:colId xmlns:a16="http://schemas.microsoft.com/office/drawing/2014/main" val="1687334257"/>
                    </a:ext>
                  </a:extLst>
                </a:gridCol>
                <a:gridCol w="994759">
                  <a:extLst>
                    <a:ext uri="{9D8B030D-6E8A-4147-A177-3AD203B41FA5}">
                      <a16:colId xmlns:a16="http://schemas.microsoft.com/office/drawing/2014/main" val="3154938339"/>
                    </a:ext>
                  </a:extLst>
                </a:gridCol>
                <a:gridCol w="937917">
                  <a:extLst>
                    <a:ext uri="{9D8B030D-6E8A-4147-A177-3AD203B41FA5}">
                      <a16:colId xmlns:a16="http://schemas.microsoft.com/office/drawing/2014/main" val="1266299421"/>
                    </a:ext>
                  </a:extLst>
                </a:gridCol>
              </a:tblGrid>
              <a:tr h="2156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t (s)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1/[C</a:t>
                      </a:r>
                      <a:r>
                        <a:rPr lang="en-US" sz="2000" kern="100" baseline="-25000">
                          <a:effectLst/>
                        </a:rPr>
                        <a:t>4</a:t>
                      </a:r>
                      <a:r>
                        <a:rPr lang="en-US" sz="2000" kern="100">
                          <a:effectLst/>
                        </a:rPr>
                        <a:t>H</a:t>
                      </a:r>
                      <a:r>
                        <a:rPr lang="en-US" sz="2000" kern="100" baseline="-25000">
                          <a:effectLst/>
                        </a:rPr>
                        <a:t>6</a:t>
                      </a:r>
                      <a:r>
                        <a:rPr lang="en-US" sz="2000" kern="100">
                          <a:effectLst/>
                        </a:rPr>
                        <a:t>]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ln[C</a:t>
                      </a:r>
                      <a:r>
                        <a:rPr lang="en-US" sz="2000" kern="100" baseline="-25000">
                          <a:effectLst/>
                        </a:rPr>
                        <a:t>4</a:t>
                      </a:r>
                      <a:r>
                        <a:rPr lang="en-US" sz="2000" kern="100">
                          <a:effectLst/>
                        </a:rPr>
                        <a:t>H</a:t>
                      </a:r>
                      <a:r>
                        <a:rPr lang="en-US" sz="2000" kern="100" baseline="-25000">
                          <a:effectLst/>
                        </a:rPr>
                        <a:t>6</a:t>
                      </a:r>
                      <a:r>
                        <a:rPr lang="en-US" sz="2000" kern="100">
                          <a:effectLst/>
                        </a:rPr>
                        <a:t>]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6387390"/>
                  </a:ext>
                </a:extLst>
              </a:tr>
              <a:tr h="21566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20750" algn="ctr"/>
                        </a:tabLst>
                      </a:pPr>
                      <a:r>
                        <a:rPr lang="en-US" sz="2000" kern="100" dirty="0">
                          <a:effectLst/>
                        </a:rPr>
                        <a:t>0	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100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-4.605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4253577"/>
                  </a:ext>
                </a:extLst>
              </a:tr>
              <a:tr h="21566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1000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160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-5.075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4766999"/>
                  </a:ext>
                </a:extLst>
              </a:tr>
              <a:tr h="21566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1800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210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-5.348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1193876"/>
                  </a:ext>
                </a:extLst>
              </a:tr>
              <a:tr h="21566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2800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270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-5.599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58642474"/>
                  </a:ext>
                </a:extLst>
              </a:tr>
              <a:tr h="21566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3600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320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-5.767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2627714"/>
                  </a:ext>
                </a:extLst>
              </a:tr>
              <a:tr h="21566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4400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370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-5.915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10549165"/>
                  </a:ext>
                </a:extLst>
              </a:tr>
              <a:tr h="21566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5200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415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-6.028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3435106"/>
                  </a:ext>
                </a:extLst>
              </a:tr>
              <a:tr h="21566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6200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481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-6.175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337945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9AFA193-7CA6-5861-C76B-B50251E0C311}"/>
              </a:ext>
            </a:extLst>
          </p:cNvPr>
          <p:cNvSpPr txBox="1"/>
          <p:nvPr/>
        </p:nvSpPr>
        <p:spPr>
          <a:xfrm>
            <a:off x="4007983" y="3186224"/>
            <a:ext cx="8304440" cy="2221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resulting plots are shown below.  Since the ln[C</a:t>
            </a:r>
            <a:r>
              <a:rPr lang="en-US" sz="20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0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versus </a:t>
            </a:r>
            <a:r>
              <a:rPr lang="en-US" sz="20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plot (figure a) is not a straight line, the reaction is </a:t>
            </a:r>
            <a:r>
              <a:rPr lang="en-US" sz="20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first order.  The reaction is, however </a:t>
            </a:r>
            <a:r>
              <a:rPr lang="en-US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second order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as shown by the linearity of the 1/[C</a:t>
            </a:r>
            <a:r>
              <a:rPr lang="en-US" sz="20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0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and </a:t>
            </a:r>
            <a:r>
              <a:rPr lang="en-US" sz="20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= t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Thus the slope of the line can be expressed as follows: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Rate = - 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[C</a:t>
            </a:r>
            <a:r>
              <a:rPr lang="en-US" sz="20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0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]/</a:t>
            </a:r>
            <a:r>
              <a:rPr lang="en-US" sz="2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000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20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[C</a:t>
            </a:r>
            <a:r>
              <a:rPr lang="en-US" sz="20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0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en-US" sz="20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8" name="Picture 7" descr="A graph of a graph of a number of numbers&#10;&#10;Description automatically generated with medium confidence">
            <a:extLst>
              <a:ext uri="{FF2B5EF4-FFF2-40B4-BE49-F238E27FC236}">
                <a16:creationId xmlns:a16="http://schemas.microsoft.com/office/drawing/2014/main" id="{FE63C99A-A366-0B9E-BA1D-150FAA5199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0963" y="4632076"/>
            <a:ext cx="2793392" cy="1876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5877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6F281-EE7C-386D-E506-FB4FC3790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12, Section 2:  Integrated rate law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B9A7A55-EE5E-8C85-D61C-643CF8DA3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6"/>
          </a:xfrm>
        </p:spPr>
        <p:txBody>
          <a:bodyPr>
            <a:normAutofit fontScale="92500"/>
          </a:bodyPr>
          <a:lstStyle/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/>
              <a:t>Answer</a:t>
            </a:r>
            <a:r>
              <a:rPr lang="en-US" sz="2400" dirty="0"/>
              <a:t>:  </a:t>
            </a: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For a second-order reaction, a plot of 1/[C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versus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produces a straight line of slope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In   terms of the standard equation for a straight line,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= mx + b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we have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1/[C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and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Thus the slope of the line can be expressed as follows:		Slope =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(1/[C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])/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Using the points at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0 and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6200, we can find the rate constant for the reaction: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slope = (481-100) L/mol / (6200 – 0)s = 381/6200 L/mol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 =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6.14 X 10</a:t>
            </a:r>
            <a:r>
              <a:rPr lang="en-US" sz="24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-2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L/mol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3) The expression for the half-life of a second-order reaction is: 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1/2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1/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[A]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  In this case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6.14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-2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L/mol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 (from part 2) and [A]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[C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0.01000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(the 		  	     concentration at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0).  Thus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1/2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1/(6.14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L/mol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s)(1.000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-2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mol/L) =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1.63 X 10</a:t>
            </a:r>
            <a:r>
              <a:rPr lang="en-US" sz="24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147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B68C7-2625-151F-D87B-93DB94CC6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12, Section 2:  Integrated rate law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07D199-A419-E877-8DFA-B1AB92851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825624"/>
            <a:ext cx="102338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Example problem #33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Assignment #2:  Problems 1-5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Quiz:  Rate laws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Pre-lab:  Crystal violet reaction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Lab:  Crystal violet reaction</a:t>
            </a:r>
          </a:p>
        </p:txBody>
      </p:sp>
    </p:spTree>
    <p:extLst>
      <p:ext uri="{BB962C8B-B14F-4D97-AF65-F5344CB8AC3E}">
        <p14:creationId xmlns:p14="http://schemas.microsoft.com/office/powerpoint/2010/main" val="7774065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AB4D6DC-C2E1-E1D0-DF37-A3EDF0FB6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12, Section 3:  Summarizing rate laws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8EA165-CC48-C384-F3C3-7C3C4A61C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Rate Laws: A summary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*There are two types of rate laws.</a:t>
            </a: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1. The </a:t>
            </a:r>
            <a:r>
              <a:rPr lang="en-US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differential rate law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(often called simply the </a:t>
            </a:r>
            <a:r>
              <a:rPr lang="en-US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rate law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shows how the rate of a reaction depends on 	     concentrations.</a:t>
            </a: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2. The </a:t>
            </a:r>
            <a:r>
              <a:rPr lang="en-US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integrated rate law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shows how the concentrations of species in the reaction depend on time.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*Because we typically consider reactions only under conditions where the revers reaction is 			  unimportant, our rate laws will involve only concentrations of reactants.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*Because the differential and integrated rate laws for a given reaction are related in a well-defined 		  way, the experimental determination of </a:t>
            </a:r>
            <a:r>
              <a:rPr lang="en-US" sz="20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either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the rate laws is sufficient.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*Experimental convenience usually dictates which type of rate law is determined experimentally.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*Knowing the rate law for a reaction is important mainly because we can usually infer the 			  individual steps involved in the reaction from the specific form of the rate law.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7348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096280A-B6B0-EDF1-1D75-7EBBB4C81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12, Section 4:  Modeling kinetics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D2E78AD-0629-DB46-3F51-779E824C3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564368"/>
            <a:ext cx="10233800" cy="4351338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model of chemical kinetics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Facts about rates of chemical reactions						1)  The more concentrated the reactants, the faster the reaction.		2)  The higher the temperature, the faster the reaction.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Collision Theory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explains why chemical reactions take place			1.  Molecules must move 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toward each other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					2.  Molecules must hit with 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proper orientation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3.  Molecules must hit with 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sufficient energy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				4.  Molecules will separate 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after the reaction occurs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" name="Picture 1" descr="A graph of energy and exothermia&#10;&#10;Description automatically generated">
            <a:extLst>
              <a:ext uri="{FF2B5EF4-FFF2-40B4-BE49-F238E27FC236}">
                <a16:creationId xmlns:a16="http://schemas.microsoft.com/office/drawing/2014/main" id="{5D8E377C-A884-04E0-4139-E6E9C227FF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9075" y="5393555"/>
            <a:ext cx="4133850" cy="1305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7912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87EEF60-66B2-8173-BF6D-22289E999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12, Section 4:  Modeling kinetics </a:t>
            </a:r>
          </a:p>
        </p:txBody>
      </p:sp>
      <p:sp>
        <p:nvSpPr>
          <p:cNvPr id="86" name="Content Placeholder 85">
            <a:extLst>
              <a:ext uri="{FF2B5EF4-FFF2-40B4-BE49-F238E27FC236}">
                <a16:creationId xmlns:a16="http://schemas.microsoft.com/office/drawing/2014/main" id="{A371E9B3-54B3-B3E7-1263-447047EF6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479288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Activation Energy (</a:t>
            </a:r>
            <a:r>
              <a:rPr lang="en-US" sz="2400" u="sng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2400" u="sng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energy needed to start chemical reactions</a:t>
            </a:r>
          </a:p>
          <a:p>
            <a:pPr marL="0" indent="0">
              <a:buNone/>
            </a:pPr>
            <a:r>
              <a:rPr lang="en-US" sz="3600" dirty="0"/>
              <a:t>			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In(K) = -</a:t>
            </a:r>
            <a:r>
              <a:rPr lang="en-US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2400" b="1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(1/T</a:t>
            </a:r>
            <a:r>
              <a:rPr lang="en-US" sz="2400" b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+ </a:t>
            </a:r>
            <a:r>
              <a:rPr lang="en-US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InA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R = 8.3145 J/K-mol</a:t>
            </a:r>
          </a:p>
          <a:p>
            <a:pPr marL="0" indent="0">
              <a:buNone/>
            </a:pP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 		   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	 		A = frequency factor (diff. for all reactions)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Activation energy at 2 temperatures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In[K</a:t>
            </a:r>
            <a:r>
              <a:rPr lang="en-US" sz="2400" b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/K</a:t>
            </a:r>
            <a:r>
              <a:rPr lang="en-US" sz="2400" b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= </a:t>
            </a:r>
            <a:r>
              <a:rPr lang="en-US" sz="24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2400" b="1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/R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(1/T</a:t>
            </a:r>
            <a:r>
              <a:rPr lang="en-US" sz="2400" b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1/T</a:t>
            </a:r>
            <a:r>
              <a:rPr lang="en-US" sz="2400" b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gas-phase reaction between methane and diatomic sulfur is given by the equation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CH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+ 2 S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CS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+ 2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550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 the rate constant for this reaction is 1.1 L/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and at 625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 the rate constant is 6.4 L/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Using these values, calculate </a:t>
            </a:r>
            <a:r>
              <a:rPr lang="en-US" sz="2400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2400" i="1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this reaction.</a:t>
            </a:r>
          </a:p>
          <a:p>
            <a:pPr marL="0" indent="0">
              <a:buNone/>
            </a:pPr>
            <a:endParaRPr lang="en-US" sz="4400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7A7B1B71-5C0A-55F6-6364-7596A497F45C}"/>
              </a:ext>
            </a:extLst>
          </p:cNvPr>
          <p:cNvCxnSpPr/>
          <p:nvPr/>
        </p:nvCxnSpPr>
        <p:spPr>
          <a:xfrm>
            <a:off x="3769001" y="2892423"/>
            <a:ext cx="1061719" cy="63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8714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35DD596-F193-8C77-21B6-AF5ED0463FEB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12, Section 4:  Modeling kinetics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B38D56-DFB5-C60F-5B3A-9AA901D04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Solution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relevant data are shown in the following table:</a:t>
            </a:r>
          </a:p>
          <a:p>
            <a:pPr marL="0" indent="0">
              <a:buNone/>
            </a:pPr>
            <a:endParaRPr lang="en-US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Substituting these values into the equation gives: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ln (6.4/1.1) = (</a:t>
            </a:r>
            <a:r>
              <a:rPr lang="en-US" sz="2600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2600" i="1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/8.3145 J/</a:t>
            </a:r>
            <a:r>
              <a:rPr lang="en-US" sz="2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(1/823 K – 1/898 K)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Solving for </a:t>
            </a:r>
            <a:r>
              <a:rPr lang="en-US" sz="2600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2600" i="1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gives: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2600" i="1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[(8.3145) ln (6.4/1.1)]/(1/823 -  1/898)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2600" i="1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1.4 X 10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J/mol</a:t>
            </a:r>
          </a:p>
          <a:p>
            <a:pPr marL="0" indent="0"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1681E24-0DA1-A6E7-4C45-B2BBD82AE8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323569"/>
              </p:ext>
            </p:extLst>
          </p:nvPr>
        </p:nvGraphicFramePr>
        <p:xfrm>
          <a:off x="7162801" y="2329315"/>
          <a:ext cx="3907970" cy="164374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33520">
                  <a:extLst>
                    <a:ext uri="{9D8B030D-6E8A-4147-A177-3AD203B41FA5}">
                      <a16:colId xmlns:a16="http://schemas.microsoft.com/office/drawing/2014/main" val="2769818869"/>
                    </a:ext>
                  </a:extLst>
                </a:gridCol>
                <a:gridCol w="869781">
                  <a:extLst>
                    <a:ext uri="{9D8B030D-6E8A-4147-A177-3AD203B41FA5}">
                      <a16:colId xmlns:a16="http://schemas.microsoft.com/office/drawing/2014/main" val="2260531230"/>
                    </a:ext>
                  </a:extLst>
                </a:gridCol>
                <a:gridCol w="1304669">
                  <a:extLst>
                    <a:ext uri="{9D8B030D-6E8A-4147-A177-3AD203B41FA5}">
                      <a16:colId xmlns:a16="http://schemas.microsoft.com/office/drawing/2014/main" val="1152981198"/>
                    </a:ext>
                  </a:extLst>
                </a:gridCol>
              </a:tblGrid>
              <a:tr h="8312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k (L/mol ∙s)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T (</a:t>
                      </a:r>
                      <a:r>
                        <a:rPr lang="en-US" sz="2400" kern="100" baseline="30000">
                          <a:effectLst/>
                        </a:rPr>
                        <a:t>0</a:t>
                      </a:r>
                      <a:r>
                        <a:rPr lang="en-US" sz="2400" kern="100">
                          <a:effectLst/>
                        </a:rPr>
                        <a:t>C)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T (K)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6329958"/>
                  </a:ext>
                </a:extLst>
              </a:tr>
              <a:tr h="40623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1.1 = k</a:t>
                      </a:r>
                      <a:r>
                        <a:rPr lang="en-US" sz="2400" kern="100" baseline="-25000" dirty="0">
                          <a:effectLst/>
                        </a:rPr>
                        <a:t>1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550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823 = T</a:t>
                      </a:r>
                      <a:r>
                        <a:rPr lang="en-US" sz="2400" kern="100" baseline="-25000">
                          <a:effectLst/>
                        </a:rPr>
                        <a:t>1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6538218"/>
                  </a:ext>
                </a:extLst>
              </a:tr>
              <a:tr h="40623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6.4 = k</a:t>
                      </a:r>
                      <a:r>
                        <a:rPr lang="en-US" sz="2400" kern="100" baseline="-25000" dirty="0">
                          <a:effectLst/>
                        </a:rPr>
                        <a:t>2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625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898 = T</a:t>
                      </a:r>
                      <a:r>
                        <a:rPr lang="en-US" sz="2400" kern="100" baseline="-25000" dirty="0">
                          <a:effectLst/>
                        </a:rPr>
                        <a:t>2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6624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40456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F3E15CB-3632-377C-16BB-1142D227701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12, Section 5:  Reaction mechanisms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1537F3-8097-8B85-D398-4FED123AB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4956175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Reactions Mechanisms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For reaction mechanisms to be plausible:</a:t>
            </a:r>
          </a:p>
          <a:p>
            <a:pPr marL="342900" marR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AutoNum type="arabicPeriod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sum of the steps must give the overall reaction.						</a:t>
            </a:r>
          </a:p>
          <a:p>
            <a:pPr marL="342900" marR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AutoNum type="arabicPeriod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rate law derived from the mechanism must agree with the observed mechanism (from experimental data).</a:t>
            </a:r>
          </a:p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1:  				2 NO + 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2 NO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Rate = k[NO]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/>
              <a:t>	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Elementary step 1	2 NO                                    N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Slow</a:t>
            </a:r>
          </a:p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Elementary step 2	N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                                                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Fast</a:t>
            </a:r>
          </a:p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Overall reaction:</a:t>
            </a:r>
          </a:p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Rate law:</a:t>
            </a:r>
          </a:p>
          <a:p>
            <a:pPr marL="0" indent="0"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3A45B23E-EFF0-5293-7056-A05D26B1E7AB}"/>
              </a:ext>
            </a:extLst>
          </p:cNvPr>
          <p:cNvCxnSpPr/>
          <p:nvPr/>
        </p:nvCxnSpPr>
        <p:spPr>
          <a:xfrm flipV="1">
            <a:off x="5108567" y="4002771"/>
            <a:ext cx="1757159" cy="63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30844450-11CA-BDE4-3572-365B64DACE49}"/>
              </a:ext>
            </a:extLst>
          </p:cNvPr>
          <p:cNvCxnSpPr/>
          <p:nvPr/>
        </p:nvCxnSpPr>
        <p:spPr>
          <a:xfrm flipV="1">
            <a:off x="4673138" y="4579714"/>
            <a:ext cx="1757159" cy="63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2503DC2-D447-30A0-3D7D-D242DDF6A2D5}"/>
              </a:ext>
            </a:extLst>
          </p:cNvPr>
          <p:cNvCxnSpPr/>
          <p:nvPr/>
        </p:nvCxnSpPr>
        <p:spPr>
          <a:xfrm flipV="1">
            <a:off x="5217423" y="5167543"/>
            <a:ext cx="1757159" cy="63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38913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F3E15CB-3632-377C-16BB-1142D227701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12, Section 5:  Reaction mechanisms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1537F3-8097-8B85-D398-4FED123AB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495617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2:  			NO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CO                                NO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CO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Rate = k[NO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4000" dirty="0"/>
              <a:t>	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Elementary step 1	NO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NO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NO + NO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	Slow</a:t>
            </a:r>
          </a:p>
          <a:p>
            <a:pPr marL="0" indent="0">
              <a:buNone/>
            </a:pP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Elementary step 2	NO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CO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NO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CO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Fast</a:t>
            </a:r>
            <a:endParaRPr lang="en-US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Overall reaction:</a:t>
            </a:r>
          </a:p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Rate law:</a:t>
            </a:r>
          </a:p>
          <a:p>
            <a:pPr marL="0" indent="0"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3A45B23E-EFF0-5293-7056-A05D26B1E7AB}"/>
              </a:ext>
            </a:extLst>
          </p:cNvPr>
          <p:cNvCxnSpPr/>
          <p:nvPr/>
        </p:nvCxnSpPr>
        <p:spPr>
          <a:xfrm flipV="1">
            <a:off x="4215938" y="2173971"/>
            <a:ext cx="1757159" cy="63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30844450-11CA-BDE4-3572-365B64DACE49}"/>
              </a:ext>
            </a:extLst>
          </p:cNvPr>
          <p:cNvCxnSpPr/>
          <p:nvPr/>
        </p:nvCxnSpPr>
        <p:spPr>
          <a:xfrm flipV="1">
            <a:off x="5162997" y="2663829"/>
            <a:ext cx="1757159" cy="63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2503DC2-D447-30A0-3D7D-D242DDF6A2D5}"/>
              </a:ext>
            </a:extLst>
          </p:cNvPr>
          <p:cNvCxnSpPr/>
          <p:nvPr/>
        </p:nvCxnSpPr>
        <p:spPr>
          <a:xfrm flipV="1">
            <a:off x="5162996" y="3316176"/>
            <a:ext cx="1757159" cy="63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74245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3">
            <a:extLst>
              <a:ext uri="{FF2B5EF4-FFF2-40B4-BE49-F238E27FC236}">
                <a16:creationId xmlns:a16="http://schemas.microsoft.com/office/drawing/2014/main" id="{E3D09CC1-520E-7D4B-77B8-5306A5283C4E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642938" y="693738"/>
            <a:ext cx="6834187" cy="547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CC5AA6D-D677-316F-329C-95DECBDBC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12, Section 1:  Differential rate law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EB189D3-D4AD-D959-2826-389F81B3E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825625"/>
            <a:ext cx="12300857" cy="4351338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Differential Rate Law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the rate law that expresses how the rate depends on concentration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 ] vs Rate * Calculated when t = 0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the following equation and information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	          B</a:t>
            </a:r>
            <a:endParaRPr lang="en-US" sz="4400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22C5AA5-68B7-D7ED-DE26-4278F56B1E5F}"/>
              </a:ext>
            </a:extLst>
          </p:cNvPr>
          <p:cNvCxnSpPr/>
          <p:nvPr/>
        </p:nvCxnSpPr>
        <p:spPr>
          <a:xfrm flipV="1">
            <a:off x="3187290" y="3652580"/>
            <a:ext cx="1093029" cy="635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B60E5F-EA4E-B2D5-316E-23656EC59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112602"/>
              </p:ext>
            </p:extLst>
          </p:nvPr>
        </p:nvGraphicFramePr>
        <p:xfrm>
          <a:off x="1515253" y="4001294"/>
          <a:ext cx="4512469" cy="188741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10442">
                  <a:extLst>
                    <a:ext uri="{9D8B030D-6E8A-4147-A177-3AD203B41FA5}">
                      <a16:colId xmlns:a16="http://schemas.microsoft.com/office/drawing/2014/main" val="2463806414"/>
                    </a:ext>
                  </a:extLst>
                </a:gridCol>
                <a:gridCol w="3502027">
                  <a:extLst>
                    <a:ext uri="{9D8B030D-6E8A-4147-A177-3AD203B41FA5}">
                      <a16:colId xmlns:a16="http://schemas.microsoft.com/office/drawing/2014/main" val="1337377922"/>
                    </a:ext>
                  </a:extLst>
                </a:gridCol>
              </a:tblGrid>
              <a:tr h="6127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sng" kern="100" dirty="0">
                          <a:effectLst/>
                        </a:rPr>
                        <a:t>[A]</a:t>
                      </a:r>
                      <a:r>
                        <a:rPr lang="en-US" sz="2400" u="sng" kern="100" baseline="-25000" dirty="0">
                          <a:effectLst/>
                        </a:rPr>
                        <a:t>o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sng" kern="100" dirty="0">
                          <a:effectLst/>
                        </a:rPr>
                        <a:t>Initial rate of the reaction (moles/</a:t>
                      </a:r>
                      <a:r>
                        <a:rPr lang="en-US" sz="2400" u="sng" kern="100" dirty="0" err="1">
                          <a:effectLst/>
                        </a:rPr>
                        <a:t>liter∙sec</a:t>
                      </a:r>
                      <a:r>
                        <a:rPr lang="en-US" sz="2400" u="sng" kern="100" dirty="0">
                          <a:effectLst/>
                        </a:rPr>
                        <a:t>)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6923751"/>
                  </a:ext>
                </a:extLst>
              </a:tr>
              <a:tr h="29944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0.35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7.20 X 10</a:t>
                      </a:r>
                      <a:r>
                        <a:rPr lang="en-US" sz="2400" kern="100" baseline="30000" dirty="0">
                          <a:effectLst/>
                        </a:rPr>
                        <a:t>-4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5368653"/>
                  </a:ext>
                </a:extLst>
              </a:tr>
              <a:tr h="29944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0.70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2.90 X 10</a:t>
                      </a:r>
                      <a:r>
                        <a:rPr lang="en-US" sz="2400" kern="100" baseline="30000" dirty="0">
                          <a:effectLst/>
                        </a:rPr>
                        <a:t>-3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3506879"/>
                  </a:ext>
                </a:extLst>
              </a:tr>
              <a:tr h="29944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1.05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6.45 X 10</a:t>
                      </a:r>
                      <a:r>
                        <a:rPr lang="en-US" sz="2400" kern="100" baseline="30000" dirty="0">
                          <a:effectLst/>
                        </a:rPr>
                        <a:t>-3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9606359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BCD09E3E-B9DB-FA40-06C6-AB462D90134A}"/>
              </a:ext>
            </a:extLst>
          </p:cNvPr>
          <p:cNvSpPr txBox="1"/>
          <p:nvPr/>
        </p:nvSpPr>
        <p:spPr>
          <a:xfrm>
            <a:off x="6349192" y="3658930"/>
            <a:ext cx="5527122" cy="2360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a) Write the expression for 	     	  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rate law 		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Rate = K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]</a:t>
            </a:r>
            <a:r>
              <a:rPr lang="en-US" sz="24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b) Determine the order of the reaction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c) Calculate the value of 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6731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F3E15CB-3632-377C-16BB-1142D227701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12, Section 5:  Reaction mechanisms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1537F3-8097-8B85-D398-4FED123AB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4956175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3:  			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+ 2 NO                                N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	Rate = k[NO]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Is this a plausible mechanism? </a:t>
            </a:r>
            <a:r>
              <a:rPr lang="en-US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</a:p>
          <a:p>
            <a:pPr marL="0" indent="0">
              <a:buNone/>
            </a:pPr>
            <a:r>
              <a:rPr lang="en-US" sz="32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Elementary step 1	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NO                               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+ N  	Slow</a:t>
            </a:r>
            <a:endParaRPr lang="en-US" sz="40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Elementary step 2	N + NO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N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	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Fast</a:t>
            </a:r>
          </a:p>
          <a:p>
            <a:pPr marL="0" indent="0">
              <a:buNone/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O                                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	     	Fast</a:t>
            </a:r>
            <a:endParaRPr lang="en-US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Overall reaction:</a:t>
            </a:r>
          </a:p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Rate law:</a:t>
            </a:r>
          </a:p>
          <a:p>
            <a:pPr marL="0" indent="0"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3A45B23E-EFF0-5293-7056-A05D26B1E7AB}"/>
              </a:ext>
            </a:extLst>
          </p:cNvPr>
          <p:cNvCxnSpPr/>
          <p:nvPr/>
        </p:nvCxnSpPr>
        <p:spPr>
          <a:xfrm flipV="1">
            <a:off x="4284416" y="2047317"/>
            <a:ext cx="1757159" cy="63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2503DC2-D447-30A0-3D7D-D242DDF6A2D5}"/>
              </a:ext>
            </a:extLst>
          </p:cNvPr>
          <p:cNvCxnSpPr/>
          <p:nvPr/>
        </p:nvCxnSpPr>
        <p:spPr>
          <a:xfrm flipV="1">
            <a:off x="4879968" y="3261747"/>
            <a:ext cx="1757159" cy="63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30844450-11CA-BDE4-3572-365B64DACE49}"/>
              </a:ext>
            </a:extLst>
          </p:cNvPr>
          <p:cNvCxnSpPr/>
          <p:nvPr/>
        </p:nvCxnSpPr>
        <p:spPr>
          <a:xfrm flipV="1">
            <a:off x="4879969" y="3937457"/>
            <a:ext cx="1757159" cy="63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5613882-43FE-2014-9C88-AD3E4D2923EA}"/>
              </a:ext>
            </a:extLst>
          </p:cNvPr>
          <p:cNvCxnSpPr/>
          <p:nvPr/>
        </p:nvCxnSpPr>
        <p:spPr>
          <a:xfrm flipV="1">
            <a:off x="4836425" y="4438202"/>
            <a:ext cx="1757159" cy="63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61585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F3E15CB-3632-377C-16BB-1142D227701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12, Section 5:  Reaction mechanisms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1537F3-8097-8B85-D398-4FED123AB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4956175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4:  	Mechanism:		Br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2 Br                  Fast</a:t>
            </a:r>
          </a:p>
          <a:p>
            <a:pPr marL="0" indent="0">
              <a:buNone/>
            </a:pPr>
            <a:r>
              <a:rPr lang="en-US" sz="4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 +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HBr + H      Slow</a:t>
            </a:r>
            <a:endParaRPr lang="en-US" sz="4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HBr + Br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Fast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32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Br                                 Br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   Fast</a:t>
            </a:r>
            <a:endParaRPr lang="en-US" sz="4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Overall reaction:</a:t>
            </a:r>
          </a:p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Rate law:</a:t>
            </a:r>
          </a:p>
          <a:p>
            <a:pPr marL="0" indent="0"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3A45B23E-EFF0-5293-7056-A05D26B1E7AB}"/>
              </a:ext>
            </a:extLst>
          </p:cNvPr>
          <p:cNvCxnSpPr/>
          <p:nvPr/>
        </p:nvCxnSpPr>
        <p:spPr>
          <a:xfrm flipV="1">
            <a:off x="4284416" y="2047317"/>
            <a:ext cx="1757159" cy="63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2503DC2-D447-30A0-3D7D-D242DDF6A2D5}"/>
              </a:ext>
            </a:extLst>
          </p:cNvPr>
          <p:cNvCxnSpPr/>
          <p:nvPr/>
        </p:nvCxnSpPr>
        <p:spPr>
          <a:xfrm flipV="1">
            <a:off x="4738454" y="2830397"/>
            <a:ext cx="1757159" cy="63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30844450-11CA-BDE4-3572-365B64DACE49}"/>
              </a:ext>
            </a:extLst>
          </p:cNvPr>
          <p:cNvCxnSpPr/>
          <p:nvPr/>
        </p:nvCxnSpPr>
        <p:spPr>
          <a:xfrm flipV="1">
            <a:off x="4836425" y="3523799"/>
            <a:ext cx="1757159" cy="63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5613882-43FE-2014-9C88-AD3E4D2923EA}"/>
              </a:ext>
            </a:extLst>
          </p:cNvPr>
          <p:cNvCxnSpPr/>
          <p:nvPr/>
        </p:nvCxnSpPr>
        <p:spPr>
          <a:xfrm flipV="1">
            <a:off x="4477197" y="4155171"/>
            <a:ext cx="1757159" cy="63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26932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26F35-B553-E067-EC11-395FE8BE2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12, Section 5:  Reaction mechanisms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7980E0-E0D1-BB12-55C6-551A9EDDB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Assignment #3:  Problems 1-5</a:t>
            </a:r>
          </a:p>
        </p:txBody>
      </p:sp>
    </p:spTree>
    <p:extLst>
      <p:ext uri="{BB962C8B-B14F-4D97-AF65-F5344CB8AC3E}">
        <p14:creationId xmlns:p14="http://schemas.microsoft.com/office/powerpoint/2010/main" val="14822049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E05DC36-2E1C-659E-1AAA-4021A6CBE07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12 – Unit wrap-up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81572-8183-E0AC-4456-E23A31D13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NMSI problems:  Integrated laws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Review MCs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NMSI problems:  Rates &amp; mechanisms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Review problems</a:t>
            </a:r>
          </a:p>
        </p:txBody>
      </p:sp>
    </p:spTree>
    <p:extLst>
      <p:ext uri="{BB962C8B-B14F-4D97-AF65-F5344CB8AC3E}">
        <p14:creationId xmlns:p14="http://schemas.microsoft.com/office/powerpoint/2010/main" val="11552699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1B4D15AF-034D-5330-71FF-129F5A8D6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12, Section 1:  Differential rate law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A6BAED0C-E8B5-8173-EF54-359261548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09086"/>
            <a:ext cx="12192000" cy="5048913"/>
          </a:xfrm>
        </p:spPr>
        <p:txBody>
          <a:bodyPr/>
          <a:lstStyle/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 Determine the rate law, solve for the order of the reaction and the value of the rate constant.</a:t>
            </a:r>
          </a:p>
          <a:p>
            <a:pPr marL="0" indent="0">
              <a:buNone/>
            </a:pPr>
            <a:r>
              <a:rPr lang="en-US" sz="3600" dirty="0"/>
              <a:t>				      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 + D + E 	                Products</a:t>
            </a:r>
          </a:p>
          <a:p>
            <a:pPr marL="0" indent="0">
              <a:buNone/>
            </a:pP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Rate = </a:t>
            </a:r>
            <a:r>
              <a:rPr lang="en-US" sz="24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[C]</a:t>
            </a:r>
            <a:r>
              <a:rPr lang="en-US" sz="24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 [D]</a:t>
            </a:r>
            <a:r>
              <a:rPr lang="en-US" sz="24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∙ [E]</a:t>
            </a:r>
            <a:r>
              <a:rPr lang="en-US" sz="24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0BCF5775-E98D-34BE-5CF2-FC05654D59E3}"/>
              </a:ext>
            </a:extLst>
          </p:cNvPr>
          <p:cNvCxnSpPr/>
          <p:nvPr/>
        </p:nvCxnSpPr>
        <p:spPr>
          <a:xfrm flipV="1">
            <a:off x="5610733" y="2565855"/>
            <a:ext cx="818139" cy="635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CCCDA8A-6D08-DCA2-F0C0-0C1691F4DE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942692"/>
              </p:ext>
            </p:extLst>
          </p:nvPr>
        </p:nvGraphicFramePr>
        <p:xfrm>
          <a:off x="2496570" y="2883466"/>
          <a:ext cx="6841345" cy="263544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00281">
                  <a:extLst>
                    <a:ext uri="{9D8B030D-6E8A-4147-A177-3AD203B41FA5}">
                      <a16:colId xmlns:a16="http://schemas.microsoft.com/office/drawing/2014/main" val="2447707823"/>
                    </a:ext>
                  </a:extLst>
                </a:gridCol>
                <a:gridCol w="975549">
                  <a:extLst>
                    <a:ext uri="{9D8B030D-6E8A-4147-A177-3AD203B41FA5}">
                      <a16:colId xmlns:a16="http://schemas.microsoft.com/office/drawing/2014/main" val="2736178145"/>
                    </a:ext>
                  </a:extLst>
                </a:gridCol>
                <a:gridCol w="975549">
                  <a:extLst>
                    <a:ext uri="{9D8B030D-6E8A-4147-A177-3AD203B41FA5}">
                      <a16:colId xmlns:a16="http://schemas.microsoft.com/office/drawing/2014/main" val="3345376144"/>
                    </a:ext>
                  </a:extLst>
                </a:gridCol>
                <a:gridCol w="975549">
                  <a:extLst>
                    <a:ext uri="{9D8B030D-6E8A-4147-A177-3AD203B41FA5}">
                      <a16:colId xmlns:a16="http://schemas.microsoft.com/office/drawing/2014/main" val="4103911907"/>
                    </a:ext>
                  </a:extLst>
                </a:gridCol>
                <a:gridCol w="2414417">
                  <a:extLst>
                    <a:ext uri="{9D8B030D-6E8A-4147-A177-3AD203B41FA5}">
                      <a16:colId xmlns:a16="http://schemas.microsoft.com/office/drawing/2014/main" val="4408238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sng" kern="100" dirty="0">
                          <a:effectLst/>
                        </a:rPr>
                        <a:t>Reaction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sng" kern="100">
                          <a:effectLst/>
                        </a:rPr>
                        <a:t>[C</a:t>
                      </a:r>
                      <a:r>
                        <a:rPr lang="en-US" sz="2400" u="sng" kern="100" baseline="-25000">
                          <a:effectLst/>
                        </a:rPr>
                        <a:t>o</a:t>
                      </a:r>
                      <a:r>
                        <a:rPr lang="en-US" sz="2400" u="sng" kern="100">
                          <a:effectLst/>
                        </a:rPr>
                        <a:t>]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sng" kern="100">
                          <a:effectLst/>
                        </a:rPr>
                        <a:t>[D</a:t>
                      </a:r>
                      <a:r>
                        <a:rPr lang="en-US" sz="2400" u="sng" kern="100" baseline="-25000">
                          <a:effectLst/>
                        </a:rPr>
                        <a:t>o</a:t>
                      </a:r>
                      <a:r>
                        <a:rPr lang="en-US" sz="2400" u="sng" kern="100">
                          <a:effectLst/>
                        </a:rPr>
                        <a:t>]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sng" kern="100">
                          <a:effectLst/>
                        </a:rPr>
                        <a:t>[E</a:t>
                      </a:r>
                      <a:r>
                        <a:rPr lang="en-US" sz="2400" u="sng" kern="100" baseline="-25000">
                          <a:effectLst/>
                        </a:rPr>
                        <a:t>o</a:t>
                      </a:r>
                      <a:r>
                        <a:rPr lang="en-US" sz="2400" u="sng" kern="100">
                          <a:effectLst/>
                        </a:rPr>
                        <a:t>]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u="sng" kern="100">
                          <a:effectLst/>
                        </a:rPr>
                        <a:t>Initial rate (moles/liter∙sec)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8369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1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0.400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0.300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0.560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7.14 X 10</a:t>
                      </a:r>
                      <a:r>
                        <a:rPr lang="en-US" sz="2400" kern="100" baseline="30000">
                          <a:effectLst/>
                        </a:rPr>
                        <a:t>-4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80409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2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0.100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0.500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0.200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4.55 X 10</a:t>
                      </a:r>
                      <a:r>
                        <a:rPr lang="en-US" sz="2400" kern="100" baseline="30000">
                          <a:effectLst/>
                        </a:rPr>
                        <a:t>-5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72347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3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0.100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0.200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0.200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4.55 X 10</a:t>
                      </a:r>
                      <a:r>
                        <a:rPr lang="en-US" sz="2400" kern="100" baseline="30000" dirty="0">
                          <a:effectLst/>
                        </a:rPr>
                        <a:t>-5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49392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4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0.400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0.300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0.750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1.28 X 10</a:t>
                      </a:r>
                      <a:r>
                        <a:rPr lang="en-US" sz="2400" kern="100" baseline="30000">
                          <a:effectLst/>
                        </a:rPr>
                        <a:t>-3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19645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5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0.100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0.300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0.560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3.57 X 10</a:t>
                      </a:r>
                      <a:r>
                        <a:rPr lang="en-US" sz="2400" kern="100" baseline="30000" dirty="0">
                          <a:effectLst/>
                        </a:rPr>
                        <a:t>-4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7799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23363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5F1918FC-805F-6230-F59E-08996CF99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12, Section 1:  Differential rate law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9EC236-9EB1-D256-DF3A-DD8B267691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0809514" cy="5032375"/>
          </a:xfrm>
        </p:spPr>
        <p:txBody>
          <a:bodyPr/>
          <a:lstStyle/>
          <a:p>
            <a:pPr marL="457200" indent="-457200">
              <a:buAutoNum type="arabicPeriod" startAt="3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reaction between bromate ions and bromide ions in an aqueous solution is given by the equation:      BrO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(aq)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+ 5 Br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(aq)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+ 6 H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(aq)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3 Br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+ 3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(l)</a:t>
            </a:r>
          </a:p>
          <a:p>
            <a:pPr marL="0" indent="0">
              <a:buNone/>
            </a:pPr>
            <a:r>
              <a:rPr lang="en-US" sz="2400" i="1" kern="1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The following table gives the results of 4 experiments</a:t>
            </a:r>
          </a:p>
          <a:p>
            <a:pPr marL="0" indent="0"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 startAt="3"/>
            </a:pPr>
            <a:endParaRPr lang="en-US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 startAt="3"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 startAt="3"/>
            </a:pPr>
            <a:endParaRPr lang="en-US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 startAt="3"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 startAt="3"/>
            </a:pPr>
            <a:endParaRPr lang="en-US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Calculate the rate law and the value of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this reaction.</a:t>
            </a:r>
          </a:p>
          <a:p>
            <a:pPr marL="0" indent="0"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FB3544EF-DF59-98D8-3339-A799106ED0CB}"/>
              </a:ext>
            </a:extLst>
          </p:cNvPr>
          <p:cNvCxnSpPr/>
          <p:nvPr/>
        </p:nvCxnSpPr>
        <p:spPr>
          <a:xfrm flipV="1">
            <a:off x="7075514" y="2347706"/>
            <a:ext cx="1197837" cy="635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5D36FBA-5897-2D91-D1F9-BA72C05F75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221756"/>
              </p:ext>
            </p:extLst>
          </p:nvPr>
        </p:nvGraphicFramePr>
        <p:xfrm>
          <a:off x="2275115" y="3263487"/>
          <a:ext cx="7113987" cy="226142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15969">
                  <a:extLst>
                    <a:ext uri="{9D8B030D-6E8A-4147-A177-3AD203B41FA5}">
                      <a16:colId xmlns:a16="http://schemas.microsoft.com/office/drawing/2014/main" val="225937393"/>
                    </a:ext>
                  </a:extLst>
                </a:gridCol>
                <a:gridCol w="1237845">
                  <a:extLst>
                    <a:ext uri="{9D8B030D-6E8A-4147-A177-3AD203B41FA5}">
                      <a16:colId xmlns:a16="http://schemas.microsoft.com/office/drawing/2014/main" val="3834414757"/>
                    </a:ext>
                  </a:extLst>
                </a:gridCol>
                <a:gridCol w="1023248">
                  <a:extLst>
                    <a:ext uri="{9D8B030D-6E8A-4147-A177-3AD203B41FA5}">
                      <a16:colId xmlns:a16="http://schemas.microsoft.com/office/drawing/2014/main" val="2492480480"/>
                    </a:ext>
                  </a:extLst>
                </a:gridCol>
                <a:gridCol w="895342">
                  <a:extLst>
                    <a:ext uri="{9D8B030D-6E8A-4147-A177-3AD203B41FA5}">
                      <a16:colId xmlns:a16="http://schemas.microsoft.com/office/drawing/2014/main" val="1351961060"/>
                    </a:ext>
                  </a:extLst>
                </a:gridCol>
                <a:gridCol w="2441583">
                  <a:extLst>
                    <a:ext uri="{9D8B030D-6E8A-4147-A177-3AD203B41FA5}">
                      <a16:colId xmlns:a16="http://schemas.microsoft.com/office/drawing/2014/main" val="81211402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sng" kern="100" dirty="0">
                          <a:effectLst/>
                        </a:rPr>
                        <a:t>Reaction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sng" kern="100" dirty="0">
                          <a:effectLst/>
                        </a:rPr>
                        <a:t>[BrO</a:t>
                      </a:r>
                      <a:r>
                        <a:rPr lang="en-US" sz="2400" u="sng" kern="100" baseline="-25000" dirty="0">
                          <a:effectLst/>
                        </a:rPr>
                        <a:t>3</a:t>
                      </a:r>
                      <a:r>
                        <a:rPr lang="en-US" sz="2400" u="sng" kern="100" baseline="30000" dirty="0">
                          <a:effectLst/>
                        </a:rPr>
                        <a:t>-</a:t>
                      </a:r>
                      <a:r>
                        <a:rPr lang="en-US" sz="2400" u="sng" kern="100" dirty="0">
                          <a:effectLst/>
                        </a:rPr>
                        <a:t>]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sng" kern="100">
                          <a:effectLst/>
                        </a:rPr>
                        <a:t>[Br</a:t>
                      </a:r>
                      <a:r>
                        <a:rPr lang="en-US" sz="2400" u="sng" kern="100" baseline="30000">
                          <a:effectLst/>
                        </a:rPr>
                        <a:t>-</a:t>
                      </a:r>
                      <a:r>
                        <a:rPr lang="en-US" sz="2400" u="sng" kern="100">
                          <a:effectLst/>
                        </a:rPr>
                        <a:t>]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sng" kern="100">
                          <a:effectLst/>
                        </a:rPr>
                        <a:t>[H</a:t>
                      </a:r>
                      <a:r>
                        <a:rPr lang="en-US" sz="2400" u="sng" kern="100" baseline="30000">
                          <a:effectLst/>
                        </a:rPr>
                        <a:t>+</a:t>
                      </a:r>
                      <a:r>
                        <a:rPr lang="en-US" sz="2400" u="sng" kern="100">
                          <a:effectLst/>
                        </a:rPr>
                        <a:t>]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sng" kern="100" dirty="0">
                          <a:effectLst/>
                        </a:rPr>
                        <a:t>Initial rate (moles/</a:t>
                      </a:r>
                      <a:r>
                        <a:rPr lang="en-US" sz="2400" u="sng" kern="100" dirty="0" err="1">
                          <a:effectLst/>
                        </a:rPr>
                        <a:t>liter∙sec</a:t>
                      </a:r>
                      <a:r>
                        <a:rPr lang="en-US" sz="2400" u="sng" kern="100" dirty="0">
                          <a:effectLst/>
                        </a:rPr>
                        <a:t>)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58677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1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0.10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0.10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0.10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8.0 X 10</a:t>
                      </a:r>
                      <a:r>
                        <a:rPr lang="en-US" sz="2400" kern="100" baseline="30000">
                          <a:effectLst/>
                        </a:rPr>
                        <a:t>-4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68929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2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0.20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0.10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0.10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1.6 X 10</a:t>
                      </a:r>
                      <a:r>
                        <a:rPr lang="en-US" sz="2400" kern="100" baseline="30000">
                          <a:effectLst/>
                        </a:rPr>
                        <a:t>-3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96237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3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0.20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0.20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0.10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3.2 X 10</a:t>
                      </a:r>
                      <a:r>
                        <a:rPr lang="en-US" sz="2400" kern="100" baseline="30000">
                          <a:effectLst/>
                        </a:rPr>
                        <a:t>-3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29932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4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0.10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0.10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0.20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3.2 X 10</a:t>
                      </a:r>
                      <a:r>
                        <a:rPr lang="en-US" sz="2400" kern="100" baseline="30000" dirty="0">
                          <a:effectLst/>
                        </a:rPr>
                        <a:t>-3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92136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8461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12723-5716-E86F-2618-0A39226A4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12, Section 1:  Differential rate law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92D02-BF90-082E-5841-D0F58BA3D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Assignment #1:  Problems 1-4</a:t>
            </a:r>
          </a:p>
        </p:txBody>
      </p:sp>
    </p:spTree>
    <p:extLst>
      <p:ext uri="{BB962C8B-B14F-4D97-AF65-F5344CB8AC3E}">
        <p14:creationId xmlns:p14="http://schemas.microsoft.com/office/powerpoint/2010/main" val="549327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39EB7394-BA45-A15B-0B94-1F9B01BDF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096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Chapter 12, Section 2:  Integrated rate law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A0CFA8C9-C919-13ED-DBBB-F4120B9D0C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53330"/>
            <a:ext cx="12192000" cy="5604669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Integrated Rate Law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where the differential rate law expresses rate as a function of reaction concentration at an instant in time (hence an </a:t>
            </a:r>
            <a:r>
              <a:rPr lang="en-US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instantaneous rate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 integrated rates express </a:t>
            </a:r>
            <a:r>
              <a:rPr lang="en-US" sz="20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reactants and concentration as a function of time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TABLE 12.6:  Summary of the Kinetics for Reactions of the Type </a:t>
            </a:r>
            <a:r>
              <a:rPr lang="en-US" sz="20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</a:t>
            </a:r>
            <a:r>
              <a:rPr lang="en-US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Products That Are 	                        		        Zero, First, or Second Order in [A]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ln = ([A]</a:t>
            </a:r>
            <a:r>
              <a:rPr lang="en-US" sz="1800" b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/[A]) = </a:t>
            </a:r>
            <a:r>
              <a:rPr lang="en-US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kt</a:t>
            </a:r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500661C-4603-7F17-BBC4-CF7A7539A3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048444"/>
              </p:ext>
            </p:extLst>
          </p:nvPr>
        </p:nvGraphicFramePr>
        <p:xfrm>
          <a:off x="239486" y="2999807"/>
          <a:ext cx="11713027" cy="251645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320782">
                  <a:extLst>
                    <a:ext uri="{9D8B030D-6E8A-4147-A177-3AD203B41FA5}">
                      <a16:colId xmlns:a16="http://schemas.microsoft.com/office/drawing/2014/main" val="49571477"/>
                    </a:ext>
                  </a:extLst>
                </a:gridCol>
                <a:gridCol w="1805555">
                  <a:extLst>
                    <a:ext uri="{9D8B030D-6E8A-4147-A177-3AD203B41FA5}">
                      <a16:colId xmlns:a16="http://schemas.microsoft.com/office/drawing/2014/main" val="1409204082"/>
                    </a:ext>
                  </a:extLst>
                </a:gridCol>
                <a:gridCol w="2041316">
                  <a:extLst>
                    <a:ext uri="{9D8B030D-6E8A-4147-A177-3AD203B41FA5}">
                      <a16:colId xmlns:a16="http://schemas.microsoft.com/office/drawing/2014/main" val="3042262347"/>
                    </a:ext>
                  </a:extLst>
                </a:gridCol>
                <a:gridCol w="2545374">
                  <a:extLst>
                    <a:ext uri="{9D8B030D-6E8A-4147-A177-3AD203B41FA5}">
                      <a16:colId xmlns:a16="http://schemas.microsoft.com/office/drawing/2014/main" val="784692573"/>
                    </a:ext>
                  </a:extLst>
                </a:gridCol>
              </a:tblGrid>
              <a:tr h="22626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 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Zeroth Order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First Order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Second Order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174582"/>
                  </a:ext>
                </a:extLst>
              </a:tr>
              <a:tr h="22626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Rate Law: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Rate = k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Rate = k[A]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Rate = k[A]</a:t>
                      </a:r>
                      <a:r>
                        <a:rPr lang="en-US" sz="2000" kern="100" baseline="30000">
                          <a:effectLst/>
                        </a:rPr>
                        <a:t>2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9582154"/>
                  </a:ext>
                </a:extLst>
              </a:tr>
              <a:tr h="46303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Integrated Rate Law: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[A] = - kt + [A]</a:t>
                      </a:r>
                      <a:r>
                        <a:rPr lang="en-US" sz="2000" kern="100" baseline="-25000">
                          <a:effectLst/>
                        </a:rPr>
                        <a:t>0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ln[A] = -kt + ln[A]</a:t>
                      </a:r>
                      <a:r>
                        <a:rPr lang="en-US" sz="2000" kern="100" baseline="-25000" dirty="0">
                          <a:effectLst/>
                        </a:rPr>
                        <a:t>0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1/[A] = kt + 1/[A]</a:t>
                      </a:r>
                      <a:r>
                        <a:rPr lang="en-US" sz="2000" kern="100" baseline="-25000">
                          <a:effectLst/>
                        </a:rPr>
                        <a:t>0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4297304"/>
                  </a:ext>
                </a:extLst>
              </a:tr>
              <a:tr h="46303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Plot Needed to Give a Straight Line: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[A] versus t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ln[A] versus t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1/[A] versus t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401998"/>
                  </a:ext>
                </a:extLst>
              </a:tr>
              <a:tr h="46303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Relationship of Rate Constant to the Slope of Straight Line: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Slope = -k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Slope = -k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Slope = k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5546625"/>
                  </a:ext>
                </a:extLst>
              </a:tr>
              <a:tr h="32927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Half-Life: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t</a:t>
                      </a:r>
                      <a:r>
                        <a:rPr lang="en-US" sz="2000" kern="100" baseline="-25000">
                          <a:effectLst/>
                        </a:rPr>
                        <a:t>1/2</a:t>
                      </a:r>
                      <a:r>
                        <a:rPr lang="en-US" sz="2000" kern="100">
                          <a:effectLst/>
                        </a:rPr>
                        <a:t> = [A]</a:t>
                      </a:r>
                      <a:r>
                        <a:rPr lang="en-US" sz="2000" kern="100" baseline="-25000">
                          <a:effectLst/>
                        </a:rPr>
                        <a:t>0</a:t>
                      </a:r>
                      <a:r>
                        <a:rPr lang="en-US" sz="2000" kern="100">
                          <a:effectLst/>
                        </a:rPr>
                        <a:t>/2k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t</a:t>
                      </a:r>
                      <a:r>
                        <a:rPr lang="en-US" sz="2000" kern="100" baseline="-25000">
                          <a:effectLst/>
                        </a:rPr>
                        <a:t>1/2</a:t>
                      </a:r>
                      <a:r>
                        <a:rPr lang="en-US" sz="2000" kern="100">
                          <a:effectLst/>
                        </a:rPr>
                        <a:t> = 0.693/k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t</a:t>
                      </a:r>
                      <a:r>
                        <a:rPr lang="en-US" sz="2000" kern="100" baseline="-25000" dirty="0">
                          <a:effectLst/>
                        </a:rPr>
                        <a:t>1/2</a:t>
                      </a:r>
                      <a:r>
                        <a:rPr lang="en-US" sz="2000" kern="100" dirty="0">
                          <a:effectLst/>
                        </a:rPr>
                        <a:t> = 1/k[A]</a:t>
                      </a:r>
                      <a:r>
                        <a:rPr lang="en-US" sz="2000" kern="100" baseline="-25000" dirty="0">
                          <a:effectLst/>
                        </a:rPr>
                        <a:t>0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2846017"/>
                  </a:ext>
                </a:extLst>
              </a:tr>
            </a:tbl>
          </a:graphicData>
        </a:graphic>
      </p:graphicFrame>
      <p:pic>
        <p:nvPicPr>
          <p:cNvPr id="3" name="Picture 2" descr="A graph on a white paper&#10;&#10;Description automatically generated">
            <a:extLst>
              <a:ext uri="{FF2B5EF4-FFF2-40B4-BE49-F238E27FC236}">
                <a16:creationId xmlns:a16="http://schemas.microsoft.com/office/drawing/2014/main" id="{25CB467D-7744-30DC-8202-AA37C098F7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9" y="5560710"/>
            <a:ext cx="3319764" cy="1252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0128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2436BB28-1E3F-EE2E-1DBC-C3716288D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12, Section 2:  Integrated rate law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6FF4436B-FE60-68AD-5867-AE66869B8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17914"/>
            <a:ext cx="12192000" cy="5040086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 All radioactive elements have nuclei which follow 1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order rate laws when decaying.  Radon decays to polonium according to the following equation:</a:t>
            </a:r>
          </a:p>
          <a:p>
            <a:pPr marL="0" indent="0">
              <a:buNone/>
            </a:pPr>
            <a:r>
              <a:rPr lang="en-US" sz="3600" dirty="0"/>
              <a:t>					</a:t>
            </a:r>
            <a:r>
              <a:rPr lang="en-US" sz="2400" b="1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222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Rn                    </a:t>
            </a:r>
            <a:r>
              <a:rPr lang="en-US" sz="2400" b="1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218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 + 4 He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first order rate constant for decay is 0.181/days.  If you begin with a 5.28-gram sample of pure 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Rn, how much time will be left after 1.96 days?  3.82 days?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4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order = ln ([A]</a:t>
            </a:r>
            <a:r>
              <a:rPr lang="en-US" sz="2400" b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/[A] = K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 t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71D8A517-C7FD-3D3E-4168-726E205B07EA}"/>
              </a:ext>
            </a:extLst>
          </p:cNvPr>
          <p:cNvCxnSpPr/>
          <p:nvPr/>
        </p:nvCxnSpPr>
        <p:spPr>
          <a:xfrm flipV="1">
            <a:off x="5420135" y="3596820"/>
            <a:ext cx="1068695" cy="127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86973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DF502-5983-AF69-B7C7-39E4592A5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12, Section 2:  Integrated rate law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F6A443A-7738-062F-A54D-C38374E5B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 A certain 1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order reaction has a half-life of 20.0 minutes.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a) Calculate the rate constant for this reaction.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b) How much time is required for this reaction to be 75% complete?</a:t>
            </a:r>
          </a:p>
          <a:p>
            <a:pPr marL="0" indent="0">
              <a:buNone/>
            </a:pPr>
            <a:endParaRPr lang="en-US" dirty="0"/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 Radioactive copper-64 decays by 1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order kinetics with a half-life of 12.8 days.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a) What is the value of K in sec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-1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b) A sample contains 28.0 mg of 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Cu.  How many decays will be produced in the first 	 	     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second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5278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DF502-5983-AF69-B7C7-39E4592A5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12, Section 2:  Integrated rate law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F6A443A-7738-062F-A54D-C38374E5B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/>
          <a:lstStyle/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AutoNum type="arabicPeriod" startAt="4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chemist obtains a fresh sample of 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 and measures its radioactivity.  She then determines that to do the experiment she has in mind, the radioactivity cannot go below 3% of the initial measured value.  How long does she have to do the experiment?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983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</TotalTime>
  <Words>2425</Words>
  <Application>Microsoft Office PowerPoint</Application>
  <PresentationFormat>Widescreen</PresentationFormat>
  <Paragraphs>310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Corbel</vt:lpstr>
      <vt:lpstr>Depth</vt:lpstr>
      <vt:lpstr>Chemical Kinetics</vt:lpstr>
      <vt:lpstr>Chapter 12, Section 1:  Differential rate law</vt:lpstr>
      <vt:lpstr>Chapter 12, Section 1:  Differential rate law</vt:lpstr>
      <vt:lpstr>Chapter 12, Section 1:  Differential rate law</vt:lpstr>
      <vt:lpstr>Chapter 12, Section 1:  Differential rate law</vt:lpstr>
      <vt:lpstr>Chapter 12, Section 2:  Integrated rate law</vt:lpstr>
      <vt:lpstr>Chapter 12, Section 2:  Integrated rate law</vt:lpstr>
      <vt:lpstr>Chapter 12, Section 2:  Integrated rate law</vt:lpstr>
      <vt:lpstr>Chapter 12, Section 2:  Integrated rate law</vt:lpstr>
      <vt:lpstr>Chapter 12, Section 2:  Integrated rate law</vt:lpstr>
      <vt:lpstr>Chapter 12, Section 2:  Integrated rate law</vt:lpstr>
      <vt:lpstr>Chapter 12, Section 2:  Integrated rate law</vt:lpstr>
      <vt:lpstr>Chapter 12, Section 2:  Integrated rate law</vt:lpstr>
      <vt:lpstr>Chapter 12, Section 3:  Summarizing rate laws</vt:lpstr>
      <vt:lpstr>Chapter 12, Section 4:  Modeling kinetics </vt:lpstr>
      <vt:lpstr>Chapter 12, Section 4:  Modeling kinetics </vt:lpstr>
      <vt:lpstr>PowerPoint Presentation</vt:lpstr>
      <vt:lpstr>Chapter 12, Section 5:  Reaction mechanisms</vt:lpstr>
      <vt:lpstr>Chapter 12, Section 5:  Reaction mechanisms</vt:lpstr>
      <vt:lpstr>Chapter 12, Section 5:  Reaction mechanisms</vt:lpstr>
      <vt:lpstr>Chapter 12, Section 5:  Reaction mechanisms</vt:lpstr>
      <vt:lpstr>Chapter 12, Section 5:  Reaction mechanisms</vt:lpstr>
      <vt:lpstr>Chapter 12 – Unit wrap-up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0 Notes</dc:title>
  <dc:creator>Scott Johnson</dc:creator>
  <cp:lastModifiedBy>Scott Johnson</cp:lastModifiedBy>
  <cp:revision>9</cp:revision>
  <dcterms:created xsi:type="dcterms:W3CDTF">2024-07-25T17:07:39Z</dcterms:created>
  <dcterms:modified xsi:type="dcterms:W3CDTF">2024-12-05T17:53:05Z</dcterms:modified>
</cp:coreProperties>
</file>