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75" r:id="rId10"/>
    <p:sldId id="276" r:id="rId11"/>
    <p:sldId id="269" r:id="rId12"/>
    <p:sldId id="263" r:id="rId13"/>
    <p:sldId id="281" r:id="rId14"/>
    <p:sldId id="265" r:id="rId15"/>
    <p:sldId id="266" r:id="rId16"/>
    <p:sldId id="267" r:id="rId17"/>
    <p:sldId id="268" r:id="rId18"/>
    <p:sldId id="270" r:id="rId19"/>
    <p:sldId id="277" r:id="rId20"/>
    <p:sldId id="278" r:id="rId21"/>
    <p:sldId id="279" r:id="rId22"/>
    <p:sldId id="282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4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Chemical Kinetics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13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Butadiene reacts to form its dimer according to the following equation: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0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               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20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0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What is the reaction order in C</a:t>
            </a:r>
            <a:r>
              <a:rPr lang="en-US" sz="2000" kern="0" baseline="-2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en-US" sz="20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2000" kern="0" baseline="-2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endParaRPr lang="en-US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2) What is the value of the rate constant for the reaction? </a:t>
            </a:r>
            <a:endParaRPr lang="en-US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3) What is the half-life of the reaction under the conditions of this experiment?</a:t>
            </a:r>
            <a:endParaRPr lang="en-US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464FBC5-A219-CB04-FC71-2547E71EB490}"/>
              </a:ext>
            </a:extLst>
          </p:cNvPr>
          <p:cNvCxnSpPr/>
          <p:nvPr/>
        </p:nvCxnSpPr>
        <p:spPr>
          <a:xfrm flipV="1">
            <a:off x="4647992" y="2446112"/>
            <a:ext cx="1197837" cy="6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B0655A-238C-5E4C-FFAB-8287BE7DD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292369"/>
              </p:ext>
            </p:extLst>
          </p:nvPr>
        </p:nvGraphicFramePr>
        <p:xfrm>
          <a:off x="3820315" y="3890473"/>
          <a:ext cx="4268334" cy="28049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4167">
                  <a:extLst>
                    <a:ext uri="{9D8B030D-6E8A-4147-A177-3AD203B41FA5}">
                      <a16:colId xmlns:a16="http://schemas.microsoft.com/office/drawing/2014/main" val="2326008703"/>
                    </a:ext>
                  </a:extLst>
                </a:gridCol>
                <a:gridCol w="2134167">
                  <a:extLst>
                    <a:ext uri="{9D8B030D-6E8A-4147-A177-3AD203B41FA5}">
                      <a16:colId xmlns:a16="http://schemas.microsoft.com/office/drawing/2014/main" val="2314857421"/>
                    </a:ext>
                  </a:extLst>
                </a:gridCol>
              </a:tblGrid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Time (± sec)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[C</a:t>
                      </a:r>
                      <a:r>
                        <a:rPr lang="en-US" sz="2000" kern="0" baseline="-25000">
                          <a:effectLst/>
                        </a:rPr>
                        <a:t>4</a:t>
                      </a:r>
                      <a:r>
                        <a:rPr lang="en-US" sz="2000" kern="0">
                          <a:effectLst/>
                        </a:rPr>
                        <a:t>H</a:t>
                      </a:r>
                      <a:r>
                        <a:rPr lang="en-US" sz="2000" kern="0" baseline="-25000">
                          <a:effectLst/>
                        </a:rPr>
                        <a:t>6</a:t>
                      </a:r>
                      <a:r>
                        <a:rPr lang="en-US" sz="2000" kern="0">
                          <a:effectLst/>
                        </a:rPr>
                        <a:t>] (mol/L)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955447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0.01000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65712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1000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0.00625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585405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1800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0.00476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6401215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2800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0.00370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076541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3600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0.00313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431923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4400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0.00270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843391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5200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0.00241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666869"/>
                  </a:ext>
                </a:extLst>
              </a:tr>
              <a:tr h="29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6200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0.00208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637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900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Answer:  </a:t>
            </a:r>
          </a:p>
          <a:p>
            <a:pPr marL="0" indent="0"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To decide whether the rate law for this reaction is 1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2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order, we must see whether the plot of ln[C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versus time is a straight line (2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order).  The data necessary to make these plots are as follows: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C23403-567D-7612-2C59-1B0530F77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86001"/>
              </p:ext>
            </p:extLst>
          </p:nvPr>
        </p:nvGraphicFramePr>
        <p:xfrm>
          <a:off x="301058" y="3066547"/>
          <a:ext cx="3405868" cy="31310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3192">
                  <a:extLst>
                    <a:ext uri="{9D8B030D-6E8A-4147-A177-3AD203B41FA5}">
                      <a16:colId xmlns:a16="http://schemas.microsoft.com/office/drawing/2014/main" val="1687334257"/>
                    </a:ext>
                  </a:extLst>
                </a:gridCol>
                <a:gridCol w="994759">
                  <a:extLst>
                    <a:ext uri="{9D8B030D-6E8A-4147-A177-3AD203B41FA5}">
                      <a16:colId xmlns:a16="http://schemas.microsoft.com/office/drawing/2014/main" val="3154938339"/>
                    </a:ext>
                  </a:extLst>
                </a:gridCol>
                <a:gridCol w="937917">
                  <a:extLst>
                    <a:ext uri="{9D8B030D-6E8A-4147-A177-3AD203B41FA5}">
                      <a16:colId xmlns:a16="http://schemas.microsoft.com/office/drawing/2014/main" val="1266299421"/>
                    </a:ext>
                  </a:extLst>
                </a:gridCol>
              </a:tblGrid>
              <a:tr h="215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 (s)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1/[C</a:t>
                      </a:r>
                      <a:r>
                        <a:rPr lang="en-US" sz="2000" kern="100" baseline="-25000">
                          <a:effectLst/>
                        </a:rPr>
                        <a:t>4</a:t>
                      </a:r>
                      <a:r>
                        <a:rPr lang="en-US" sz="2000" kern="100">
                          <a:effectLst/>
                        </a:rPr>
                        <a:t>H</a:t>
                      </a:r>
                      <a:r>
                        <a:rPr lang="en-US" sz="2000" kern="100" baseline="-25000">
                          <a:effectLst/>
                        </a:rPr>
                        <a:t>6</a:t>
                      </a:r>
                      <a:r>
                        <a:rPr lang="en-US" sz="2000" kern="100">
                          <a:effectLst/>
                        </a:rPr>
                        <a:t>]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ln[C</a:t>
                      </a:r>
                      <a:r>
                        <a:rPr lang="en-US" sz="2000" kern="100" baseline="-25000">
                          <a:effectLst/>
                        </a:rPr>
                        <a:t>4</a:t>
                      </a:r>
                      <a:r>
                        <a:rPr lang="en-US" sz="2000" kern="100">
                          <a:effectLst/>
                        </a:rPr>
                        <a:t>H</a:t>
                      </a:r>
                      <a:r>
                        <a:rPr lang="en-US" sz="2000" kern="100" baseline="-25000">
                          <a:effectLst/>
                        </a:rPr>
                        <a:t>6</a:t>
                      </a:r>
                      <a:r>
                        <a:rPr lang="en-US" sz="2000" kern="100">
                          <a:effectLst/>
                        </a:rPr>
                        <a:t>]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387390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20750" algn="ctr"/>
                        </a:tabLst>
                      </a:pPr>
                      <a:r>
                        <a:rPr lang="en-US" sz="2000" kern="100" dirty="0">
                          <a:effectLst/>
                        </a:rPr>
                        <a:t>0	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-4.605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4253577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160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-5.075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766999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1800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210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-5.348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193876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2800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270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-5.599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642474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3600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320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-5.767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627714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4400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370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-5.915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0549165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5200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415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-6.028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3435106"/>
                  </a:ext>
                </a:extLst>
              </a:tr>
              <a:tr h="215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6200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481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-6.175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337945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9AFA193-7CA6-5861-C76B-B50251E0C311}"/>
              </a:ext>
            </a:extLst>
          </p:cNvPr>
          <p:cNvSpPr txBox="1"/>
          <p:nvPr/>
        </p:nvSpPr>
        <p:spPr>
          <a:xfrm>
            <a:off x="4007983" y="3186224"/>
            <a:ext cx="8304440" cy="222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resulting plots are shown below.  Since the ln[C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versus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plot (figure a) is not a straight line, the reaction is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 order.  The reaction is, however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order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 shown by the linearity of the 1/[C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and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Thus the slope of the line can be expressed as follows: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= -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]/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A graph of a graph of a number of numbers&#10;&#10;Description automatically generated with medium confidence">
            <a:extLst>
              <a:ext uri="{FF2B5EF4-FFF2-40B4-BE49-F238E27FC236}">
                <a16:creationId xmlns:a16="http://schemas.microsoft.com/office/drawing/2014/main" id="{FE63C99A-A366-0B9E-BA1D-150FAA519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963" y="4632076"/>
            <a:ext cx="2793392" cy="187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</p:spPr>
        <p:txBody>
          <a:bodyPr>
            <a:normAutofit fontScale="92500"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/>
              <a:t>Answer</a:t>
            </a:r>
            <a:r>
              <a:rPr lang="en-US" sz="2400" dirty="0"/>
              <a:t>: 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For a second-order reaction, a plot of 1/[C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versus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produces a straight line of slope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In   terms of the standard equation for a straight line,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= mx + b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 have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1/[C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and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Thus the slope of the line can be expressed as follows:		Slope =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(1/[C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])/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Using the points at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 and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6200, we can find the rate constant for the reaction: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slope = (481-100) L/mol / (6200 – 0)s = 381/6200 L/mol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=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6.14 X 10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L/mol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The expression for the half-life of a second-order reaction is: 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1/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[A]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In this case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6.14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L/mol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(from part 2) and [A]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0.01000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 		  	     concentration at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0).  Thus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1/(6.14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L/mol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s)(1.000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mol/L) =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1.63 X 10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B68C7-2625-151F-D87B-93DB94CC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D199-A419-E877-8DFA-B1AB92851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problem #33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#2:  Problems 1-5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Quiz:  Rate laws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Pre-lab:  Crystal violet reaction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Lab:  Crystal violet reaction</a:t>
            </a:r>
          </a:p>
        </p:txBody>
      </p:sp>
    </p:spTree>
    <p:extLst>
      <p:ext uri="{BB962C8B-B14F-4D97-AF65-F5344CB8AC3E}">
        <p14:creationId xmlns:p14="http://schemas.microsoft.com/office/powerpoint/2010/main" val="777406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3:  Summarizing rate laws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Laws: A summary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*There are two types of rate laws.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1. The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differential rate law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(often called simply the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law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shows how the rate of a reaction depends on 	     concentrations.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 The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rate law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shows how the concentrations of species in the reaction depend on time.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*Because we typically consider reactions only under conditions where the revers reaction is 			  unimportant, our rate laws will involve only concentrations of reactants.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*Because the differential and integrated rate laws for a given reaction are related in a well-defined 		  way, the experimental determination of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rate laws is sufficient.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*Experimental convenience usually dictates which type of rate law is determined experimentally.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*Knowing the rate law for a reaction is important mainly because we can usually infer the 			  individual steps involved in the reaction from the specific form of the rate law.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4:  Modeling kinetics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564368"/>
            <a:ext cx="102338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model of chemical kinetics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Facts about rates of chemical reactions						1)  The more concentrated the reactants, the faster the reaction.		2)  The higher the temperature, the faster the reaction.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Collision Theory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explains why chemical reactions take place			1.  Molecules must move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toward each other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		2.  Molecules must hit with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orientation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3.  Molecules must hit with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sufficient energy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		4.  Molecules will separate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reaction occurs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 descr="A graph of energy and exothermia&#10;&#10;Description automatically generated">
            <a:extLst>
              <a:ext uri="{FF2B5EF4-FFF2-40B4-BE49-F238E27FC236}">
                <a16:creationId xmlns:a16="http://schemas.microsoft.com/office/drawing/2014/main" id="{5D8E377C-A884-04E0-4139-E6E9C227F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075" y="5393555"/>
            <a:ext cx="4133850" cy="130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4:  Modeling kinetics 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792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Activation Energy (</a:t>
            </a:r>
            <a:r>
              <a:rPr lang="en-US" sz="2400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u="sng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energy needed to start chemical reactions</a:t>
            </a:r>
          </a:p>
          <a:p>
            <a:pPr marL="0" indent="0">
              <a:buNone/>
            </a:pPr>
            <a:r>
              <a:rPr lang="en-US" sz="3600" dirty="0"/>
              <a:t>		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In(K) = -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(1/T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+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R = 8.3145 J/K-mol</a:t>
            </a: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		  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	 		A = frequency factor (diff. for all reactions)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Activation energy at 2 temperatures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In[K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/K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(1/T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1/T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gas-phase reaction between methane and diatomic sulfur is given by the equation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CH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S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CS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550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the rate constant for this reaction is 1.1 L/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at 625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the rate constant is 6.4 L/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Using these values, calculate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this reaction.</a:t>
            </a:r>
          </a:p>
          <a:p>
            <a:pPr marL="0" indent="0">
              <a:buNone/>
            </a:pPr>
            <a:endParaRPr lang="en-US" sz="44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A7B1B71-5C0A-55F6-6364-7596A497F45C}"/>
              </a:ext>
            </a:extLst>
          </p:cNvPr>
          <p:cNvCxnSpPr/>
          <p:nvPr/>
        </p:nvCxnSpPr>
        <p:spPr>
          <a:xfrm>
            <a:off x="3769001" y="2892423"/>
            <a:ext cx="1061719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4:  Modeling kinetics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relevant data are shown in the following table:</a:t>
            </a: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Substituting these values into the equation gives: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 (6.4/1.1) = (</a:t>
            </a:r>
            <a:r>
              <a:rPr lang="en-US" sz="26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6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/8.3145 J/</a:t>
            </a:r>
            <a:r>
              <a:rPr lang="en-US" sz="2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(1/823 K – 1/898 K)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Solving for </a:t>
            </a:r>
            <a:r>
              <a:rPr lang="en-US" sz="26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6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6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[(8.3145) ln (6.4/1.1)]/(1/823 -  1/898)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6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1.4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J/mol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681E24-0DA1-A6E7-4C45-B2BBD82AE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323569"/>
              </p:ext>
            </p:extLst>
          </p:nvPr>
        </p:nvGraphicFramePr>
        <p:xfrm>
          <a:off x="7162801" y="2329315"/>
          <a:ext cx="3907970" cy="16437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3520">
                  <a:extLst>
                    <a:ext uri="{9D8B030D-6E8A-4147-A177-3AD203B41FA5}">
                      <a16:colId xmlns:a16="http://schemas.microsoft.com/office/drawing/2014/main" val="2769818869"/>
                    </a:ext>
                  </a:extLst>
                </a:gridCol>
                <a:gridCol w="869781">
                  <a:extLst>
                    <a:ext uri="{9D8B030D-6E8A-4147-A177-3AD203B41FA5}">
                      <a16:colId xmlns:a16="http://schemas.microsoft.com/office/drawing/2014/main" val="2260531230"/>
                    </a:ext>
                  </a:extLst>
                </a:gridCol>
                <a:gridCol w="1304669">
                  <a:extLst>
                    <a:ext uri="{9D8B030D-6E8A-4147-A177-3AD203B41FA5}">
                      <a16:colId xmlns:a16="http://schemas.microsoft.com/office/drawing/2014/main" val="1152981198"/>
                    </a:ext>
                  </a:extLst>
                </a:gridCol>
              </a:tblGrid>
              <a:tr h="831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k (L/mol ∙s)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 (</a:t>
                      </a:r>
                      <a:r>
                        <a:rPr lang="en-US" sz="2400" kern="100" baseline="30000">
                          <a:effectLst/>
                        </a:rPr>
                        <a:t>0</a:t>
                      </a:r>
                      <a:r>
                        <a:rPr lang="en-US" sz="2400" kern="100">
                          <a:effectLst/>
                        </a:rPr>
                        <a:t>C)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T (K)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6329958"/>
                  </a:ext>
                </a:extLst>
              </a:tr>
              <a:tr h="4062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1.1 = k</a:t>
                      </a:r>
                      <a:r>
                        <a:rPr lang="en-US" sz="2400" kern="100" baseline="-250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550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823 = T</a:t>
                      </a:r>
                      <a:r>
                        <a:rPr lang="en-US" sz="2400" kern="100" baseline="-250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6538218"/>
                  </a:ext>
                </a:extLst>
              </a:tr>
              <a:tr h="4062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6.4 = k</a:t>
                      </a:r>
                      <a:r>
                        <a:rPr lang="en-US" sz="2400" kern="100" baseline="-25000" dirty="0">
                          <a:effectLst/>
                        </a:rPr>
                        <a:t>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625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898 = T</a:t>
                      </a:r>
                      <a:r>
                        <a:rPr lang="en-US" sz="2400" kern="100" baseline="-25000" dirty="0">
                          <a:effectLst/>
                        </a:rPr>
                        <a:t>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624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5:  Reaction mechanisms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61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Reactions Mechanisms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For reaction mechanisms to be plausible: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sum of the steps must give the overall reaction.						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rate law derived from the mechanism must agree with the observed mechanism (from experimental data).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				2 NO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2 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Rate = k[NO]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step 1	2 NO                                    N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Slow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step 2	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                                       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Fast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Overall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law: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45B23E-EFF0-5293-7056-A05D26B1E7AB}"/>
              </a:ext>
            </a:extLst>
          </p:cNvPr>
          <p:cNvCxnSpPr/>
          <p:nvPr/>
        </p:nvCxnSpPr>
        <p:spPr>
          <a:xfrm flipV="1">
            <a:off x="5108567" y="4002771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4450-11CA-BDE4-3572-365B64DACE49}"/>
              </a:ext>
            </a:extLst>
          </p:cNvPr>
          <p:cNvCxnSpPr/>
          <p:nvPr/>
        </p:nvCxnSpPr>
        <p:spPr>
          <a:xfrm flipV="1">
            <a:off x="4673138" y="4579714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03DC2-D447-30A0-3D7D-D242DDF6A2D5}"/>
              </a:ext>
            </a:extLst>
          </p:cNvPr>
          <p:cNvCxnSpPr/>
          <p:nvPr/>
        </p:nvCxnSpPr>
        <p:spPr>
          <a:xfrm flipV="1">
            <a:off x="5217423" y="5167543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5:  Reaction mechanisms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61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2:  			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                               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Rate = k[NO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000" dirty="0"/>
              <a:t>	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Elementary step 1	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NO +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	Slow</a:t>
            </a:r>
          </a:p>
          <a:p>
            <a:pPr marL="0" indent="0">
              <a:buNone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Elementary step 2	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Overall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law: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45B23E-EFF0-5293-7056-A05D26B1E7AB}"/>
              </a:ext>
            </a:extLst>
          </p:cNvPr>
          <p:cNvCxnSpPr/>
          <p:nvPr/>
        </p:nvCxnSpPr>
        <p:spPr>
          <a:xfrm flipV="1">
            <a:off x="4215938" y="2173971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4450-11CA-BDE4-3572-365B64DACE49}"/>
              </a:ext>
            </a:extLst>
          </p:cNvPr>
          <p:cNvCxnSpPr/>
          <p:nvPr/>
        </p:nvCxnSpPr>
        <p:spPr>
          <a:xfrm flipV="1">
            <a:off x="5162997" y="2663829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03DC2-D447-30A0-3D7D-D242DDF6A2D5}"/>
              </a:ext>
            </a:extLst>
          </p:cNvPr>
          <p:cNvCxnSpPr/>
          <p:nvPr/>
        </p:nvCxnSpPr>
        <p:spPr>
          <a:xfrm flipV="1">
            <a:off x="5162996" y="3316176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424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1:  Differential rate law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300857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Differential Rate Law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rate law that expresses how the rate depends on concentration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 ] vs Rate * Calculated when t = 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following equation and information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	          B</a:t>
            </a:r>
            <a:endParaRPr lang="en-US" sz="44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22C5AA5-68B7-D7ED-DE26-4278F56B1E5F}"/>
              </a:ext>
            </a:extLst>
          </p:cNvPr>
          <p:cNvCxnSpPr/>
          <p:nvPr/>
        </p:nvCxnSpPr>
        <p:spPr>
          <a:xfrm flipV="1">
            <a:off x="3187290" y="3652580"/>
            <a:ext cx="1093029" cy="6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B60E5F-EA4E-B2D5-316E-23656EC59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112602"/>
              </p:ext>
            </p:extLst>
          </p:nvPr>
        </p:nvGraphicFramePr>
        <p:xfrm>
          <a:off x="1515253" y="4001294"/>
          <a:ext cx="4512469" cy="18874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0442">
                  <a:extLst>
                    <a:ext uri="{9D8B030D-6E8A-4147-A177-3AD203B41FA5}">
                      <a16:colId xmlns:a16="http://schemas.microsoft.com/office/drawing/2014/main" val="2463806414"/>
                    </a:ext>
                  </a:extLst>
                </a:gridCol>
                <a:gridCol w="3502027">
                  <a:extLst>
                    <a:ext uri="{9D8B030D-6E8A-4147-A177-3AD203B41FA5}">
                      <a16:colId xmlns:a16="http://schemas.microsoft.com/office/drawing/2014/main" val="1337377922"/>
                    </a:ext>
                  </a:extLst>
                </a:gridCol>
              </a:tblGrid>
              <a:tr h="612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[A]</a:t>
                      </a:r>
                      <a:r>
                        <a:rPr lang="en-US" sz="2400" u="sng" kern="100" baseline="-25000" dirty="0">
                          <a:effectLst/>
                        </a:rPr>
                        <a:t>o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Initial rate of the reaction (moles/</a:t>
                      </a:r>
                      <a:r>
                        <a:rPr lang="en-US" sz="2400" u="sng" kern="100" dirty="0" err="1">
                          <a:effectLst/>
                        </a:rPr>
                        <a:t>liter∙sec</a:t>
                      </a:r>
                      <a:r>
                        <a:rPr lang="en-US" sz="2400" u="sng" kern="100" dirty="0">
                          <a:effectLst/>
                        </a:rPr>
                        <a:t>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923751"/>
                  </a:ext>
                </a:extLst>
              </a:tr>
              <a:tr h="2994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0.35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7.20 X 10</a:t>
                      </a:r>
                      <a:r>
                        <a:rPr lang="en-US" sz="2400" kern="100" baseline="30000" dirty="0">
                          <a:effectLst/>
                        </a:rPr>
                        <a:t>-4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368653"/>
                  </a:ext>
                </a:extLst>
              </a:tr>
              <a:tr h="2994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0.70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2.90 X 10</a:t>
                      </a:r>
                      <a:r>
                        <a:rPr lang="en-US" sz="2400" kern="100" baseline="30000" dirty="0">
                          <a:effectLst/>
                        </a:rPr>
                        <a:t>-3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3506879"/>
                  </a:ext>
                </a:extLst>
              </a:tr>
              <a:tr h="2994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1.05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6.45 X 10</a:t>
                      </a:r>
                      <a:r>
                        <a:rPr lang="en-US" sz="2400" kern="100" baseline="30000" dirty="0">
                          <a:effectLst/>
                        </a:rPr>
                        <a:t>-3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60635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CD09E3E-B9DB-FA40-06C6-AB462D90134A}"/>
              </a:ext>
            </a:extLst>
          </p:cNvPr>
          <p:cNvSpPr txBox="1"/>
          <p:nvPr/>
        </p:nvSpPr>
        <p:spPr>
          <a:xfrm>
            <a:off x="6349192" y="3658930"/>
            <a:ext cx="5527122" cy="2360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Write the expression for 	     	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rate law 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= K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Determine the order of the reaction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Calculate the value of 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5:  Reaction mechanisms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61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3:  	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NO                               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	Rate = k[NO]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Is this a plausible mechanism? 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step 1	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NO        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+ N  	Slow</a:t>
            </a:r>
            <a:endParaRPr lang="en-US" sz="4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Elementary step 2	N + 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</a:t>
            </a:r>
          </a:p>
          <a:p>
            <a:pPr marL="0" indent="0"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         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	     	Fast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Overall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law: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45B23E-EFF0-5293-7056-A05D26B1E7AB}"/>
              </a:ext>
            </a:extLst>
          </p:cNvPr>
          <p:cNvCxnSpPr/>
          <p:nvPr/>
        </p:nvCxnSpPr>
        <p:spPr>
          <a:xfrm flipV="1">
            <a:off x="4284416" y="204731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03DC2-D447-30A0-3D7D-D242DDF6A2D5}"/>
              </a:ext>
            </a:extLst>
          </p:cNvPr>
          <p:cNvCxnSpPr/>
          <p:nvPr/>
        </p:nvCxnSpPr>
        <p:spPr>
          <a:xfrm flipV="1">
            <a:off x="4879968" y="326174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4450-11CA-BDE4-3572-365B64DACE49}"/>
              </a:ext>
            </a:extLst>
          </p:cNvPr>
          <p:cNvCxnSpPr/>
          <p:nvPr/>
        </p:nvCxnSpPr>
        <p:spPr>
          <a:xfrm flipV="1">
            <a:off x="4879969" y="393745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613882-43FE-2014-9C88-AD3E4D2923EA}"/>
              </a:ext>
            </a:extLst>
          </p:cNvPr>
          <p:cNvCxnSpPr/>
          <p:nvPr/>
        </p:nvCxnSpPr>
        <p:spPr>
          <a:xfrm flipV="1">
            <a:off x="4836425" y="4438202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158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12, Section 5:  Reaction mechanisms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61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4:  	Mechanism:		Br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2 Br                  Fast</a:t>
            </a:r>
          </a:p>
          <a:p>
            <a:pPr marL="0" indent="0">
              <a:buNone/>
            </a:pPr>
            <a:r>
              <a:rPr lang="en-US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HBr + H      Slow</a:t>
            </a:r>
            <a:endParaRPr lang="en-US" sz="4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HBr + Br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Br                                 Br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Fast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Overall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Rate law: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A45B23E-EFF0-5293-7056-A05D26B1E7AB}"/>
              </a:ext>
            </a:extLst>
          </p:cNvPr>
          <p:cNvCxnSpPr/>
          <p:nvPr/>
        </p:nvCxnSpPr>
        <p:spPr>
          <a:xfrm flipV="1">
            <a:off x="4284416" y="204731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03DC2-D447-30A0-3D7D-D242DDF6A2D5}"/>
              </a:ext>
            </a:extLst>
          </p:cNvPr>
          <p:cNvCxnSpPr/>
          <p:nvPr/>
        </p:nvCxnSpPr>
        <p:spPr>
          <a:xfrm flipV="1">
            <a:off x="4738454" y="2830397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4450-11CA-BDE4-3572-365B64DACE49}"/>
              </a:ext>
            </a:extLst>
          </p:cNvPr>
          <p:cNvCxnSpPr/>
          <p:nvPr/>
        </p:nvCxnSpPr>
        <p:spPr>
          <a:xfrm flipV="1">
            <a:off x="4836425" y="3523799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613882-43FE-2014-9C88-AD3E4D2923EA}"/>
              </a:ext>
            </a:extLst>
          </p:cNvPr>
          <p:cNvCxnSpPr/>
          <p:nvPr/>
        </p:nvCxnSpPr>
        <p:spPr>
          <a:xfrm flipV="1">
            <a:off x="4477197" y="4155171"/>
            <a:ext cx="1757159" cy="6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693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26F35-B553-E067-EC11-395FE8BE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5:  Reaction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980E0-E0D1-BB12-55C6-551A9EDD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#3:  Problems 1-5</a:t>
            </a:r>
          </a:p>
        </p:txBody>
      </p:sp>
    </p:spTree>
    <p:extLst>
      <p:ext uri="{BB962C8B-B14F-4D97-AF65-F5344CB8AC3E}">
        <p14:creationId xmlns:p14="http://schemas.microsoft.com/office/powerpoint/2010/main" val="1482204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12 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NMSI problems:  Integrated laws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MCs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NMSI problems:  Rates &amp; mechanisms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problems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B4D15AF-034D-5330-71FF-129F5A8D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1:  Differential rate law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9086"/>
            <a:ext cx="12192000" cy="5048913"/>
          </a:xfrm>
        </p:spPr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Determine the rate law, solve for the order of the reaction and the value of the rate constant.</a:t>
            </a:r>
          </a:p>
          <a:p>
            <a:pPr marL="0" indent="0">
              <a:buNone/>
            </a:pPr>
            <a:r>
              <a:rPr lang="en-US" sz="3600" dirty="0"/>
              <a:t>				     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D + E 	                Products</a:t>
            </a: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Rate = </a:t>
            </a:r>
            <a:r>
              <a:rPr lang="en-US" sz="24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[C]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[D]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∙ [E]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BCF5775-E98D-34BE-5CF2-FC05654D59E3}"/>
              </a:ext>
            </a:extLst>
          </p:cNvPr>
          <p:cNvCxnSpPr/>
          <p:nvPr/>
        </p:nvCxnSpPr>
        <p:spPr>
          <a:xfrm flipV="1">
            <a:off x="5610733" y="2565855"/>
            <a:ext cx="818139" cy="6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CCDA8A-6D08-DCA2-F0C0-0C1691F4D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42692"/>
              </p:ext>
            </p:extLst>
          </p:nvPr>
        </p:nvGraphicFramePr>
        <p:xfrm>
          <a:off x="2496570" y="2883466"/>
          <a:ext cx="6841345" cy="26354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0281">
                  <a:extLst>
                    <a:ext uri="{9D8B030D-6E8A-4147-A177-3AD203B41FA5}">
                      <a16:colId xmlns:a16="http://schemas.microsoft.com/office/drawing/2014/main" val="2447707823"/>
                    </a:ext>
                  </a:extLst>
                </a:gridCol>
                <a:gridCol w="975549">
                  <a:extLst>
                    <a:ext uri="{9D8B030D-6E8A-4147-A177-3AD203B41FA5}">
                      <a16:colId xmlns:a16="http://schemas.microsoft.com/office/drawing/2014/main" val="2736178145"/>
                    </a:ext>
                  </a:extLst>
                </a:gridCol>
                <a:gridCol w="975549">
                  <a:extLst>
                    <a:ext uri="{9D8B030D-6E8A-4147-A177-3AD203B41FA5}">
                      <a16:colId xmlns:a16="http://schemas.microsoft.com/office/drawing/2014/main" val="3345376144"/>
                    </a:ext>
                  </a:extLst>
                </a:gridCol>
                <a:gridCol w="975549">
                  <a:extLst>
                    <a:ext uri="{9D8B030D-6E8A-4147-A177-3AD203B41FA5}">
                      <a16:colId xmlns:a16="http://schemas.microsoft.com/office/drawing/2014/main" val="4103911907"/>
                    </a:ext>
                  </a:extLst>
                </a:gridCol>
                <a:gridCol w="2414417">
                  <a:extLst>
                    <a:ext uri="{9D8B030D-6E8A-4147-A177-3AD203B41FA5}">
                      <a16:colId xmlns:a16="http://schemas.microsoft.com/office/drawing/2014/main" val="440823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Reaction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[C</a:t>
                      </a:r>
                      <a:r>
                        <a:rPr lang="en-US" sz="2400" u="sng" kern="100" baseline="-25000">
                          <a:effectLst/>
                        </a:rPr>
                        <a:t>o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[D</a:t>
                      </a:r>
                      <a:r>
                        <a:rPr lang="en-US" sz="2400" u="sng" kern="100" baseline="-25000">
                          <a:effectLst/>
                        </a:rPr>
                        <a:t>o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[E</a:t>
                      </a:r>
                      <a:r>
                        <a:rPr lang="en-US" sz="2400" u="sng" kern="100" baseline="-25000">
                          <a:effectLst/>
                        </a:rPr>
                        <a:t>o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kern="100">
                          <a:effectLst/>
                        </a:rPr>
                        <a:t>Initial rate (moles/liter∙sec)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8369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0.400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0.560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7.14 X 10</a:t>
                      </a:r>
                      <a:r>
                        <a:rPr lang="en-US" sz="2400" kern="100" baseline="30000">
                          <a:effectLst/>
                        </a:rPr>
                        <a:t>-4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040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4.55 X 10</a:t>
                      </a:r>
                      <a:r>
                        <a:rPr lang="en-US" sz="2400" kern="100" baseline="30000">
                          <a:effectLst/>
                        </a:rPr>
                        <a:t>-5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234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4.55 X 10</a:t>
                      </a:r>
                      <a:r>
                        <a:rPr lang="en-US" sz="2400" kern="100" baseline="30000" dirty="0">
                          <a:effectLst/>
                        </a:rPr>
                        <a:t>-5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939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0.400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0.750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1.28 X 10</a:t>
                      </a:r>
                      <a:r>
                        <a:rPr lang="en-US" sz="2400" kern="100" baseline="30000">
                          <a:effectLst/>
                        </a:rPr>
                        <a:t>-3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964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0.300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0.560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3.57 X 10</a:t>
                      </a:r>
                      <a:r>
                        <a:rPr lang="en-US" sz="2400" kern="100" baseline="30000" dirty="0">
                          <a:effectLst/>
                        </a:rPr>
                        <a:t>-4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799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F1918FC-805F-6230-F59E-08996CF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1:  Differential rate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0809514" cy="5032375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reaction between bromate ions and bromide ions in an aqueous solution is given by the equation:      BrO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+ 5 Br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+ 6 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3 Br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</a:p>
          <a:p>
            <a:pPr marL="0" indent="0">
              <a:buNone/>
            </a:pPr>
            <a:r>
              <a:rPr lang="en-US" sz="2400" i="1" kern="1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The following table gives the results of 4 experiments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Calculate the rate law and the value of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this reaction.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B3544EF-DF59-98D8-3339-A799106ED0CB}"/>
              </a:ext>
            </a:extLst>
          </p:cNvPr>
          <p:cNvCxnSpPr/>
          <p:nvPr/>
        </p:nvCxnSpPr>
        <p:spPr>
          <a:xfrm flipV="1">
            <a:off x="7075514" y="2347706"/>
            <a:ext cx="1197837" cy="63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D36FBA-5897-2D91-D1F9-BA72C05F7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21756"/>
              </p:ext>
            </p:extLst>
          </p:nvPr>
        </p:nvGraphicFramePr>
        <p:xfrm>
          <a:off x="2275115" y="3263487"/>
          <a:ext cx="7113987" cy="22614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5969">
                  <a:extLst>
                    <a:ext uri="{9D8B030D-6E8A-4147-A177-3AD203B41FA5}">
                      <a16:colId xmlns:a16="http://schemas.microsoft.com/office/drawing/2014/main" val="225937393"/>
                    </a:ext>
                  </a:extLst>
                </a:gridCol>
                <a:gridCol w="1237845">
                  <a:extLst>
                    <a:ext uri="{9D8B030D-6E8A-4147-A177-3AD203B41FA5}">
                      <a16:colId xmlns:a16="http://schemas.microsoft.com/office/drawing/2014/main" val="3834414757"/>
                    </a:ext>
                  </a:extLst>
                </a:gridCol>
                <a:gridCol w="1023248">
                  <a:extLst>
                    <a:ext uri="{9D8B030D-6E8A-4147-A177-3AD203B41FA5}">
                      <a16:colId xmlns:a16="http://schemas.microsoft.com/office/drawing/2014/main" val="2492480480"/>
                    </a:ext>
                  </a:extLst>
                </a:gridCol>
                <a:gridCol w="895342">
                  <a:extLst>
                    <a:ext uri="{9D8B030D-6E8A-4147-A177-3AD203B41FA5}">
                      <a16:colId xmlns:a16="http://schemas.microsoft.com/office/drawing/2014/main" val="1351961060"/>
                    </a:ext>
                  </a:extLst>
                </a:gridCol>
                <a:gridCol w="2441583">
                  <a:extLst>
                    <a:ext uri="{9D8B030D-6E8A-4147-A177-3AD203B41FA5}">
                      <a16:colId xmlns:a16="http://schemas.microsoft.com/office/drawing/2014/main" val="8121140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Reaction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[BrO</a:t>
                      </a:r>
                      <a:r>
                        <a:rPr lang="en-US" sz="2400" u="sng" kern="100" baseline="-25000" dirty="0">
                          <a:effectLst/>
                        </a:rPr>
                        <a:t>3</a:t>
                      </a:r>
                      <a:r>
                        <a:rPr lang="en-US" sz="2400" u="sng" kern="100" baseline="30000" dirty="0">
                          <a:effectLst/>
                        </a:rPr>
                        <a:t>-</a:t>
                      </a:r>
                      <a:r>
                        <a:rPr lang="en-US" sz="2400" u="sng" kern="100" dirty="0">
                          <a:effectLst/>
                        </a:rPr>
                        <a:t>]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[Br</a:t>
                      </a:r>
                      <a:r>
                        <a:rPr lang="en-US" sz="2400" u="sng" kern="100" baseline="30000">
                          <a:effectLst/>
                        </a:rPr>
                        <a:t>-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effectLst/>
                        </a:rPr>
                        <a:t>[H</a:t>
                      </a:r>
                      <a:r>
                        <a:rPr lang="en-US" sz="2400" u="sng" kern="100" baseline="30000">
                          <a:effectLst/>
                        </a:rPr>
                        <a:t>+</a:t>
                      </a:r>
                      <a:r>
                        <a:rPr lang="en-US" sz="2400" u="sng" kern="100">
                          <a:effectLst/>
                        </a:rPr>
                        <a:t>]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effectLst/>
                        </a:rPr>
                        <a:t>Initial rate (moles/</a:t>
                      </a:r>
                      <a:r>
                        <a:rPr lang="en-US" sz="2400" u="sng" kern="100" dirty="0" err="1">
                          <a:effectLst/>
                        </a:rPr>
                        <a:t>liter∙sec</a:t>
                      </a:r>
                      <a:r>
                        <a:rPr lang="en-US" sz="2400" u="sng" kern="100" dirty="0">
                          <a:effectLst/>
                        </a:rPr>
                        <a:t>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867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8.0 X 10</a:t>
                      </a:r>
                      <a:r>
                        <a:rPr lang="en-US" sz="2400" kern="100" baseline="30000">
                          <a:effectLst/>
                        </a:rPr>
                        <a:t>-4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689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1.6 X 10</a:t>
                      </a:r>
                      <a:r>
                        <a:rPr lang="en-US" sz="2400" kern="100" baseline="30000">
                          <a:effectLst/>
                        </a:rPr>
                        <a:t>-3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9623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0.20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0.10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3.2 X 10</a:t>
                      </a:r>
                      <a:r>
                        <a:rPr lang="en-US" sz="2400" kern="100" baseline="30000">
                          <a:effectLst/>
                        </a:rPr>
                        <a:t>-3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993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0.10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0.10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0.20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3.2 X 10</a:t>
                      </a:r>
                      <a:r>
                        <a:rPr lang="en-US" sz="2400" kern="100" baseline="30000" dirty="0">
                          <a:effectLst/>
                        </a:rPr>
                        <a:t>-3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21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2723-5716-E86F-2618-0A39226A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1:  Differential rate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92D02-BF90-082E-5841-D0F58BA3D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#1:  Problems 1-4</a:t>
            </a:r>
          </a:p>
        </p:txBody>
      </p:sp>
    </p:spTree>
    <p:extLst>
      <p:ext uri="{BB962C8B-B14F-4D97-AF65-F5344CB8AC3E}">
        <p14:creationId xmlns:p14="http://schemas.microsoft.com/office/powerpoint/2010/main" val="54932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9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0"/>
            <a:ext cx="12192000" cy="5604669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Rate Law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where the differential rate law expresses rate as a function of reaction concentration at an instant in time (hence an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instantaneous rate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integrated rates express 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reactants and concentration as a function of time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TABLE 12.6:  Summary of the Kinetics for Reactions of the Type </a:t>
            </a:r>
            <a:r>
              <a:rPr lang="en-US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Products That Are 	                        		        Zero, First, or Second Order in [A]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 = ([A]</a:t>
            </a:r>
            <a:r>
              <a:rPr lang="en-US" sz="18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/[A]) =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500661C-4603-7F17-BBC4-CF7A7539A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48444"/>
              </p:ext>
            </p:extLst>
          </p:nvPr>
        </p:nvGraphicFramePr>
        <p:xfrm>
          <a:off x="239486" y="2999807"/>
          <a:ext cx="11713027" cy="2516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0782">
                  <a:extLst>
                    <a:ext uri="{9D8B030D-6E8A-4147-A177-3AD203B41FA5}">
                      <a16:colId xmlns:a16="http://schemas.microsoft.com/office/drawing/2014/main" val="49571477"/>
                    </a:ext>
                  </a:extLst>
                </a:gridCol>
                <a:gridCol w="1805555">
                  <a:extLst>
                    <a:ext uri="{9D8B030D-6E8A-4147-A177-3AD203B41FA5}">
                      <a16:colId xmlns:a16="http://schemas.microsoft.com/office/drawing/2014/main" val="1409204082"/>
                    </a:ext>
                  </a:extLst>
                </a:gridCol>
                <a:gridCol w="2041316">
                  <a:extLst>
                    <a:ext uri="{9D8B030D-6E8A-4147-A177-3AD203B41FA5}">
                      <a16:colId xmlns:a16="http://schemas.microsoft.com/office/drawing/2014/main" val="3042262347"/>
                    </a:ext>
                  </a:extLst>
                </a:gridCol>
                <a:gridCol w="2545374">
                  <a:extLst>
                    <a:ext uri="{9D8B030D-6E8A-4147-A177-3AD203B41FA5}">
                      <a16:colId xmlns:a16="http://schemas.microsoft.com/office/drawing/2014/main" val="784692573"/>
                    </a:ext>
                  </a:extLst>
                </a:gridCol>
              </a:tblGrid>
              <a:tr h="2262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Zeroth Order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First Order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Second Order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174582"/>
                  </a:ext>
                </a:extLst>
              </a:tr>
              <a:tr h="2262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Rate Law: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Rate = 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Rate = k[A]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Rate = k[A]</a:t>
                      </a:r>
                      <a:r>
                        <a:rPr lang="en-US" sz="2000" kern="100" baseline="30000">
                          <a:effectLst/>
                        </a:rPr>
                        <a:t>2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9582154"/>
                  </a:ext>
                </a:extLst>
              </a:tr>
              <a:tr h="463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Integrated Rate Law: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[A] = - kt + [A]</a:t>
                      </a:r>
                      <a:r>
                        <a:rPr lang="en-US" sz="2000" kern="100" baseline="-25000">
                          <a:effectLst/>
                        </a:rPr>
                        <a:t>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ln[A] = -kt + ln[A]</a:t>
                      </a:r>
                      <a:r>
                        <a:rPr lang="en-US" sz="2000" kern="100" baseline="-25000" dirty="0">
                          <a:effectLst/>
                        </a:rPr>
                        <a:t>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1/[A] = kt + 1/[A]</a:t>
                      </a:r>
                      <a:r>
                        <a:rPr lang="en-US" sz="2000" kern="100" baseline="-25000">
                          <a:effectLst/>
                        </a:rPr>
                        <a:t>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297304"/>
                  </a:ext>
                </a:extLst>
              </a:tr>
              <a:tr h="463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Plot Needed to Give a Straight Line: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[A] versus 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ln[A] versus 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1/[A] versus 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01998"/>
                  </a:ext>
                </a:extLst>
              </a:tr>
              <a:tr h="463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Relationship of Rate Constant to the Slope of Straight Line: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Slope = -k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Slope = -k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Slope = k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5546625"/>
                  </a:ext>
                </a:extLst>
              </a:tr>
              <a:tr h="3292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Half-Life: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t</a:t>
                      </a:r>
                      <a:r>
                        <a:rPr lang="en-US" sz="2000" kern="100" baseline="-25000">
                          <a:effectLst/>
                        </a:rPr>
                        <a:t>1/2</a:t>
                      </a:r>
                      <a:r>
                        <a:rPr lang="en-US" sz="2000" kern="100">
                          <a:effectLst/>
                        </a:rPr>
                        <a:t> = [A]</a:t>
                      </a:r>
                      <a:r>
                        <a:rPr lang="en-US" sz="2000" kern="100" baseline="-25000">
                          <a:effectLst/>
                        </a:rPr>
                        <a:t>0</a:t>
                      </a:r>
                      <a:r>
                        <a:rPr lang="en-US" sz="2000" kern="100">
                          <a:effectLst/>
                        </a:rPr>
                        <a:t>/2k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t</a:t>
                      </a:r>
                      <a:r>
                        <a:rPr lang="en-US" sz="2000" kern="100" baseline="-25000">
                          <a:effectLst/>
                        </a:rPr>
                        <a:t>1/2</a:t>
                      </a:r>
                      <a:r>
                        <a:rPr lang="en-US" sz="2000" kern="100">
                          <a:effectLst/>
                        </a:rPr>
                        <a:t> = 0.693/k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</a:t>
                      </a:r>
                      <a:r>
                        <a:rPr lang="en-US" sz="2000" kern="100" baseline="-25000" dirty="0">
                          <a:effectLst/>
                        </a:rPr>
                        <a:t>1/2</a:t>
                      </a:r>
                      <a:r>
                        <a:rPr lang="en-US" sz="2000" kern="100" dirty="0">
                          <a:effectLst/>
                        </a:rPr>
                        <a:t> = 1/k[A]</a:t>
                      </a:r>
                      <a:r>
                        <a:rPr lang="en-US" sz="2000" kern="100" baseline="-25000" dirty="0">
                          <a:effectLst/>
                        </a:rPr>
                        <a:t>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846017"/>
                  </a:ext>
                </a:extLst>
              </a:tr>
            </a:tbl>
          </a:graphicData>
        </a:graphic>
      </p:graphicFrame>
      <p:pic>
        <p:nvPicPr>
          <p:cNvPr id="3" name="Picture 2" descr="A graph on a white paper&#10;&#10;Description automatically generated">
            <a:extLst>
              <a:ext uri="{FF2B5EF4-FFF2-40B4-BE49-F238E27FC236}">
                <a16:creationId xmlns:a16="http://schemas.microsoft.com/office/drawing/2014/main" id="{25CB467D-7744-30DC-8202-AA37C098F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5560710"/>
            <a:ext cx="3319764" cy="125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17914"/>
            <a:ext cx="12192000" cy="504008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All radioactive elements have nuclei which follow 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rate laws when decaying.  Radon decays to polonium according to the following equation:</a:t>
            </a:r>
          </a:p>
          <a:p>
            <a:pPr marL="0" indent="0">
              <a:buNone/>
            </a:pPr>
            <a:r>
              <a:rPr lang="en-US" sz="3600" dirty="0"/>
              <a:t>					</a:t>
            </a:r>
            <a:r>
              <a:rPr lang="en-U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222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                    </a:t>
            </a:r>
            <a:r>
              <a:rPr lang="en-U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218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+ 4 He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order rate constant for decay is 0.181/days.  If you begin with a 5.28-gram sample of pure 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Rn, how much time will be left after 1.96 days?  3.82 days?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= ln ([A]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/[A] = K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1D8A517-C7FD-3D3E-4168-726E205B07EA}"/>
              </a:ext>
            </a:extLst>
          </p:cNvPr>
          <p:cNvCxnSpPr/>
          <p:nvPr/>
        </p:nvCxnSpPr>
        <p:spPr>
          <a:xfrm flipV="1">
            <a:off x="5420135" y="3596820"/>
            <a:ext cx="1068695" cy="127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A certain 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reaction has a half-life of 20.0 minutes.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Calculate the rate constant for this reaction.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How much time is required for this reaction to be 75% complete?</a:t>
            </a:r>
          </a:p>
          <a:p>
            <a:pPr marL="0" indent="0">
              <a:buNone/>
            </a:pP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Radioactive copper-64 decays by 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kinetics with a half-life of 12.8 days.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What is the value of K in sec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A sample contains 28.0 mg of 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Cu.  How many decays will be produced in the first 	 	    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12, Section 2:  Integrated rate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4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chemist obtains a fresh sample of 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 and measures its radioactivity.  She then determines that to do the experiment she has in mind, the radioactivity cannot go below 3% of the initial measured value.  How long does she have to do the experiment?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8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2425</Words>
  <Application>Microsoft Office PowerPoint</Application>
  <PresentationFormat>Widescreen</PresentationFormat>
  <Paragraphs>310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Corbel</vt:lpstr>
      <vt:lpstr>Depth</vt:lpstr>
      <vt:lpstr>Chemical Kinetics</vt:lpstr>
      <vt:lpstr>Chapter 12, Section 1:  Differential rate law</vt:lpstr>
      <vt:lpstr>Chapter 12, Section 1:  Differential rate law</vt:lpstr>
      <vt:lpstr>Chapter 12, Section 1:  Differential rate law</vt:lpstr>
      <vt:lpstr>Chapter 12, Section 1:  Differential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2:  Integrated rate law</vt:lpstr>
      <vt:lpstr>Chapter 12, Section 3:  Summarizing rate laws</vt:lpstr>
      <vt:lpstr>Chapter 12, Section 4:  Modeling kinetics </vt:lpstr>
      <vt:lpstr>Chapter 12, Section 4:  Modeling kinetics </vt:lpstr>
      <vt:lpstr>PowerPoint Presentation</vt:lpstr>
      <vt:lpstr>Chapter 12, Section 5:  Reaction mechanisms</vt:lpstr>
      <vt:lpstr>Chapter 12, Section 5:  Reaction mechanisms</vt:lpstr>
      <vt:lpstr>Chapter 12, Section 5:  Reaction mechanisms</vt:lpstr>
      <vt:lpstr>Chapter 12, Section 5:  Reaction mechanisms</vt:lpstr>
      <vt:lpstr>Chapter 12, Section 5:  Reaction mechanisms</vt:lpstr>
      <vt:lpstr>Chapter 12 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9</cp:revision>
  <dcterms:created xsi:type="dcterms:W3CDTF">2024-07-25T17:07:39Z</dcterms:created>
  <dcterms:modified xsi:type="dcterms:W3CDTF">2024-12-05T17:53:05Z</dcterms:modified>
</cp:coreProperties>
</file>