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embeddedFontLst>
    <p:embeddedFont>
      <p:font typeface="Balthazar" panose="020B0604020202020204" charset="0"/>
      <p:regular r:id="rId7"/>
    </p:embeddedFont>
    <p:embeddedFont>
      <p:font typeface="Corsiva" panose="020B0604020202020204" charset="0"/>
      <p:regular r:id="rId8"/>
      <p:bold r:id="rId9"/>
      <p:italic r:id="rId10"/>
      <p:boldItalic r:id="rId11"/>
    </p:embeddedFont>
    <p:embeddedFont>
      <p:font typeface="Verdana" panose="020B0604030504040204" pitchFamily="3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font" Target="fonts/font9.fntdata"/><Relationship Id="rId10" Type="http://schemas.openxmlformats.org/officeDocument/2006/relationships/font" Target="fonts/font4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1524000" y="2784789"/>
            <a:ext cx="9144000" cy="11122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en-US" sz="6600" dirty="0">
                <a:solidFill>
                  <a:srgbClr val="274E13"/>
                </a:solidFill>
                <a:latin typeface="Verdana"/>
                <a:ea typeface="Verdana"/>
                <a:cs typeface="Verdana"/>
                <a:sym typeface="Verdana"/>
              </a:rPr>
              <a:t>AP Chemistry</a:t>
            </a:r>
            <a:endParaRPr sz="6600" dirty="0">
              <a:solidFill>
                <a:srgbClr val="274E1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1524000" y="3917324"/>
            <a:ext cx="9144000" cy="111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/>
              <a:t>Instructor: Mr. Johnson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/>
              <a:t>Century High School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/>
              <a:t>Room: E110</a:t>
            </a:r>
            <a:endParaRPr dirty="0"/>
          </a:p>
        </p:txBody>
      </p:sp>
      <p:pic>
        <p:nvPicPr>
          <p:cNvPr id="86" name="Google Shape;86;p13" descr="A picture containing text, clipart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261717" y="5029518"/>
            <a:ext cx="5332114" cy="1655762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100" y="258762"/>
            <a:ext cx="4119550" cy="21389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915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b="1">
                <a:solidFill>
                  <a:srgbClr val="9900FF"/>
                </a:solidFill>
              </a:rPr>
              <a:t>3 Possible Options for Registration</a:t>
            </a:r>
            <a:endParaRPr b="1">
              <a:solidFill>
                <a:srgbClr val="9900FF"/>
              </a:solidFill>
            </a:endParaRPr>
          </a:p>
        </p:txBody>
      </p:sp>
      <p:sp>
        <p:nvSpPr>
          <p:cNvPr id="93" name="Google Shape;93;p14"/>
          <p:cNvSpPr txBox="1">
            <a:spLocks noGrp="1"/>
          </p:cNvSpPr>
          <p:nvPr>
            <p:ph type="body" idx="1"/>
          </p:nvPr>
        </p:nvSpPr>
        <p:spPr>
          <a:xfrm>
            <a:off x="838200" y="1402080"/>
            <a:ext cx="10515600" cy="4774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b="1" dirty="0"/>
              <a:t>Single Option Registrations: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dirty="0"/>
              <a:t>1.) AP Chemistry (College Board)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dirty="0"/>
              <a:t>2.) Dual Credit (through Bismarck State College)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b="1" dirty="0"/>
              <a:t>Dual Option Registration: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dirty="0"/>
              <a:t>3.) Dual Registration: AP Chemistry (College Board) &amp; Dual Credit (BSC) 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dirty="0"/>
              <a:t>	-- </a:t>
            </a:r>
            <a:r>
              <a:rPr lang="en-US" b="1" dirty="0"/>
              <a:t>BEST Option</a:t>
            </a:r>
            <a:r>
              <a:rPr lang="en-US" dirty="0"/>
              <a:t>; still shows on transcript that you took an AP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dirty="0"/>
              <a:t>	    course but if your AP Exam score is non-qualifying, you can still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dirty="0"/>
              <a:t>	     receive credit through the dual credit option</a:t>
            </a:r>
            <a:endParaRPr dirty="0"/>
          </a:p>
        </p:txBody>
      </p:sp>
      <p:cxnSp>
        <p:nvCxnSpPr>
          <p:cNvPr id="94" name="Google Shape;94;p14"/>
          <p:cNvCxnSpPr/>
          <p:nvPr/>
        </p:nvCxnSpPr>
        <p:spPr>
          <a:xfrm flipH="1">
            <a:off x="4877400" y="2884325"/>
            <a:ext cx="4518300" cy="7305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95" name="Google Shape;95;p14"/>
          <p:cNvSpPr/>
          <p:nvPr/>
        </p:nvSpPr>
        <p:spPr>
          <a:xfrm>
            <a:off x="9507125" y="2253000"/>
            <a:ext cx="2290200" cy="1262700"/>
          </a:xfrm>
          <a:prstGeom prst="roundRect">
            <a:avLst>
              <a:gd name="adj" fmla="val 16667"/>
            </a:avLst>
          </a:prstGeom>
          <a:solidFill>
            <a:srgbClr val="FFE599"/>
          </a:solidFill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highlight>
                  <a:srgbClr val="FFE599"/>
                </a:highlight>
                <a:latin typeface="Balthazar"/>
                <a:ea typeface="Balthazar"/>
                <a:cs typeface="Balthazar"/>
                <a:sym typeface="Balthazar"/>
              </a:rPr>
              <a:t>BEST OPTION!!!</a:t>
            </a:r>
            <a:endParaRPr sz="2400" b="1">
              <a:solidFill>
                <a:srgbClr val="0000FF"/>
              </a:solidFill>
              <a:highlight>
                <a:srgbClr val="FFE599"/>
              </a:highlight>
              <a:latin typeface="Balthazar"/>
              <a:ea typeface="Balthazar"/>
              <a:cs typeface="Balthazar"/>
              <a:sym typeface="Balthazar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 txBox="1">
            <a:spLocks noGrp="1"/>
          </p:cNvSpPr>
          <p:nvPr>
            <p:ph type="title"/>
          </p:nvPr>
        </p:nvSpPr>
        <p:spPr>
          <a:xfrm>
            <a:off x="839788" y="143745"/>
            <a:ext cx="10515600" cy="712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940"/>
              <a:buFont typeface="Arial"/>
              <a:buNone/>
            </a:pPr>
            <a:r>
              <a:rPr lang="en-US" sz="5640" b="1" dirty="0">
                <a:solidFill>
                  <a:srgbClr val="980000"/>
                </a:solidFill>
                <a:latin typeface="Corsiva"/>
                <a:ea typeface="Corsiva"/>
                <a:cs typeface="Corsiva"/>
                <a:sym typeface="Corsiva"/>
              </a:rPr>
              <a:t>Some Things to Consider</a:t>
            </a:r>
            <a:endParaRPr sz="3659" dirty="0">
              <a:solidFill>
                <a:srgbClr val="980000"/>
              </a:solidFill>
              <a:latin typeface="Corsiva"/>
              <a:ea typeface="Corsiva"/>
              <a:cs typeface="Corsiva"/>
              <a:sym typeface="Corsiva"/>
            </a:endParaRPr>
          </a:p>
        </p:txBody>
      </p:sp>
      <p:sp>
        <p:nvSpPr>
          <p:cNvPr id="101" name="Google Shape;101;p15"/>
          <p:cNvSpPr txBox="1">
            <a:spLocks noGrp="1"/>
          </p:cNvSpPr>
          <p:nvPr>
            <p:ph type="body" idx="1"/>
          </p:nvPr>
        </p:nvSpPr>
        <p:spPr>
          <a:xfrm>
            <a:off x="839788" y="856649"/>
            <a:ext cx="5157787" cy="712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/>
              <a:t>AP (AP Chemistry College Board)</a:t>
            </a:r>
            <a:endParaRPr dirty="0"/>
          </a:p>
        </p:txBody>
      </p:sp>
      <p:sp>
        <p:nvSpPr>
          <p:cNvPr id="102" name="Google Shape;102;p15"/>
          <p:cNvSpPr txBox="1">
            <a:spLocks noGrp="1"/>
          </p:cNvSpPr>
          <p:nvPr>
            <p:ph type="body" idx="2"/>
          </p:nvPr>
        </p:nvSpPr>
        <p:spPr>
          <a:xfrm>
            <a:off x="839788" y="1751798"/>
            <a:ext cx="5157787" cy="44378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b="1" dirty="0"/>
              <a:t>Credits:</a:t>
            </a:r>
            <a:r>
              <a:rPr lang="en-US" dirty="0"/>
              <a:t> </a:t>
            </a:r>
            <a:r>
              <a:rPr lang="en-US" b="1" dirty="0"/>
              <a:t>8 credits</a:t>
            </a:r>
            <a:r>
              <a:rPr lang="en-US" dirty="0"/>
              <a:t> (per NDUS); must receive a 4 or 5 on AP Exam: Chem 121/122 w/ labs;   </a:t>
            </a:r>
            <a:r>
              <a:rPr lang="en-US" b="1" dirty="0"/>
              <a:t>4 credits</a:t>
            </a:r>
            <a:r>
              <a:rPr lang="en-US" dirty="0"/>
              <a:t> for a score of a 3: Chem 115 w/ lab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b="1" dirty="0"/>
              <a:t>Cost:</a:t>
            </a:r>
            <a:r>
              <a:rPr lang="en-US" dirty="0"/>
              <a:t> AP course registration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b="1" dirty="0"/>
              <a:t>Requires:</a:t>
            </a:r>
            <a:r>
              <a:rPr lang="en-US" dirty="0"/>
              <a:t> taking the AP Exam (</a:t>
            </a:r>
            <a:r>
              <a:rPr lang="en-US" i="1" dirty="0"/>
              <a:t>will NOT affect 2</a:t>
            </a:r>
            <a:r>
              <a:rPr lang="en-US" i="1" baseline="30000" dirty="0"/>
              <a:t>nd</a:t>
            </a:r>
            <a:r>
              <a:rPr lang="en-US" i="1" dirty="0"/>
              <a:t> semester GPA</a:t>
            </a:r>
            <a:r>
              <a:rPr lang="en-US" dirty="0"/>
              <a:t>)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b="1" dirty="0"/>
              <a:t>Content:</a:t>
            </a:r>
            <a:r>
              <a:rPr lang="en-US" dirty="0"/>
              <a:t> College-level material and rigor</a:t>
            </a:r>
            <a:endParaRPr dirty="0"/>
          </a:p>
        </p:txBody>
      </p:sp>
      <p:sp>
        <p:nvSpPr>
          <p:cNvPr id="103" name="Google Shape;103;p15"/>
          <p:cNvSpPr txBox="1">
            <a:spLocks noGrp="1"/>
          </p:cNvSpPr>
          <p:nvPr>
            <p:ph type="body" idx="3"/>
          </p:nvPr>
        </p:nvSpPr>
        <p:spPr>
          <a:xfrm>
            <a:off x="5997575" y="856649"/>
            <a:ext cx="5183188" cy="712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Dual Credit (Bismarck State College)</a:t>
            </a:r>
            <a:endParaRPr/>
          </a:p>
        </p:txBody>
      </p:sp>
      <p:sp>
        <p:nvSpPr>
          <p:cNvPr id="104" name="Google Shape;104;p15"/>
          <p:cNvSpPr txBox="1">
            <a:spLocks noGrp="1"/>
          </p:cNvSpPr>
          <p:nvPr>
            <p:ph type="body" idx="4"/>
          </p:nvPr>
        </p:nvSpPr>
        <p:spPr>
          <a:xfrm>
            <a:off x="6172200" y="1751798"/>
            <a:ext cx="5183188" cy="44378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b="1" dirty="0"/>
              <a:t>Credits:</a:t>
            </a:r>
            <a:r>
              <a:rPr lang="en-US" dirty="0"/>
              <a:t> </a:t>
            </a:r>
            <a:r>
              <a:rPr lang="en-US" b="1" dirty="0"/>
              <a:t>4 credits</a:t>
            </a:r>
            <a:r>
              <a:rPr lang="en-US" dirty="0"/>
              <a:t> through BSC upon successfully completing course requirements: Chem 121 w/ lab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b="1" dirty="0"/>
              <a:t>Cost:</a:t>
            </a:r>
            <a:r>
              <a:rPr lang="en-US" dirty="0"/>
              <a:t> $35 registration fee; $89 per credit (total = $391)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b="1" dirty="0"/>
              <a:t>Requires:</a:t>
            </a:r>
            <a:r>
              <a:rPr lang="en-US" dirty="0"/>
              <a:t> a 2</a:t>
            </a:r>
            <a:r>
              <a:rPr lang="en-US" baseline="30000" dirty="0"/>
              <a:t>nd</a:t>
            </a:r>
            <a:r>
              <a:rPr lang="en-US" dirty="0"/>
              <a:t> Semester exam </a:t>
            </a:r>
            <a:r>
              <a:rPr lang="en-US" b="1" dirty="0">
                <a:highlight>
                  <a:srgbClr val="FFFF00"/>
                </a:highlight>
              </a:rPr>
              <a:t>that is 15%</a:t>
            </a:r>
            <a:r>
              <a:rPr lang="en-US" dirty="0"/>
              <a:t> of second semester grade</a:t>
            </a:r>
            <a:endParaRPr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dirty="0"/>
              <a:t>will follow AP Exam format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b="1" dirty="0"/>
              <a:t>Content:</a:t>
            </a:r>
            <a:r>
              <a:rPr lang="en-US" dirty="0"/>
              <a:t> College level material and rigor</a:t>
            </a: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2A69027-779F-115D-C0EF-4BFE54CDFA6F}"/>
              </a:ext>
            </a:extLst>
          </p:cNvPr>
          <p:cNvSpPr txBox="1"/>
          <p:nvPr/>
        </p:nvSpPr>
        <p:spPr>
          <a:xfrm>
            <a:off x="3516086" y="6063343"/>
            <a:ext cx="46590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** This class requires 1</a:t>
            </a:r>
            <a:r>
              <a:rPr lang="en-US" b="1" baseline="30000" dirty="0"/>
              <a:t>st</a:t>
            </a:r>
            <a:r>
              <a:rPr lang="en-US" b="1" dirty="0"/>
              <a:t> semester final either way; 15% of overall semester grade**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7610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b="1" dirty="0">
                <a:latin typeface="Arial"/>
                <a:ea typeface="Arial"/>
                <a:cs typeface="Arial"/>
                <a:sym typeface="Arial"/>
              </a:rPr>
              <a:t>What is an AP course &amp; why take it?</a:t>
            </a:r>
            <a:endParaRPr dirty="0"/>
          </a:p>
        </p:txBody>
      </p:sp>
      <p:sp>
        <p:nvSpPr>
          <p:cNvPr id="110" name="Google Shape;110;p16"/>
          <p:cNvSpPr txBox="1">
            <a:spLocks noGrp="1"/>
          </p:cNvSpPr>
          <p:nvPr>
            <p:ph type="body" idx="1"/>
          </p:nvPr>
        </p:nvSpPr>
        <p:spPr>
          <a:xfrm>
            <a:off x="838200" y="1193534"/>
            <a:ext cx="10515600" cy="5196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dirty="0"/>
              <a:t>Advanced Placement is a program run by College Board that allows you to take special high school courses that can earn you college credit and/or qualify you for more advanced classes when you begin college.  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  <a:p>
            <a:pPr marL="0" indent="0">
              <a:buSzPts val="2800"/>
              <a:buNone/>
            </a:pPr>
            <a:r>
              <a:rPr lang="en-US" dirty="0"/>
              <a:t>AP courses are designed to give you the experience of intro-level college courses while still in high school.  </a:t>
            </a:r>
            <a:r>
              <a:rPr lang="en-US" b="1" dirty="0"/>
              <a:t>All AP scores and how they translate to course credits are posted online for EVERY college/university across the country.  Note:  </a:t>
            </a:r>
            <a:r>
              <a:rPr lang="en-US" dirty="0"/>
              <a:t>This is not as transparent for dual credit classes, so you will need to contact each college/university individually to confirm how it might transfer/be accounted for.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dirty="0"/>
              <a:t>Post-secondary institutions </a:t>
            </a:r>
            <a:r>
              <a:rPr lang="en-US" b="1" i="1" dirty="0"/>
              <a:t>hold AP courses on transcripts in high regard</a:t>
            </a:r>
            <a:r>
              <a:rPr lang="en-US" dirty="0"/>
              <a:t> and </a:t>
            </a:r>
            <a:r>
              <a:rPr lang="en-US" b="1" i="1" dirty="0"/>
              <a:t>are often used when evaluating scholarship opportunities.</a:t>
            </a:r>
            <a:r>
              <a:rPr lang="en-US" dirty="0"/>
              <a:t>  Many top ten and ivy league schools require AP courses/exams for entry.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417</Words>
  <Application>Microsoft Office PowerPoint</Application>
  <PresentationFormat>Widescreen</PresentationFormat>
  <Paragraphs>34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Corsiva</vt:lpstr>
      <vt:lpstr>Calibri</vt:lpstr>
      <vt:lpstr>Balthazar</vt:lpstr>
      <vt:lpstr>Verdana</vt:lpstr>
      <vt:lpstr>Arial</vt:lpstr>
      <vt:lpstr>Office Theme</vt:lpstr>
      <vt:lpstr>AP Chemistry</vt:lpstr>
      <vt:lpstr>3 Possible Options for Registration</vt:lpstr>
      <vt:lpstr>Some Things to Consider</vt:lpstr>
      <vt:lpstr>What is an AP course &amp; why take it?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 Biology</dc:title>
  <dc:creator>Scott Johnson</dc:creator>
  <cp:lastModifiedBy>Scott Johnson</cp:lastModifiedBy>
  <cp:revision>5</cp:revision>
  <dcterms:modified xsi:type="dcterms:W3CDTF">2024-05-17T20:20:16Z</dcterms:modified>
</cp:coreProperties>
</file>