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  <p:sldId id="266" r:id="rId12"/>
    <p:sldId id="271" r:id="rId13"/>
    <p:sldId id="267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12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4C80EE-9B43-4E23-8207-B16ED57AB37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2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8C4F-A098-FB40-EC7C-B12881957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037999"/>
            <a:ext cx="9144000" cy="16414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Unit </a:t>
            </a:r>
            <a:r>
              <a:rPr lang="en-US" sz="13500" dirty="0"/>
              <a:t>0 </a:t>
            </a:r>
            <a:r>
              <a:rPr lang="en-US" dirty="0"/>
              <a:t>Notes: </a:t>
            </a:r>
            <a:br>
              <a:rPr lang="en-US" dirty="0"/>
            </a:br>
            <a:r>
              <a:rPr lang="en-US" dirty="0"/>
              <a:t>General Review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8AAC5-FBC9-B946-BBC2-73BE5EDF5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886"/>
            <a:ext cx="91440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sz="11500" dirty="0"/>
              <a:t>AP Chemistry</a:t>
            </a:r>
          </a:p>
        </p:txBody>
      </p:sp>
    </p:spTree>
    <p:extLst>
      <p:ext uri="{BB962C8B-B14F-4D97-AF65-F5344CB8AC3E}">
        <p14:creationId xmlns:p14="http://schemas.microsoft.com/office/powerpoint/2010/main" val="2470866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C07D-AF89-ADF6-77B5-54B705FF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15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Your assignment: Unit </a:t>
            </a:r>
            <a:r>
              <a:rPr lang="en-US" sz="7200" dirty="0">
                <a:solidFill>
                  <a:srgbClr val="FFFF00"/>
                </a:solidFill>
              </a:rPr>
              <a:t>0 </a:t>
            </a:r>
            <a:r>
              <a:rPr lang="en-US" dirty="0">
                <a:solidFill>
                  <a:srgbClr val="FFFF00"/>
                </a:solidFill>
              </a:rPr>
              <a:t>packet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	(submit online!)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8774C-4751-E4FE-D2BF-B066AACA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" y="3759626"/>
            <a:ext cx="11898085" cy="2931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Atomic structure (p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, e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, n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Significant figures &amp; rounding with math functions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Metric system &amp; conversions using dimensional analysis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Periodic table trends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Basic compound naming/writing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YOU </a:t>
            </a:r>
            <a:r>
              <a:rPr lang="en-US" b="1" u="sng" dirty="0">
                <a:solidFill>
                  <a:srgbClr val="FF0000"/>
                </a:solidFill>
              </a:rPr>
              <a:t>WILL</a:t>
            </a:r>
            <a:r>
              <a:rPr lang="en-US" b="1" dirty="0">
                <a:solidFill>
                  <a:srgbClr val="FF0000"/>
                </a:solidFill>
              </a:rPr>
              <a:t> NEED TO DO SOME INDEPENDENT REVIEW TO COMPLETE THIS!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5CD39-F9D4-0F61-B532-60B27E7B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50" y="2536370"/>
            <a:ext cx="5988358" cy="112400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74DBB5D-C63F-25EB-EAB7-9612A8694BA3}"/>
              </a:ext>
            </a:extLst>
          </p:cNvPr>
          <p:cNvSpPr txBox="1">
            <a:spLocks/>
          </p:cNvSpPr>
          <p:nvPr/>
        </p:nvSpPr>
        <p:spPr>
          <a:xfrm>
            <a:off x="1371599" y="-21404"/>
            <a:ext cx="8730343" cy="1218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295629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A01D-6751-E1D3-A17A-B81F87C2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47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Mole &amp; Mole conversions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582543-30D9-1DA7-5B96-72A69DCF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19" y="2394041"/>
            <a:ext cx="6914761" cy="446395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0093C6E-19D2-F3A7-E170-0502CE578CF9}"/>
              </a:ext>
            </a:extLst>
          </p:cNvPr>
          <p:cNvSpPr txBox="1">
            <a:spLocks/>
          </p:cNvSpPr>
          <p:nvPr/>
        </p:nvSpPr>
        <p:spPr>
          <a:xfrm>
            <a:off x="2079171" y="-21403"/>
            <a:ext cx="8022772" cy="100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2</a:t>
            </a:r>
          </a:p>
        </p:txBody>
      </p:sp>
    </p:spTree>
    <p:extLst>
      <p:ext uri="{BB962C8B-B14F-4D97-AF65-F5344CB8AC3E}">
        <p14:creationId xmlns:p14="http://schemas.microsoft.com/office/powerpoint/2010/main" val="8823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7575-BD58-6DCB-4026-7AB44094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70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Mole conversion examples: 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3579-05A0-26B8-2E6C-35F0798C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29" y="2402568"/>
            <a:ext cx="9927771" cy="4351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1 mole =  6.02 X 10</a:t>
            </a:r>
            <a:r>
              <a:rPr lang="en-US" sz="2800" b="1" baseline="30000" dirty="0"/>
              <a:t>23 </a:t>
            </a:r>
            <a:r>
              <a:rPr lang="en-US" sz="2800" b="1" dirty="0"/>
              <a:t>representative units (</a:t>
            </a:r>
            <a:r>
              <a:rPr lang="en-US" sz="2800" b="1" dirty="0" err="1"/>
              <a:t>Avagadro’s</a:t>
            </a:r>
            <a:r>
              <a:rPr lang="en-US" sz="2800" b="1" dirty="0"/>
              <a:t> number)</a:t>
            </a:r>
          </a:p>
          <a:p>
            <a:pPr marL="0" indent="0" eaLnBrk="1" hangingPunct="1">
              <a:buNone/>
              <a:defRPr/>
            </a:pPr>
            <a:endParaRPr lang="en-US" b="1" dirty="0"/>
          </a:p>
          <a:p>
            <a:pPr marL="0" indent="0" eaLnBrk="1" hangingPunct="1">
              <a:buNone/>
              <a:defRPr/>
            </a:pPr>
            <a:r>
              <a:rPr lang="en-US" b="1" dirty="0"/>
              <a:t>Particles: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	Element – atoms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	Compound  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		Ionic – formula units (</a:t>
            </a:r>
            <a:r>
              <a:rPr lang="en-US" b="1" dirty="0" err="1"/>
              <a:t>f.units</a:t>
            </a:r>
            <a:r>
              <a:rPr lang="en-US" b="1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		Covalent – molecules (</a:t>
            </a:r>
            <a:r>
              <a:rPr lang="en-US" b="1" dirty="0" err="1"/>
              <a:t>molec</a:t>
            </a:r>
            <a:r>
              <a:rPr lang="en-US" b="1" dirty="0"/>
              <a:t>.)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9904440-5C19-BA57-4AAB-A4EB7C1632AE}"/>
              </a:ext>
            </a:extLst>
          </p:cNvPr>
          <p:cNvSpPr txBox="1">
            <a:spLocks/>
          </p:cNvSpPr>
          <p:nvPr/>
        </p:nvSpPr>
        <p:spPr>
          <a:xfrm>
            <a:off x="2079171" y="-21403"/>
            <a:ext cx="8022772" cy="100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2</a:t>
            </a:r>
          </a:p>
        </p:txBody>
      </p:sp>
    </p:spTree>
    <p:extLst>
      <p:ext uri="{BB962C8B-B14F-4D97-AF65-F5344CB8AC3E}">
        <p14:creationId xmlns:p14="http://schemas.microsoft.com/office/powerpoint/2010/main" val="13945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7575-BD58-6DCB-4026-7AB44094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1810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Mole conversion examples: 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3579-05A0-26B8-2E6C-35F0798C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2506662"/>
            <a:ext cx="11212286" cy="4351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EX:  How many moles of magnesium is</a:t>
            </a:r>
            <a:r>
              <a:rPr lang="en-US" b="1" dirty="0"/>
              <a:t> </a:t>
            </a:r>
            <a:r>
              <a:rPr lang="en-US" sz="2800" b="1" dirty="0"/>
              <a:t>1.25 X 10</a:t>
            </a:r>
            <a:r>
              <a:rPr lang="en-US" sz="2800" b="1" baseline="30000" dirty="0"/>
              <a:t>23</a:t>
            </a:r>
            <a:r>
              <a:rPr lang="en-US" sz="2800" b="1" dirty="0"/>
              <a:t> atoms of magnesium?</a:t>
            </a:r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EX:  How many atoms in 1.5 moles of zinc?</a:t>
            </a:r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EX:  How many </a:t>
            </a:r>
            <a:r>
              <a:rPr lang="en-US" sz="2800" b="1" u="sng" dirty="0"/>
              <a:t>atoms</a:t>
            </a:r>
            <a:r>
              <a:rPr lang="en-US" sz="2800" b="1" dirty="0"/>
              <a:t> in 2.12 mol of propane (C</a:t>
            </a:r>
            <a:r>
              <a:rPr lang="en-US" sz="2800" b="1" baseline="-25000" dirty="0"/>
              <a:t>3</a:t>
            </a:r>
            <a:r>
              <a:rPr lang="en-US" sz="2800" b="1" dirty="0"/>
              <a:t>H</a:t>
            </a:r>
            <a:r>
              <a:rPr lang="en-US" sz="2800" b="1" baseline="-25000" dirty="0"/>
              <a:t>8</a:t>
            </a:r>
            <a:r>
              <a:rPr lang="en-US" sz="2800" b="1" dirty="0"/>
              <a:t> )?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5F2FAF-BA19-CBBB-CF11-72D4BF856D44}"/>
              </a:ext>
            </a:extLst>
          </p:cNvPr>
          <p:cNvSpPr txBox="1">
            <a:spLocks/>
          </p:cNvSpPr>
          <p:nvPr/>
        </p:nvSpPr>
        <p:spPr>
          <a:xfrm>
            <a:off x="2079171" y="-21403"/>
            <a:ext cx="8022772" cy="100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2</a:t>
            </a:r>
          </a:p>
        </p:txBody>
      </p:sp>
    </p:spTree>
    <p:extLst>
      <p:ext uri="{BB962C8B-B14F-4D97-AF65-F5344CB8AC3E}">
        <p14:creationId xmlns:p14="http://schemas.microsoft.com/office/powerpoint/2010/main" val="20681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1B7E-5533-A2A2-8EA8-50D34F8B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81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Mole conversions: formula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F838-542C-2D36-E92F-659976A60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506662"/>
            <a:ext cx="10233800" cy="4351338"/>
          </a:xfrm>
        </p:spPr>
        <p:txBody>
          <a:bodyPr>
            <a:normAutofit/>
          </a:bodyPr>
          <a:lstStyle/>
          <a:p>
            <a:pPr marL="914400" lvl="2" indent="0">
              <a:buNone/>
              <a:defRPr/>
            </a:pPr>
            <a:r>
              <a:rPr lang="en-US" sz="2800" b="1" dirty="0"/>
              <a:t>Gram atomic mass = atomic mass unit (amu) = 1 mole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en-US" sz="2800" b="1" dirty="0"/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en-US" sz="2800" b="1" dirty="0"/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SO</a:t>
            </a:r>
            <a:r>
              <a:rPr lang="en-US" sz="2800" b="1" baseline="-25000" dirty="0"/>
              <a:t>3</a:t>
            </a:r>
            <a:r>
              <a:rPr lang="en-US" sz="2800" b="1" dirty="0"/>
              <a:t>  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en-US" sz="2800" b="1" dirty="0"/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en-US" sz="2800" b="1" dirty="0"/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en-US" sz="2800" b="1" dirty="0"/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(NH</a:t>
            </a:r>
            <a:r>
              <a:rPr lang="en-US" sz="2800" b="1" baseline="-25000" dirty="0"/>
              <a:t>4</a:t>
            </a:r>
            <a:r>
              <a:rPr lang="en-US" sz="2800" b="1" dirty="0"/>
              <a:t>)</a:t>
            </a:r>
            <a:r>
              <a:rPr lang="en-US" sz="2800" b="1" baseline="-25000" dirty="0"/>
              <a:t>2</a:t>
            </a:r>
            <a:r>
              <a:rPr lang="en-US" sz="2800" b="1" dirty="0"/>
              <a:t>CO</a:t>
            </a:r>
            <a:r>
              <a:rPr lang="en-US" sz="2800" b="1" baseline="-25000" dirty="0"/>
              <a:t>3</a:t>
            </a:r>
            <a:endParaRPr lang="en-US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DE2E125-343E-328C-0ABF-003EACF002D2}"/>
              </a:ext>
            </a:extLst>
          </p:cNvPr>
          <p:cNvSpPr txBox="1">
            <a:spLocks/>
          </p:cNvSpPr>
          <p:nvPr/>
        </p:nvSpPr>
        <p:spPr>
          <a:xfrm>
            <a:off x="2079171" y="-21403"/>
            <a:ext cx="8022772" cy="100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2</a:t>
            </a:r>
          </a:p>
        </p:txBody>
      </p:sp>
    </p:spTree>
    <p:extLst>
      <p:ext uri="{BB962C8B-B14F-4D97-AF65-F5344CB8AC3E}">
        <p14:creationId xmlns:p14="http://schemas.microsoft.com/office/powerpoint/2010/main" val="7937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7575-BD58-6DCB-4026-7AB44094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Mole conversion examples: 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3579-05A0-26B8-2E6C-35F0798C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2506662"/>
            <a:ext cx="11212286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EX:  </a:t>
            </a:r>
            <a:r>
              <a:rPr lang="en-US" b="1" dirty="0"/>
              <a:t>How many grams are in 9.45 moles N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?</a:t>
            </a:r>
            <a:endParaRPr lang="en-US" sz="2800" b="1" dirty="0"/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EX: </a:t>
            </a:r>
            <a:r>
              <a:rPr lang="en-US" b="1" dirty="0"/>
              <a:t>How many moles are in 92.2 g of iron (III) oxide?</a:t>
            </a:r>
            <a:endParaRPr lang="en-US" sz="2800" b="1" dirty="0"/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EX:  How many </a:t>
            </a:r>
            <a:r>
              <a:rPr lang="en-US" sz="2800" b="1" u="sng" dirty="0"/>
              <a:t>atoms</a:t>
            </a:r>
            <a:r>
              <a:rPr lang="en-US" sz="2800" b="1" dirty="0"/>
              <a:t> in 2.12 </a:t>
            </a:r>
            <a:r>
              <a:rPr lang="en-US" sz="2800" b="1" u="sng" dirty="0"/>
              <a:t>grams</a:t>
            </a:r>
            <a:r>
              <a:rPr lang="en-US" sz="2800" b="1" dirty="0"/>
              <a:t> of propane (C</a:t>
            </a:r>
            <a:r>
              <a:rPr lang="en-US" sz="2800" b="1" baseline="-25000" dirty="0"/>
              <a:t>3</a:t>
            </a:r>
            <a:r>
              <a:rPr lang="en-US" sz="2800" b="1" dirty="0"/>
              <a:t>H</a:t>
            </a:r>
            <a:r>
              <a:rPr lang="en-US" sz="2800" b="1" baseline="-25000" dirty="0"/>
              <a:t>8</a:t>
            </a:r>
            <a:r>
              <a:rPr lang="en-US" sz="2800" b="1" dirty="0"/>
              <a:t> )?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9CA49E-D448-5BCC-7639-A3527BF01C14}"/>
              </a:ext>
            </a:extLst>
          </p:cNvPr>
          <p:cNvSpPr txBox="1">
            <a:spLocks/>
          </p:cNvSpPr>
          <p:nvPr/>
        </p:nvSpPr>
        <p:spPr>
          <a:xfrm>
            <a:off x="2079171" y="-21403"/>
            <a:ext cx="8022772" cy="100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2</a:t>
            </a:r>
          </a:p>
        </p:txBody>
      </p:sp>
    </p:spTree>
    <p:extLst>
      <p:ext uri="{BB962C8B-B14F-4D97-AF65-F5344CB8AC3E}">
        <p14:creationId xmlns:p14="http://schemas.microsoft.com/office/powerpoint/2010/main" val="26360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C2E3-54BD-A2DF-2050-8A41C3A2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61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%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3803D-C85A-FE0C-465E-EE8F8E8D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506662"/>
            <a:ext cx="10233800" cy="4351338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3200" b="1" dirty="0"/>
              <a:t>% mass of an element = grams of element/grams of compound</a:t>
            </a:r>
          </a:p>
          <a:p>
            <a:pPr marL="457200" lvl="1" indent="0" eaLnBrk="1" hangingPunct="1">
              <a:buNone/>
              <a:defRPr/>
            </a:pPr>
            <a:endParaRPr lang="en-US" sz="3200" b="1" dirty="0"/>
          </a:p>
          <a:p>
            <a:pPr marL="457200" lvl="1" indent="0" eaLnBrk="1" hangingPunct="1">
              <a:buNone/>
              <a:defRPr/>
            </a:pPr>
            <a:endParaRPr lang="en-US" sz="3200" b="1" dirty="0"/>
          </a:p>
          <a:p>
            <a:pPr marL="457200" lvl="1" indent="0" eaLnBrk="1" hangingPunct="1">
              <a:buNone/>
              <a:defRPr/>
            </a:pPr>
            <a:r>
              <a:rPr lang="en-US" sz="3200" b="1" dirty="0"/>
              <a:t>EX: </a:t>
            </a:r>
            <a:r>
              <a:rPr lang="en-US" sz="3600" b="1" dirty="0"/>
              <a:t>8.20</a:t>
            </a:r>
            <a:r>
              <a:rPr lang="en-US" sz="3200" b="1" dirty="0"/>
              <a:t>g Mg combines with </a:t>
            </a:r>
            <a:r>
              <a:rPr lang="en-US" sz="3600" b="1" dirty="0"/>
              <a:t>5.40</a:t>
            </a:r>
            <a:r>
              <a:rPr lang="en-US" sz="3200" b="1" dirty="0"/>
              <a:t>g oxygen to form a compound.  What is the % composition of that compound?</a:t>
            </a:r>
          </a:p>
          <a:p>
            <a:pPr marL="914400" lvl="2" indent="0" eaLnBrk="1" hangingPunct="1">
              <a:buNone/>
              <a:defRPr/>
            </a:pPr>
            <a:endParaRPr lang="en-US" sz="28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1ECB70-A0D6-ECC3-E9F5-60DC9E9985FB}"/>
              </a:ext>
            </a:extLst>
          </p:cNvPr>
          <p:cNvSpPr txBox="1">
            <a:spLocks/>
          </p:cNvSpPr>
          <p:nvPr/>
        </p:nvSpPr>
        <p:spPr>
          <a:xfrm>
            <a:off x="2079171" y="-21403"/>
            <a:ext cx="8022772" cy="100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2</a:t>
            </a:r>
          </a:p>
        </p:txBody>
      </p:sp>
    </p:spTree>
    <p:extLst>
      <p:ext uri="{BB962C8B-B14F-4D97-AF65-F5344CB8AC3E}">
        <p14:creationId xmlns:p14="http://schemas.microsoft.com/office/powerpoint/2010/main" val="32755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A6F2-4485-0FE6-3704-26C62267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224" y="1289708"/>
            <a:ext cx="3259838" cy="162274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Atom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review</a:t>
            </a:r>
            <a:r>
              <a:rPr lang="en-US" sz="4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B1888A4-E5A9-54BB-5367-1BF43F94D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3083770"/>
            <a:ext cx="2944151" cy="3774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Mass # vs, Atomic #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Finding # of particles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Ions: + or –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Isotopes</a:t>
            </a:r>
          </a:p>
          <a:p>
            <a:pPr marL="0" indent="0"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E3D09CC1-520E-7D4B-77B8-5306A5283C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2938" y="693738"/>
            <a:ext cx="6834187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702DD0-4CCC-97A1-D76E-0654CAD71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85" y="1585678"/>
            <a:ext cx="7569589" cy="27115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900AD-4D83-735B-3E91-120EC1F43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270" y="4671659"/>
            <a:ext cx="3073558" cy="1866996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C7DC113-AF4D-3757-A68C-8A9CB15884C3}"/>
              </a:ext>
            </a:extLst>
          </p:cNvPr>
          <p:cNvSpPr txBox="1">
            <a:spLocks/>
          </p:cNvSpPr>
          <p:nvPr/>
        </p:nvSpPr>
        <p:spPr>
          <a:xfrm>
            <a:off x="938675" y="-21404"/>
            <a:ext cx="9163268" cy="1607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1391673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A7B4-A738-C0B6-DF09-89B364B9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28" y="800553"/>
            <a:ext cx="8871857" cy="984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Significant Figures – measured + 1 more decimal level!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EB957D-95AB-EEF2-08C3-AFC79426D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110" y="1785257"/>
            <a:ext cx="3327630" cy="470761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B5C0CF-5063-5C88-C181-384C20472735}"/>
              </a:ext>
            </a:extLst>
          </p:cNvPr>
          <p:cNvSpPr txBox="1"/>
          <p:nvPr/>
        </p:nvSpPr>
        <p:spPr>
          <a:xfrm>
            <a:off x="4898570" y="1785257"/>
            <a:ext cx="66185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Rules:</a:t>
            </a:r>
          </a:p>
          <a:p>
            <a:r>
              <a:rPr lang="en-US" sz="2000" dirty="0"/>
              <a:t>	1) Non-zeros are significant</a:t>
            </a:r>
          </a:p>
          <a:p>
            <a:r>
              <a:rPr lang="en-US" sz="2000" dirty="0"/>
              <a:t>	2) Leading zeros are placeholders, not </a:t>
            </a:r>
            <a:r>
              <a:rPr lang="en-US" sz="2000" dirty="0" err="1"/>
              <a:t>signif</a:t>
            </a:r>
            <a:r>
              <a:rPr lang="en-US" sz="2000" dirty="0"/>
              <a:t>.</a:t>
            </a:r>
          </a:p>
          <a:p>
            <a:r>
              <a:rPr lang="en-US" sz="2000" dirty="0"/>
              <a:t>	3) “Trapped” zeros are </a:t>
            </a:r>
            <a:r>
              <a:rPr lang="en-US" sz="2000" dirty="0" err="1"/>
              <a:t>signif</a:t>
            </a:r>
            <a:r>
              <a:rPr lang="en-US" sz="2000" dirty="0"/>
              <a:t>.</a:t>
            </a:r>
          </a:p>
          <a:p>
            <a:r>
              <a:rPr lang="en-US" sz="2000" dirty="0"/>
              <a:t>	4) “Trailing” zeros after a decimal are </a:t>
            </a:r>
            <a:r>
              <a:rPr lang="en-US" sz="2000" dirty="0" err="1"/>
              <a:t>signif</a:t>
            </a:r>
            <a:r>
              <a:rPr lang="en-US" sz="2000" dirty="0"/>
              <a:t>.</a:t>
            </a:r>
          </a:p>
          <a:p>
            <a:r>
              <a:rPr lang="en-US" sz="2000" dirty="0"/>
              <a:t>	5) Anything in a conversion or counted objects are </a:t>
            </a:r>
            <a:r>
              <a:rPr lang="en-US" sz="2000" dirty="0" err="1"/>
              <a:t>signif</a:t>
            </a:r>
            <a:r>
              <a:rPr lang="en-US" sz="2000" dirty="0"/>
              <a:t>.</a:t>
            </a:r>
          </a:p>
          <a:p>
            <a:r>
              <a:rPr lang="en-US" sz="2000" dirty="0"/>
              <a:t>Math:</a:t>
            </a:r>
          </a:p>
          <a:p>
            <a:r>
              <a:rPr lang="en-US" sz="2000" dirty="0"/>
              <a:t>	1) Multiply/divide: round to least # of sig </a:t>
            </a:r>
          </a:p>
          <a:p>
            <a:r>
              <a:rPr lang="en-US" sz="2000" dirty="0"/>
              <a:t>	     figs</a:t>
            </a:r>
          </a:p>
          <a:p>
            <a:r>
              <a:rPr lang="en-US" sz="2000" dirty="0"/>
              <a:t>	2) Add/subtract: round to least accurate </a:t>
            </a:r>
          </a:p>
          <a:p>
            <a:r>
              <a:rPr lang="en-US" sz="2000" dirty="0"/>
              <a:t>	     decimal level</a:t>
            </a:r>
          </a:p>
          <a:p>
            <a:r>
              <a:rPr lang="en-US" sz="2000" dirty="0"/>
              <a:t>WHY???</a:t>
            </a:r>
          </a:p>
          <a:p>
            <a:r>
              <a:rPr lang="en-US" sz="2000" dirty="0"/>
              <a:t>	Chemistry is such a detailed subject, the </a:t>
            </a:r>
          </a:p>
          <a:p>
            <a:r>
              <a:rPr lang="en-US" sz="2000" dirty="0"/>
              <a:t>	slightest bits make a huge difference in </a:t>
            </a:r>
          </a:p>
          <a:p>
            <a:r>
              <a:rPr lang="en-US" sz="2000" dirty="0"/>
              <a:t>	product.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F2B4F-20BD-7EB6-F385-CB8A335D022D}"/>
              </a:ext>
            </a:extLst>
          </p:cNvPr>
          <p:cNvSpPr txBox="1">
            <a:spLocks/>
          </p:cNvSpPr>
          <p:nvPr/>
        </p:nvSpPr>
        <p:spPr>
          <a:xfrm>
            <a:off x="938675" y="-21404"/>
            <a:ext cx="8738725" cy="69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1744539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0D34-C7B4-2FCB-CE1C-6AB553C0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10726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Significant Figures = tools of the trade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032DA2-A545-DA75-712E-0808F9E2D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8440" y="2141537"/>
            <a:ext cx="307186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CED2E9-9D31-8A29-E4C4-E9A61BA08E83}"/>
              </a:ext>
            </a:extLst>
          </p:cNvPr>
          <p:cNvSpPr txBox="1"/>
          <p:nvPr/>
        </p:nvSpPr>
        <p:spPr>
          <a:xfrm>
            <a:off x="642257" y="2754085"/>
            <a:ext cx="6945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Beaker </a:t>
            </a:r>
          </a:p>
          <a:p>
            <a:pPr marL="342900" indent="-342900">
              <a:buAutoNum type="arabicPeriod"/>
            </a:pPr>
            <a:r>
              <a:rPr lang="en-US" sz="2800" dirty="0"/>
              <a:t>Erlenmeyer flask</a:t>
            </a:r>
          </a:p>
          <a:p>
            <a:pPr marL="342900" indent="-342900">
              <a:buAutoNum type="arabicPeriod"/>
            </a:pPr>
            <a:r>
              <a:rPr lang="en-US" sz="2800" dirty="0"/>
              <a:t>Graduated cylinder</a:t>
            </a:r>
          </a:p>
          <a:p>
            <a:pPr marL="342900" indent="-342900">
              <a:buAutoNum type="arabicPeriod"/>
            </a:pPr>
            <a:r>
              <a:rPr lang="en-US" sz="2800" dirty="0"/>
              <a:t>Volumetric Pipette</a:t>
            </a:r>
          </a:p>
          <a:p>
            <a:pPr marL="342900" indent="-342900">
              <a:buAutoNum type="arabicPeriod"/>
            </a:pPr>
            <a:r>
              <a:rPr lang="en-US" sz="2800" dirty="0"/>
              <a:t>Volumetric flask</a:t>
            </a:r>
          </a:p>
          <a:p>
            <a:pPr marL="342900" indent="-342900">
              <a:buAutoNum type="arabicPeriod"/>
            </a:pPr>
            <a:r>
              <a:rPr lang="en-US" sz="2800" dirty="0"/>
              <a:t>Buret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REMEMBER:  Each of these, we read one decimal level past the markings!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DCC8F-73FD-A0D0-51AD-01FC2957032C}"/>
              </a:ext>
            </a:extLst>
          </p:cNvPr>
          <p:cNvSpPr txBox="1">
            <a:spLocks/>
          </p:cNvSpPr>
          <p:nvPr/>
        </p:nvSpPr>
        <p:spPr>
          <a:xfrm>
            <a:off x="1153885" y="-21404"/>
            <a:ext cx="8948057" cy="73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18985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E012-F4A9-7F29-2875-17BE4858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6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Metric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0A851-8262-4D1C-4D01-773CC00B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**Other conversions in your reference sheet!**</a:t>
            </a:r>
          </a:p>
        </p:txBody>
      </p:sp>
      <p:graphicFrame>
        <p:nvGraphicFramePr>
          <p:cNvPr id="4" name="Group 49">
            <a:extLst>
              <a:ext uri="{FF2B5EF4-FFF2-40B4-BE49-F238E27FC236}">
                <a16:creationId xmlns:a16="http://schemas.microsoft.com/office/drawing/2014/main" id="{0F2A22A5-0BB9-F908-01A1-25D5BBD6D8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676844"/>
              </p:ext>
            </p:extLst>
          </p:nvPr>
        </p:nvGraphicFramePr>
        <p:xfrm>
          <a:off x="4365171" y="1981204"/>
          <a:ext cx="3352802" cy="3931920"/>
        </p:xfrm>
        <a:graphic>
          <a:graphicData uri="http://schemas.openxmlformats.org/drawingml/2006/table">
            <a:tbl>
              <a:tblPr/>
              <a:tblGrid>
                <a:gridCol w="54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anga r o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opp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I 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own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h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ounta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 inking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hoco l 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  l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0" descr="MPj04031900000[1]">
            <a:extLst>
              <a:ext uri="{FF2B5EF4-FFF2-40B4-BE49-F238E27FC236}">
                <a16:creationId xmlns:a16="http://schemas.microsoft.com/office/drawing/2014/main" id="{35F4FF05-98D1-7B4A-2C1D-571A5169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21" y="1981203"/>
            <a:ext cx="2646136" cy="394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MPj04022570000[1]">
            <a:extLst>
              <a:ext uri="{FF2B5EF4-FFF2-40B4-BE49-F238E27FC236}">
                <a16:creationId xmlns:a16="http://schemas.microsoft.com/office/drawing/2014/main" id="{D23F2245-32B1-E61F-8833-2774137B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2082803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4" descr="MPj01806590000[1]">
            <a:extLst>
              <a:ext uri="{FF2B5EF4-FFF2-40B4-BE49-F238E27FC236}">
                <a16:creationId xmlns:a16="http://schemas.microsoft.com/office/drawing/2014/main" id="{45B0BE92-7094-FFC5-FD99-EC174A56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4011457"/>
            <a:ext cx="26670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354A988-DF39-A0A7-376B-A946EC66218C}"/>
              </a:ext>
            </a:extLst>
          </p:cNvPr>
          <p:cNvSpPr txBox="1">
            <a:spLocks/>
          </p:cNvSpPr>
          <p:nvPr/>
        </p:nvSpPr>
        <p:spPr>
          <a:xfrm>
            <a:off x="1317171" y="-21404"/>
            <a:ext cx="8784772" cy="90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8861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F61D-E71F-9A85-6907-0B4D64A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51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Periodic Table Orientation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98AB4-4B3E-1876-5FD5-B45757304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955" y="2229079"/>
            <a:ext cx="6671218" cy="45200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3090A5-DCE4-720C-C023-7FEE04F582F3}"/>
              </a:ext>
            </a:extLst>
          </p:cNvPr>
          <p:cNvSpPr txBox="1"/>
          <p:nvPr/>
        </p:nvSpPr>
        <p:spPr>
          <a:xfrm>
            <a:off x="9022531" y="2415692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Periods</a:t>
            </a:r>
          </a:p>
          <a:p>
            <a:endParaRPr lang="en-US" dirty="0"/>
          </a:p>
          <a:p>
            <a:r>
              <a:rPr lang="en-US" dirty="0"/>
              <a:t>Groups/Families</a:t>
            </a:r>
          </a:p>
          <a:p>
            <a:endParaRPr lang="en-US" dirty="0"/>
          </a:p>
          <a:p>
            <a:r>
              <a:rPr lang="en-US" dirty="0"/>
              <a:t>Metals/Nonmetals</a:t>
            </a:r>
          </a:p>
          <a:p>
            <a:endParaRPr lang="en-US" dirty="0"/>
          </a:p>
          <a:p>
            <a:r>
              <a:rPr lang="en-US" dirty="0"/>
              <a:t>General Ionic trends</a:t>
            </a:r>
          </a:p>
          <a:p>
            <a:r>
              <a:rPr lang="en-US" dirty="0"/>
              <a:t>	Cations</a:t>
            </a:r>
          </a:p>
          <a:p>
            <a:endParaRPr lang="en-US" dirty="0"/>
          </a:p>
          <a:p>
            <a:r>
              <a:rPr lang="en-US" dirty="0"/>
              <a:t>	Anions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A54E5-6A01-16ED-B139-8163772CC598}"/>
              </a:ext>
            </a:extLst>
          </p:cNvPr>
          <p:cNvSpPr txBox="1">
            <a:spLocks/>
          </p:cNvSpPr>
          <p:nvPr/>
        </p:nvSpPr>
        <p:spPr>
          <a:xfrm>
            <a:off x="1317171" y="-21404"/>
            <a:ext cx="8784772" cy="83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7831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FE9A-56F9-6A07-2788-29185C35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Bonding &amp; compound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C2FDD-6139-A21C-7F0B-C2C69EEC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Form bonds to satisfy the octet (stable)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AP Chemistry = “becomes more thermodynamically favorable”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Ionic</a:t>
            </a:r>
            <a:r>
              <a:rPr lang="en-US" dirty="0">
                <a:solidFill>
                  <a:schemeClr val="tx1"/>
                </a:solidFill>
              </a:rPr>
              <a:t> – metal, transfers electrons (swap, drop, reduce)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Cations – lose e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; becomes + charge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Anions – gain e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; becomes – charge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Binary:</a:t>
            </a:r>
            <a:r>
              <a:rPr lang="en-US" dirty="0">
                <a:solidFill>
                  <a:schemeClr val="tx1"/>
                </a:solidFill>
              </a:rPr>
              <a:t>  Element + -ide  </a:t>
            </a:r>
            <a:r>
              <a:rPr lang="en-US" sz="2000" dirty="0">
                <a:solidFill>
                  <a:schemeClr val="tx1"/>
                </a:solidFill>
              </a:rPr>
              <a:t>Ex:  Lithium sulfide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Li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Transition metal = Roman numeral  Ex:  Iron (II) chloride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FeCl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Ternary:</a:t>
            </a:r>
            <a:r>
              <a:rPr lang="en-US" dirty="0">
                <a:solidFill>
                  <a:schemeClr val="tx1"/>
                </a:solidFill>
              </a:rPr>
              <a:t>  Element + polyatomic ion </a:t>
            </a:r>
            <a:r>
              <a:rPr lang="en-US" sz="2000" dirty="0">
                <a:solidFill>
                  <a:schemeClr val="tx1"/>
                </a:solidFill>
              </a:rPr>
              <a:t>Ex:  Calcium phosphate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Ca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3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(PO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4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Acids: </a:t>
            </a:r>
            <a:r>
              <a:rPr lang="en-US" dirty="0">
                <a:solidFill>
                  <a:schemeClr val="tx1"/>
                </a:solidFill>
              </a:rPr>
              <a:t> Binary: Hydro___</a:t>
            </a:r>
            <a:r>
              <a:rPr lang="en-US" dirty="0" err="1">
                <a:solidFill>
                  <a:schemeClr val="tx1"/>
                </a:solidFill>
              </a:rPr>
              <a:t>ic</a:t>
            </a:r>
            <a:r>
              <a:rPr lang="en-US" dirty="0">
                <a:solidFill>
                  <a:schemeClr val="tx1"/>
                </a:solidFill>
              </a:rPr>
              <a:t> acid  </a:t>
            </a:r>
            <a:r>
              <a:rPr lang="en-US" sz="2000" dirty="0">
                <a:solidFill>
                  <a:schemeClr val="tx1"/>
                </a:solidFill>
              </a:rPr>
              <a:t>Ex: Hydrochloric acid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HCl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Ternary: -</a:t>
            </a:r>
            <a:r>
              <a:rPr lang="en-US" dirty="0" err="1">
                <a:solidFill>
                  <a:schemeClr val="tx1"/>
                </a:solidFill>
              </a:rPr>
              <a:t>ic</a:t>
            </a:r>
            <a:r>
              <a:rPr lang="en-US" dirty="0">
                <a:solidFill>
                  <a:schemeClr val="tx1"/>
                </a:solidFill>
              </a:rPr>
              <a:t> = -</a:t>
            </a:r>
            <a:r>
              <a:rPr lang="en-US" dirty="0" err="1">
                <a:solidFill>
                  <a:schemeClr val="tx1"/>
                </a:solidFill>
              </a:rPr>
              <a:t>ates</a:t>
            </a:r>
            <a:r>
              <a:rPr lang="en-US" dirty="0">
                <a:solidFill>
                  <a:schemeClr val="tx1"/>
                </a:solidFill>
              </a:rPr>
              <a:t>; -</a:t>
            </a:r>
            <a:r>
              <a:rPr lang="en-US" dirty="0" err="1">
                <a:solidFill>
                  <a:schemeClr val="tx1"/>
                </a:solidFill>
              </a:rPr>
              <a:t>ous</a:t>
            </a:r>
            <a:r>
              <a:rPr lang="en-US" dirty="0">
                <a:solidFill>
                  <a:schemeClr val="tx1"/>
                </a:solidFill>
              </a:rPr>
              <a:t> = -</a:t>
            </a:r>
            <a:r>
              <a:rPr lang="en-US" dirty="0" err="1">
                <a:solidFill>
                  <a:schemeClr val="tx1"/>
                </a:solidFill>
              </a:rPr>
              <a:t>ites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Ex:  Sulfuric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H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SO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4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; Sulfurous  H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SO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22F20C-5891-3A46-1588-64107198A256}"/>
              </a:ext>
            </a:extLst>
          </p:cNvPr>
          <p:cNvSpPr txBox="1">
            <a:spLocks/>
          </p:cNvSpPr>
          <p:nvPr/>
        </p:nvSpPr>
        <p:spPr>
          <a:xfrm>
            <a:off x="838200" y="-21404"/>
            <a:ext cx="9263743" cy="1012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64105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FE9A-56F9-6A07-2788-29185C35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81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Bonding &amp; compound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C2FDD-6139-A21C-7F0B-C2C69EEC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2609397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Form bonds to satisfy the octet (stable)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AP Chemistry = “becomes more thermodynamically favorable”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Covalent</a:t>
            </a:r>
            <a:r>
              <a:rPr lang="en-US" dirty="0">
                <a:solidFill>
                  <a:schemeClr val="tx1"/>
                </a:solidFill>
              </a:rPr>
              <a:t> – nonmetals, shares electrons  (prefixes tell #s)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Polar – large differences in electronegativity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Nonpolar – small/no difference in electronegativity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Ex: NH</a:t>
            </a:r>
            <a:r>
              <a:rPr lang="en-US" sz="18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986C8C6-DCEB-6BBA-3983-037625B3806B}"/>
              </a:ext>
            </a:extLst>
          </p:cNvPr>
          <p:cNvSpPr txBox="1">
            <a:spLocks/>
          </p:cNvSpPr>
          <p:nvPr/>
        </p:nvSpPr>
        <p:spPr>
          <a:xfrm>
            <a:off x="1306285" y="-21404"/>
            <a:ext cx="8795657" cy="861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322633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6C23-8B30-5DBB-67F1-05E475D0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942" y="560613"/>
            <a:ext cx="6651171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Polarity &amp; Electronegativity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890BF0-1B42-61AD-A459-8D13B7C2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537" y="1516061"/>
            <a:ext cx="6487886" cy="4677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Electronegativity – tendency for an atom to attract e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Polarity – e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more dominant on one bonded atom than the other (dipole moment)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2286000" lvl="5" indent="0">
              <a:buNone/>
            </a:pPr>
            <a:r>
              <a:rPr lang="en-US" sz="2800" dirty="0"/>
              <a:t>Nonpolar – no dipole moments</a:t>
            </a:r>
          </a:p>
          <a:p>
            <a:pPr marL="2743200" lvl="6" indent="0">
              <a:buNone/>
            </a:pPr>
            <a:r>
              <a:rPr lang="en-US" dirty="0"/>
              <a:t>No difference in 	</a:t>
            </a:r>
          </a:p>
          <a:p>
            <a:pPr marL="2743200" lvl="6" indent="0">
              <a:buNone/>
            </a:pPr>
            <a:r>
              <a:rPr lang="en-US" dirty="0"/>
              <a:t>     electronegativity OR</a:t>
            </a:r>
          </a:p>
          <a:p>
            <a:pPr marL="2743200" lvl="6" indent="0">
              <a:buNone/>
            </a:pPr>
            <a:r>
              <a:rPr lang="en-US" dirty="0"/>
              <a:t>Evenly distributed                        differences (symmetrical)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A diagram of a molecule&#10;&#10;Description automatically generated">
            <a:extLst>
              <a:ext uri="{FF2B5EF4-FFF2-40B4-BE49-F238E27FC236}">
                <a16:creationId xmlns:a16="http://schemas.microsoft.com/office/drawing/2014/main" id="{192AD4E4-2F32-497A-F06A-3E7300A5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34" r="-1" b="-1"/>
          <a:stretch/>
        </p:blipFill>
        <p:spPr>
          <a:xfrm>
            <a:off x="1519349" y="1027906"/>
            <a:ext cx="1724594" cy="2723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69861-5F9F-1FB6-9118-03EED8FFF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0" y="4001294"/>
            <a:ext cx="6140766" cy="2609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7A096-6A8E-EC26-12E7-4FFD916A8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854" y="4620486"/>
            <a:ext cx="2237514" cy="22375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08AB9FA-ECE7-48F1-7F43-9D58367BAC46}"/>
              </a:ext>
            </a:extLst>
          </p:cNvPr>
          <p:cNvSpPr txBox="1">
            <a:spLocks/>
          </p:cNvSpPr>
          <p:nvPr/>
        </p:nvSpPr>
        <p:spPr>
          <a:xfrm>
            <a:off x="979713" y="-21404"/>
            <a:ext cx="9122229" cy="798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2"/>
                </a:solidFill>
              </a:rPr>
              <a:t>Unit </a:t>
            </a:r>
            <a:r>
              <a:rPr lang="en-US" sz="13900" dirty="0">
                <a:solidFill>
                  <a:schemeClr val="tx2"/>
                </a:solidFill>
              </a:rPr>
              <a:t>0</a:t>
            </a:r>
            <a:r>
              <a:rPr lang="en-US" sz="11500" dirty="0">
                <a:solidFill>
                  <a:schemeClr val="tx2"/>
                </a:solidFill>
              </a:rPr>
              <a:t>, Section 1</a:t>
            </a:r>
          </a:p>
        </p:txBody>
      </p:sp>
    </p:spTree>
    <p:extLst>
      <p:ext uri="{BB962C8B-B14F-4D97-AF65-F5344CB8AC3E}">
        <p14:creationId xmlns:p14="http://schemas.microsoft.com/office/powerpoint/2010/main" val="1770214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781</Words>
  <Application>Microsoft Office PowerPoint</Application>
  <PresentationFormat>Widescreen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Depth</vt:lpstr>
      <vt:lpstr>Unit 0 Notes:  General Review  </vt:lpstr>
      <vt:lpstr>Atom review </vt:lpstr>
      <vt:lpstr>Significant Figures – measured + 1 more decimal level!</vt:lpstr>
      <vt:lpstr>Significant Figures = tools of the trade</vt:lpstr>
      <vt:lpstr>Metric System</vt:lpstr>
      <vt:lpstr>Periodic Table Orientation</vt:lpstr>
      <vt:lpstr>Bonding &amp; compound formation</vt:lpstr>
      <vt:lpstr>Bonding &amp; compound formation</vt:lpstr>
      <vt:lpstr>Polarity &amp; Electronegativity</vt:lpstr>
      <vt:lpstr>Your assignment: Unit 0 packet   (submit online!)</vt:lpstr>
      <vt:lpstr>Mole &amp; Mole conversions</vt:lpstr>
      <vt:lpstr>Mole conversion examples:  particles</vt:lpstr>
      <vt:lpstr>Mole conversion examples:  particles</vt:lpstr>
      <vt:lpstr>Mole conversions: formula mass</vt:lpstr>
      <vt:lpstr>Mole conversion examples:  mass</vt:lpstr>
      <vt:lpstr>% 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 Notes </dc:title>
  <dc:creator>Scott Johnson</dc:creator>
  <cp:lastModifiedBy>Scott Johnson</cp:lastModifiedBy>
  <cp:revision>11</cp:revision>
  <dcterms:created xsi:type="dcterms:W3CDTF">2024-07-25T17:07:39Z</dcterms:created>
  <dcterms:modified xsi:type="dcterms:W3CDTF">2024-08-13T14:36:46Z</dcterms:modified>
</cp:coreProperties>
</file>