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9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B2B4F-8DC3-4B64-A120-6888B628941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D18D1-5951-464E-AD66-C89ED91E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D18D1-5951-464E-AD66-C89ED91E05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4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12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2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4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3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8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3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34C80EE-9B43-4E23-8207-B16ED57AB37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2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yKD6QULa0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DxYS07Vod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8C4F-A098-FB40-EC7C-B12881957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3037999"/>
            <a:ext cx="9144000" cy="164149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Atomic Structure </a:t>
            </a:r>
            <a:br>
              <a:rPr lang="en-US" dirty="0"/>
            </a:br>
            <a:r>
              <a:rPr lang="en-US" dirty="0"/>
              <a:t>&amp; Periodicity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8AAC5-FBC9-B946-BBC2-73BE5EDF5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14460"/>
            <a:ext cx="9144000" cy="754025"/>
          </a:xfrm>
        </p:spPr>
        <p:txBody>
          <a:bodyPr anchor="ctr">
            <a:noAutofit/>
          </a:bodyPr>
          <a:lstStyle/>
          <a:p>
            <a:pPr algn="ctr"/>
            <a:r>
              <a:rPr lang="en-US" sz="9600" dirty="0"/>
              <a:t>Unit </a:t>
            </a:r>
            <a:r>
              <a:rPr lang="en-US" sz="12000" dirty="0"/>
              <a:t>1</a:t>
            </a:r>
            <a:r>
              <a:rPr lang="en-US" sz="9600" dirty="0"/>
              <a:t> Notes </a:t>
            </a:r>
          </a:p>
        </p:txBody>
      </p:sp>
    </p:spTree>
    <p:extLst>
      <p:ext uri="{BB962C8B-B14F-4D97-AF65-F5344CB8AC3E}">
        <p14:creationId xmlns:p14="http://schemas.microsoft.com/office/powerpoint/2010/main" val="24708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F281-EE7C-386D-E506-FB4FC379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2: Location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F0080-4239-8337-380C-49142BFB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578430"/>
            <a:ext cx="10233800" cy="52795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Electron configurations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Shell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an area where the electrons are located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Subshell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the shape of the area of the electrons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Orbital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 position in a subshell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 5: Draw electron configurations for the following </a:t>
            </a: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atoms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Cr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Ag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Pd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4845F-2D02-5B80-89BD-385F0322D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314" y="1156078"/>
            <a:ext cx="4125686" cy="25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B4D6DC-C2E1-E1D0-DF37-A3EDF0FB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2: Location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F7601-302A-93DB-B2F2-4979298A0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 6: Draw electron configurations for the following </a:t>
            </a: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ions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(atoms with a charge):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Ca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Al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Cl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62A13-B1F0-5779-2E9C-13477E9BD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007" y="3879697"/>
            <a:ext cx="4730993" cy="29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96280A-B6B0-EDF1-1D75-7EBBB4C8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2: Location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CD1FB-C947-E856-68EB-BDF7128BF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Quantum numbers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 quantum number (</a:t>
            </a:r>
            <a:r>
              <a:rPr lang="en-US" sz="26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1, 2, 3, 4…   = shell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Angular quantum number (</a:t>
            </a:r>
            <a:r>
              <a:rPr lang="en-US" sz="2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ℓ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0 to n-1         = subshell  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s = 0, p = 1, d = 2, f = 3  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Magnetic spin quantum number (</a:t>
            </a:r>
            <a:r>
              <a:rPr lang="en-US" sz="2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600" b="1" i="1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ℓ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position in the orbital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s = 0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p = -1, 0, 1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d = -2, -1, 0, 1, 2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f = -3, -2, -1, 0, 1, 2, 3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 quantum number (</a:t>
            </a:r>
            <a:r>
              <a:rPr lang="en-US" sz="26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+1/2 or -1/2         = spin of the electron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9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7EEF60-66B2-8173-BF6D-22289E99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2: Location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2ACD-9004-20C8-8292-B1FB819A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58204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Pauli exclusion principle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 (Bromine)    Atomic #35, Mass #80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 configuration notation: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2s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2p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3s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3p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4s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3d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4p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Quantum number set for A, B, and C?</a:t>
            </a:r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EX: Assign quantum numbers for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electrons in the Neon atom.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DC2BA05-DFFC-4B62-1D5A-0CBE0C11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42" y="3804081"/>
            <a:ext cx="5150115" cy="8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25F16-8914-67A4-E416-0180B016B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#2: Problems 1-10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DD596-F193-8C77-21B6-AF5ED0463FE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Chapter 7, Section 2: Location of Electrons</a:t>
            </a:r>
          </a:p>
        </p:txBody>
      </p:sp>
    </p:spTree>
    <p:extLst>
      <p:ext uri="{BB962C8B-B14F-4D97-AF65-F5344CB8AC3E}">
        <p14:creationId xmlns:p14="http://schemas.microsoft.com/office/powerpoint/2010/main" val="14340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3E15CB-3632-377C-16BB-1142D22770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Chapter 7, Section 2: Location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BA6F6-964B-DF5B-5E20-878598E15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Photoelectric spectrum (PES) video </a:t>
            </a:r>
            <a:endParaRPr lang="en-US" dirty="0"/>
          </a:p>
          <a:p>
            <a:r>
              <a:rPr lang="en-US" dirty="0"/>
              <a:t>NMSI handout</a:t>
            </a:r>
          </a:p>
          <a:p>
            <a:r>
              <a:rPr lang="en-US" dirty="0"/>
              <a:t>Assignment: Russ Mauer </a:t>
            </a:r>
          </a:p>
        </p:txBody>
      </p:sp>
    </p:spTree>
    <p:extLst>
      <p:ext uri="{BB962C8B-B14F-4D97-AF65-F5344CB8AC3E}">
        <p14:creationId xmlns:p14="http://schemas.microsoft.com/office/powerpoint/2010/main" val="7838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2B1FC1-040A-E932-1881-3DC89B6520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Chapter 7, Section 3: Periodicity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095C4-4C8A-675F-03D3-F452165E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08" y="1833336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Atomic radii: smaller </a:t>
            </a:r>
            <a:r>
              <a:rPr lang="en-US" dirty="0">
                <a:sym typeface="Wingdings" panose="05000000000000000000" pitchFamily="2" charset="2"/>
              </a:rPr>
              <a:t>, larger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C35C0E-EE60-3D3D-C6F3-B4726106508B}"/>
              </a:ext>
            </a:extLst>
          </p:cNvPr>
          <p:cNvCxnSpPr/>
          <p:nvPr/>
        </p:nvCxnSpPr>
        <p:spPr>
          <a:xfrm>
            <a:off x="5671458" y="1833336"/>
            <a:ext cx="0" cy="384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table of periodic table of elements&#10;&#10;Description automatically generated">
            <a:extLst>
              <a:ext uri="{FF2B5EF4-FFF2-40B4-BE49-F238E27FC236}">
                <a16:creationId xmlns:a16="http://schemas.microsoft.com/office/drawing/2014/main" id="{6429DC2F-5BCB-85DA-9968-43644960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44" y="1821631"/>
            <a:ext cx="5078184" cy="3638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BBAE22-E713-B1BD-1D39-735A296AE588}"/>
                  </a:ext>
                </a:extLst>
              </p:cNvPr>
              <p:cNvSpPr txBox="1"/>
              <p:nvPr/>
            </p:nvSpPr>
            <p:spPr>
              <a:xfrm>
                <a:off x="2106386" y="2417564"/>
                <a:ext cx="6096000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b="1" u="sng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Coulombs Law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U</a:t>
                </a:r>
                <a:r>
                  <a:rPr lang="en-US" sz="1800" kern="1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q1*q2/d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BBAE22-E713-B1BD-1D39-735A296AE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386" y="2417564"/>
                <a:ext cx="6096000" cy="374846"/>
              </a:xfrm>
              <a:prstGeom prst="rect">
                <a:avLst/>
              </a:prstGeom>
              <a:blipFill>
                <a:blip r:embed="rId3"/>
                <a:stretch>
                  <a:fillRect l="-900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C6539D4-D309-2FD6-FF92-3755DDAF5587}"/>
              </a:ext>
            </a:extLst>
          </p:cNvPr>
          <p:cNvSpPr txBox="1"/>
          <p:nvPr/>
        </p:nvSpPr>
        <p:spPr>
          <a:xfrm>
            <a:off x="889908" y="2863495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Nuclear Charge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the pull created by the protons in a      					    nucleus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EF9E7-5F03-EE1E-3CCC-A341FBE4F0B8}"/>
              </a:ext>
            </a:extLst>
          </p:cNvPr>
          <p:cNvSpPr txBox="1"/>
          <p:nvPr/>
        </p:nvSpPr>
        <p:spPr>
          <a:xfrm>
            <a:off x="889908" y="3606495"/>
            <a:ext cx="6096000" cy="2763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size of 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Cl:  1s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Cl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Ca: 1s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</a:rPr>
              <a:t>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2p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3p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57380D-8DDA-BE7E-093E-761FCE8B16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Chapter 7, Section 3: Periodicity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685C-E740-8069-7800-515C30DAE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Ionization Energy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(energy required to give up electrons)</a:t>
            </a:r>
          </a:p>
          <a:p>
            <a:pPr marL="0" indent="0">
              <a:buNone/>
            </a:pPr>
            <a:r>
              <a:rPr lang="en-US" sz="2400" dirty="0"/>
              <a:t>Increase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, decrease </a:t>
            </a:r>
          </a:p>
        </p:txBody>
      </p:sp>
      <p:pic>
        <p:nvPicPr>
          <p:cNvPr id="5" name="Picture 4" descr="A table of periodic table of elements&#10;&#10;Description automatically generated">
            <a:extLst>
              <a:ext uri="{FF2B5EF4-FFF2-40B4-BE49-F238E27FC236}">
                <a16:creationId xmlns:a16="http://schemas.microsoft.com/office/drawing/2014/main" id="{4D4C8A71-6D0E-994B-ECD8-E72F8577E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482" y="2486025"/>
            <a:ext cx="5492750" cy="41719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01DEF4-023C-BC0E-EE57-D876E8573206}"/>
              </a:ext>
            </a:extLst>
          </p:cNvPr>
          <p:cNvCxnSpPr/>
          <p:nvPr/>
        </p:nvCxnSpPr>
        <p:spPr>
          <a:xfrm>
            <a:off x="4082143" y="2293937"/>
            <a:ext cx="0" cy="384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E4D95A-F8D9-5845-81D7-12A848BA6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Chapter 7, Section 3: Periodicity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AC3EE-2925-A312-3AF1-796DA36DF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825625"/>
            <a:ext cx="1202871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Electronegativity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(force it exerts to take in electrons – “how much they like taking in electrons”)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table of periodic table of elements&#10;&#10;Description automatically generated">
            <a:extLst>
              <a:ext uri="{FF2B5EF4-FFF2-40B4-BE49-F238E27FC236}">
                <a16:creationId xmlns:a16="http://schemas.microsoft.com/office/drawing/2014/main" id="{3C48851A-9D12-C97B-6AD1-A55248CD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157" y="2540454"/>
            <a:ext cx="5359400" cy="4171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96F8A0-2D02-1972-F423-674D950C7F6A}"/>
              </a:ext>
            </a:extLst>
          </p:cNvPr>
          <p:cNvSpPr txBox="1"/>
          <p:nvPr/>
        </p:nvSpPr>
        <p:spPr>
          <a:xfrm>
            <a:off x="1023257" y="25404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Increase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, decrease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3D3D18-F00E-252B-9695-398F69346EF1}"/>
              </a:ext>
            </a:extLst>
          </p:cNvPr>
          <p:cNvCxnSpPr/>
          <p:nvPr/>
        </p:nvCxnSpPr>
        <p:spPr>
          <a:xfrm>
            <a:off x="3929741" y="2566080"/>
            <a:ext cx="0" cy="384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E05DC36-2E1C-659E-1AAA-4021A6CBE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Chapter 7 – Unit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1572-8183-E0AC-4456-E23A31D13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Quiz: PES</a:t>
            </a:r>
          </a:p>
          <a:p>
            <a:r>
              <a:rPr lang="en-US" dirty="0"/>
              <a:t>NMSI problems</a:t>
            </a:r>
          </a:p>
          <a:p>
            <a:r>
              <a:rPr lang="en-US" dirty="0"/>
              <a:t>Review MCs</a:t>
            </a:r>
          </a:p>
        </p:txBody>
      </p:sp>
    </p:spTree>
    <p:extLst>
      <p:ext uri="{BB962C8B-B14F-4D97-AF65-F5344CB8AC3E}">
        <p14:creationId xmlns:p14="http://schemas.microsoft.com/office/powerpoint/2010/main" val="11552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>
            <a:extLst>
              <a:ext uri="{FF2B5EF4-FFF2-40B4-BE49-F238E27FC236}">
                <a16:creationId xmlns:a16="http://schemas.microsoft.com/office/drawing/2014/main" id="{E3D09CC1-520E-7D4B-77B8-5306A5283C4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42938" y="693738"/>
            <a:ext cx="6834187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C5AA6D-D677-316F-329C-95DECBDB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A9F7-1E92-97AD-74D2-707FAE99F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01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Max Planck: Electromagnetic radiation follows equation  E = h ∙ </a:t>
            </a:r>
            <a:r>
              <a:rPr lang="el-GR" dirty="0"/>
              <a:t>λ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Energy (Joules) = Planck’s constant (6.63 X 10</a:t>
            </a:r>
            <a:r>
              <a:rPr lang="en-US" baseline="30000" dirty="0"/>
              <a:t>-34</a:t>
            </a:r>
            <a:r>
              <a:rPr lang="en-US" dirty="0"/>
              <a:t>) * frequency (Hz)</a:t>
            </a:r>
            <a:r>
              <a:rPr lang="en-US" baseline="30000" dirty="0"/>
              <a:t> 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7" name="Picture 6" descr="A diagram of a spectrum&#10;&#10;Description automatically generated">
            <a:extLst>
              <a:ext uri="{FF2B5EF4-FFF2-40B4-BE49-F238E27FC236}">
                <a16:creationId xmlns:a16="http://schemas.microsoft.com/office/drawing/2014/main" id="{329BFC76-ED20-AA97-8E64-512349FB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622" y="2965456"/>
            <a:ext cx="8162955" cy="37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1B4D15AF-034D-5330-71FF-129F5A8D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51D86-0357-F470-E477-94B6ED07B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Radiation moves at speed of light,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Energy can then be calculated by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then identify elements by energy emitted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5354D-CC94-EF9E-7753-F75B260F2C08}"/>
              </a:ext>
            </a:extLst>
          </p:cNvPr>
          <p:cNvGrpSpPr/>
          <p:nvPr/>
        </p:nvGrpSpPr>
        <p:grpSpPr>
          <a:xfrm>
            <a:off x="3955869" y="4780653"/>
            <a:ext cx="2177143" cy="1070871"/>
            <a:chOff x="3058886" y="3230339"/>
            <a:chExt cx="2177143" cy="10708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F377E5-F302-C63F-AA2D-3D45D18DA02A}"/>
                </a:ext>
              </a:extLst>
            </p:cNvPr>
            <p:cNvSpPr txBox="1"/>
            <p:nvPr/>
          </p:nvSpPr>
          <p:spPr>
            <a:xfrm>
              <a:off x="3058886" y="3230339"/>
              <a:ext cx="2177143" cy="1070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= hv  also E = h </a:t>
              </a:r>
              <a:r>
                <a:rPr lang="en-US" sz="18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∙</a:t>
              </a:r>
              <a:r>
                <a:rPr lang="en-US" sz="18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	</a:t>
              </a:r>
              <a:r>
                <a:rPr lang="en-US" sz="18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	   λ          	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57FAA84-F2EA-D4D9-3A49-725909FAE596}"/>
                </a:ext>
              </a:extLst>
            </p:cNvPr>
            <p:cNvCxnSpPr/>
            <p:nvPr/>
          </p:nvCxnSpPr>
          <p:spPr>
            <a:xfrm flipV="1">
              <a:off x="4599578" y="3628664"/>
              <a:ext cx="2489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58813C1-CD28-7967-FD0D-7E3C1B9A6060}"/>
              </a:ext>
            </a:extLst>
          </p:cNvPr>
          <p:cNvSpPr txBox="1"/>
          <p:nvPr/>
        </p:nvSpPr>
        <p:spPr>
          <a:xfrm>
            <a:off x="3955869" y="2516930"/>
            <a:ext cx="2067058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 =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 ∙ v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= 3.0 X 10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m/sec	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 = wavelength            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- frequency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649A5F-19D4-F237-7874-622BC8264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554" y="3720377"/>
            <a:ext cx="3245017" cy="1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FB8D-E672-524D-FDA5-BD11DF19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8E765-EC54-11A1-11CD-AF4BEB98A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Emission spectrum lab</a:t>
            </a:r>
          </a:p>
        </p:txBody>
      </p:sp>
    </p:spTree>
    <p:extLst>
      <p:ext uri="{BB962C8B-B14F-4D97-AF65-F5344CB8AC3E}">
        <p14:creationId xmlns:p14="http://schemas.microsoft.com/office/powerpoint/2010/main" val="30553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F1918FC-805F-6230-F59E-08996CF9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E9D74-628A-C15F-B9B1-7DB98E01B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 1: The blue color in fireworks is often achieved by heating copper (I) chloride (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CuCl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to about 1200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 Then the compound emits blue light having a wavelength of 450nm.  What is the increment of energy (the quantum) that is emitted at 4.50 X 10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nm by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CuCl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 2: It takes 208.4 kJ of energy to remove 1 mole of electrons from an atom on the surface of rubidium metal.  How much energy does it take to remove a single electron from an atom on the surface of solid rubidium?  What is the maximum wavelength of light capable of doing this?  What color range would this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39EB7394-BA45-A15B-0B94-1F9B01BD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89021-AC1B-88C1-5FB0-03055A3ED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 Broglie used Einstein’s work (energy has mass) and surmised electron wavelengths: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Smaller objects have larger wavelengths, larger objects have smaller wavelengths</a:t>
            </a:r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 3: Compare the wavelength for an electron (mass = 9.11 X 10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-31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kg) traveling at a speed of 1.0 X 10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m/sec with that for a ball (mass = 0.10 kg) traveling at 35 m/sec.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16B47A-EB6F-966B-FB30-9A2123980FBB}"/>
              </a:ext>
            </a:extLst>
          </p:cNvPr>
          <p:cNvGrpSpPr/>
          <p:nvPr/>
        </p:nvGrpSpPr>
        <p:grpSpPr>
          <a:xfrm>
            <a:off x="4299857" y="2721428"/>
            <a:ext cx="3592285" cy="646331"/>
            <a:chOff x="3744686" y="2819400"/>
            <a:chExt cx="359228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C756DA-34A7-6325-895C-2500FF28BE05}"/>
                </a:ext>
              </a:extLst>
            </p:cNvPr>
            <p:cNvSpPr txBox="1"/>
            <p:nvPr/>
          </p:nvSpPr>
          <p:spPr>
            <a:xfrm>
              <a:off x="3744686" y="2819400"/>
              <a:ext cx="3592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λ</a:t>
              </a: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=                  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						  (m ∙ velocity ∙ c)</a:t>
              </a:r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EEDE42-6501-71D7-0215-9D9AE61A942B}"/>
                </a:ext>
              </a:extLst>
            </p:cNvPr>
            <p:cNvCxnSpPr/>
            <p:nvPr/>
          </p:nvCxnSpPr>
          <p:spPr>
            <a:xfrm>
              <a:off x="4661807" y="3147602"/>
              <a:ext cx="9188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90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2436BB28-1E3F-EE2E-1DBC-C3716288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E36B-EEA2-2F8D-A0BE-B539C3E0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825625"/>
            <a:ext cx="1097279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Neils Bohr developed model for electron locations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 energy is added, e</a:t>
            </a:r>
            <a:r>
              <a:rPr lang="en-US" baseline="30000" dirty="0"/>
              <a:t>- </a:t>
            </a:r>
            <a:r>
              <a:rPr lang="en-US" dirty="0"/>
              <a:t>jumps levels &amp; emits energy when collapses back to ground state.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 4: Calculate the energy evolved as an excited atom has an electron fall from n = 2 to n = 1.  Calculate the wavelength of energy and the type of radiation needed to do this.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0" descr="Atom Model Moving - 25fps 640x480 | Uncategorized, Atom model, Letters">
            <a:extLst>
              <a:ext uri="{FF2B5EF4-FFF2-40B4-BE49-F238E27FC236}">
                <a16:creationId xmlns:a16="http://schemas.microsoft.com/office/drawing/2014/main" id="{521DABD2-24A2-DD8B-E107-C318A16B0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29" y="2381704"/>
            <a:ext cx="1994193" cy="149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E7548-ED4B-B09E-B18F-A48442275366}"/>
              </a:ext>
            </a:extLst>
          </p:cNvPr>
          <p:cNvSpPr txBox="1"/>
          <p:nvPr/>
        </p:nvSpPr>
        <p:spPr>
          <a:xfrm>
            <a:off x="4060371" y="4463143"/>
            <a:ext cx="216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</a:t>
            </a:r>
            <a:r>
              <a:rPr lang="en-US" baseline="-25000" dirty="0"/>
              <a:t>electron</a:t>
            </a:r>
            <a:r>
              <a:rPr lang="en-US" dirty="0"/>
              <a:t> = - R</a:t>
            </a:r>
            <a:r>
              <a:rPr lang="en-US" baseline="-25000" dirty="0"/>
              <a:t>H</a:t>
            </a:r>
          </a:p>
          <a:p>
            <a:r>
              <a:rPr lang="en-US" dirty="0"/>
              <a:t>		   n</a:t>
            </a:r>
            <a:r>
              <a:rPr lang="en-US" baseline="30000" dirty="0"/>
              <a:t>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A4C300-E214-51CB-CF29-3E3C42A809AB}"/>
              </a:ext>
            </a:extLst>
          </p:cNvPr>
          <p:cNvCxnSpPr/>
          <p:nvPr/>
        </p:nvCxnSpPr>
        <p:spPr>
          <a:xfrm flipV="1">
            <a:off x="5154318" y="4804319"/>
            <a:ext cx="24892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BAF922-D6C4-3181-6853-6AC29F8B6D9C}"/>
              </a:ext>
            </a:extLst>
          </p:cNvPr>
          <p:cNvSpPr txBox="1"/>
          <p:nvPr/>
        </p:nvSpPr>
        <p:spPr>
          <a:xfrm>
            <a:off x="7086600" y="4463143"/>
            <a:ext cx="39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H</a:t>
            </a:r>
            <a:r>
              <a:rPr lang="en-US" dirty="0"/>
              <a:t> = Rydberg’s constant: 2.179 X 10</a:t>
            </a:r>
            <a:r>
              <a:rPr lang="en-US" baseline="30000" dirty="0"/>
              <a:t>-18</a:t>
            </a:r>
            <a:r>
              <a:rPr lang="en-US" dirty="0"/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4386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F502-5983-AF69-B7C7-39E4592A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1A529-458C-E3EA-DA9F-B174EA164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#1: Problems 1-6</a:t>
            </a:r>
          </a:p>
        </p:txBody>
      </p:sp>
    </p:spTree>
    <p:extLst>
      <p:ext uri="{BB962C8B-B14F-4D97-AF65-F5344CB8AC3E}">
        <p14:creationId xmlns:p14="http://schemas.microsoft.com/office/powerpoint/2010/main" val="28115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09C7A3-3184-09C3-ED0B-D91AC672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594DE-D34B-F8B1-C3BE-02FA6C5C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  <a:p>
            <a:r>
              <a:rPr lang="en-US" dirty="0">
                <a:hlinkClick r:id="rId2"/>
              </a:rPr>
              <a:t>Dr. Quantum video</a:t>
            </a:r>
            <a:endParaRPr lang="en-US" dirty="0"/>
          </a:p>
          <a:p>
            <a:r>
              <a:rPr lang="en-US" dirty="0"/>
              <a:t>Assignment: Take Home Quiz</a:t>
            </a:r>
          </a:p>
        </p:txBody>
      </p:sp>
    </p:spTree>
    <p:extLst>
      <p:ext uri="{BB962C8B-B14F-4D97-AF65-F5344CB8AC3E}">
        <p14:creationId xmlns:p14="http://schemas.microsoft.com/office/powerpoint/2010/main" val="22445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952</Words>
  <Application>Microsoft Office PowerPoint</Application>
  <PresentationFormat>Widescreen</PresentationFormat>
  <Paragraphs>129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Corbel</vt:lpstr>
      <vt:lpstr>Wingdings</vt:lpstr>
      <vt:lpstr>Depth</vt:lpstr>
      <vt:lpstr>Atomic Structure  &amp; Periodicity</vt:lpstr>
      <vt:lpstr>Chapter 7, Section 1: Energy of Electrons</vt:lpstr>
      <vt:lpstr>Chapter 7, Section 1: Energy of Electrons</vt:lpstr>
      <vt:lpstr>Chapter 7, Section 1: Energy of Electrons</vt:lpstr>
      <vt:lpstr>Chapter 7, Section 1: Energy of Electrons</vt:lpstr>
      <vt:lpstr>Chapter 7, Section 1: Energy of Electrons</vt:lpstr>
      <vt:lpstr>Chapter 7, Section 1: Energy of Electrons</vt:lpstr>
      <vt:lpstr>Chapter 7, Section 1: Energy of Electrons</vt:lpstr>
      <vt:lpstr>Chapter 7, Section 1: Energy of Electrons</vt:lpstr>
      <vt:lpstr>Chapter 7, Section 2: Location of Electrons</vt:lpstr>
      <vt:lpstr>Chapter 7, Section 2: Location of Electrons</vt:lpstr>
      <vt:lpstr>Chapter 7, Section 2: Location of Electrons</vt:lpstr>
      <vt:lpstr>Chapter 7, Section 2: Location of Electrons</vt:lpstr>
      <vt:lpstr>PowerPoint Presentation</vt:lpstr>
      <vt:lpstr>Chapter 7, Section 2: Location of Electrons</vt:lpstr>
      <vt:lpstr>Chapter 7, Section 3: Periodicity</vt:lpstr>
      <vt:lpstr>Chapter 7, Section 3: Periodicity</vt:lpstr>
      <vt:lpstr>Chapter 7, Section 3: Periodicity</vt:lpstr>
      <vt:lpstr>Chapter 7 – Unit 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 Notes</dc:title>
  <dc:creator>Scott Johnson</dc:creator>
  <cp:lastModifiedBy>Scott Johnson</cp:lastModifiedBy>
  <cp:revision>8</cp:revision>
  <dcterms:created xsi:type="dcterms:W3CDTF">2024-07-25T17:07:39Z</dcterms:created>
  <dcterms:modified xsi:type="dcterms:W3CDTF">2024-12-04T15:57:41Z</dcterms:modified>
</cp:coreProperties>
</file>