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64" r:id="rId5"/>
    <p:sldId id="259" r:id="rId6"/>
    <p:sldId id="261" r:id="rId7"/>
    <p:sldId id="260" r:id="rId8"/>
    <p:sldId id="262" r:id="rId9"/>
    <p:sldId id="269" r:id="rId10"/>
    <p:sldId id="263" r:id="rId11"/>
    <p:sldId id="265" r:id="rId12"/>
    <p:sldId id="266" r:id="rId13"/>
    <p:sldId id="267" r:id="rId14"/>
    <p:sldId id="268" r:id="rId15"/>
    <p:sldId id="270" r:id="rId16"/>
    <p:sldId id="275" r:id="rId17"/>
    <p:sldId id="271" r:id="rId18"/>
    <p:sldId id="272" r:id="rId19"/>
    <p:sldId id="273" r:id="rId20"/>
    <p:sldId id="276" r:id="rId21"/>
    <p:sldId id="277" r:id="rId22"/>
    <p:sldId id="278" r:id="rId23"/>
    <p:sldId id="279" r:id="rId24"/>
    <p:sldId id="280" r:id="rId25"/>
    <p:sldId id="281" r:id="rId26"/>
    <p:sldId id="27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3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9189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740743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2249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95128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94724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5364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069835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676892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09498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4335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837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2485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412633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6734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C80EE-9B43-4E23-8207-B16ED57AB37A}"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28145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6519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790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34C80EE-9B43-4E23-8207-B16ED57AB37A}" type="datetimeFigureOut">
              <a:rPr lang="en-US" smtClean="0"/>
              <a:t>12/4/2024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BF5DEB7-8487-443B-967B-264B7FDF866E}" type="slidenum">
              <a:rPr lang="en-US" smtClean="0"/>
              <a:t>‹#›</a:t>
            </a:fld>
            <a:endParaRPr lang="en-US"/>
          </a:p>
        </p:txBody>
      </p:sp>
    </p:spTree>
    <p:extLst>
      <p:ext uri="{BB962C8B-B14F-4D97-AF65-F5344CB8AC3E}">
        <p14:creationId xmlns:p14="http://schemas.microsoft.com/office/powerpoint/2010/main" val="1813402509"/>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98C4F-A098-FB40-EC7C-B128819575A1}"/>
              </a:ext>
            </a:extLst>
          </p:cNvPr>
          <p:cNvSpPr>
            <a:spLocks noGrp="1"/>
          </p:cNvSpPr>
          <p:nvPr>
            <p:ph type="ctrTitle"/>
          </p:nvPr>
        </p:nvSpPr>
        <p:spPr>
          <a:xfrm>
            <a:off x="1524001" y="3037999"/>
            <a:ext cx="9144000" cy="1641490"/>
          </a:xfrm>
        </p:spPr>
        <p:txBody>
          <a:bodyPr anchor="ctr">
            <a:normAutofit fontScale="90000"/>
          </a:bodyPr>
          <a:lstStyle/>
          <a:p>
            <a:pPr algn="ctr"/>
            <a:r>
              <a:rPr lang="en-US" dirty="0"/>
              <a:t>Bonding </a:t>
            </a:r>
            <a:br>
              <a:rPr lang="en-US" dirty="0"/>
            </a:br>
            <a:r>
              <a:rPr lang="en-US" dirty="0"/>
              <a:t>&amp; Hybridization</a:t>
            </a:r>
          </a:p>
        </p:txBody>
      </p:sp>
      <p:sp>
        <p:nvSpPr>
          <p:cNvPr id="3" name="Subtitle 2">
            <a:extLst>
              <a:ext uri="{FF2B5EF4-FFF2-40B4-BE49-F238E27FC236}">
                <a16:creationId xmlns:a16="http://schemas.microsoft.com/office/drawing/2014/main" id="{3F28AAC5-FBC9-B946-BBC2-73BE5EDF5B65}"/>
              </a:ext>
            </a:extLst>
          </p:cNvPr>
          <p:cNvSpPr>
            <a:spLocks noGrp="1"/>
          </p:cNvSpPr>
          <p:nvPr>
            <p:ph type="subTitle" idx="1"/>
          </p:nvPr>
        </p:nvSpPr>
        <p:spPr>
          <a:xfrm>
            <a:off x="1524000" y="1114460"/>
            <a:ext cx="9144000" cy="754025"/>
          </a:xfrm>
        </p:spPr>
        <p:txBody>
          <a:bodyPr anchor="ctr">
            <a:noAutofit/>
          </a:bodyPr>
          <a:lstStyle/>
          <a:p>
            <a:pPr algn="ctr"/>
            <a:r>
              <a:rPr lang="en-US" sz="9600" dirty="0"/>
              <a:t>Unit </a:t>
            </a:r>
            <a:r>
              <a:rPr lang="en-US" sz="13800" dirty="0"/>
              <a:t>2</a:t>
            </a:r>
            <a:r>
              <a:rPr lang="en-US" sz="9600" dirty="0"/>
              <a:t>  Notes </a:t>
            </a:r>
          </a:p>
        </p:txBody>
      </p:sp>
    </p:spTree>
    <p:extLst>
      <p:ext uri="{BB962C8B-B14F-4D97-AF65-F5344CB8AC3E}">
        <p14:creationId xmlns:p14="http://schemas.microsoft.com/office/powerpoint/2010/main" val="2470866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F281-EE7C-386D-E506-FB4FC3790229}"/>
              </a:ext>
            </a:extLst>
          </p:cNvPr>
          <p:cNvSpPr>
            <a:spLocks noGrp="1"/>
          </p:cNvSpPr>
          <p:nvPr>
            <p:ph type="title"/>
          </p:nvPr>
        </p:nvSpPr>
        <p:spPr/>
        <p:txBody>
          <a:bodyPr>
            <a:normAutofit fontScale="90000"/>
          </a:bodyPr>
          <a:lstStyle/>
          <a:p>
            <a:pPr algn="ctr"/>
            <a:r>
              <a:rPr lang="en-US" dirty="0"/>
              <a:t>Chapter 8, Section 2:  Formal charge &amp; exceptions to the rule</a:t>
            </a:r>
          </a:p>
        </p:txBody>
      </p:sp>
      <p:sp>
        <p:nvSpPr>
          <p:cNvPr id="5" name="Content Placeholder 4">
            <a:extLst>
              <a:ext uri="{FF2B5EF4-FFF2-40B4-BE49-F238E27FC236}">
                <a16:creationId xmlns:a16="http://schemas.microsoft.com/office/drawing/2014/main" id="{5B9A7A55-EE5E-8C85-D61C-643CF8DA30F4}"/>
              </a:ext>
            </a:extLst>
          </p:cNvPr>
          <p:cNvSpPr>
            <a:spLocks noGrp="1"/>
          </p:cNvSpPr>
          <p:nvPr>
            <p:ph idx="1"/>
          </p:nvPr>
        </p:nvSpPr>
        <p:spPr>
          <a:xfrm>
            <a:off x="838200" y="1825625"/>
            <a:ext cx="10515600" cy="4351338"/>
          </a:xfrm>
        </p:spPr>
        <p:txBody>
          <a:bodyPr/>
          <a:lstStyle/>
          <a:p>
            <a:pPr marL="0" indent="0">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Formal charge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Often it is possible to write two different Lewis structures for a molecule, differing in the arrangement of the atoms, that is A – A – B or A – B – A.  Correct arrangement can be determined by the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formal charge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which follows the following equation:</a:t>
            </a:r>
          </a:p>
          <a:p>
            <a:pPr marL="0" indent="0">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				C</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f</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 X – (Y + Z/2)	 			</a:t>
            </a:r>
          </a:p>
          <a:p>
            <a:pPr marL="0" indent="0">
              <a:buNone/>
            </a:pPr>
            <a:r>
              <a:rPr lang="en-US" sz="2400" b="1" dirty="0">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7" name="TextBox 6">
            <a:extLst>
              <a:ext uri="{FF2B5EF4-FFF2-40B4-BE49-F238E27FC236}">
                <a16:creationId xmlns:a16="http://schemas.microsoft.com/office/drawing/2014/main" id="{50C4676E-0B2A-F22C-6821-C7E6D42C246F}"/>
              </a:ext>
            </a:extLst>
          </p:cNvPr>
          <p:cNvSpPr txBox="1"/>
          <p:nvPr/>
        </p:nvSpPr>
        <p:spPr>
          <a:xfrm>
            <a:off x="1850572" y="4057560"/>
            <a:ext cx="7304314" cy="1754326"/>
          </a:xfrm>
          <a:prstGeom prst="rect">
            <a:avLst/>
          </a:prstGeom>
          <a:noFill/>
        </p:spPr>
        <p:txBody>
          <a:bodyPr wrap="square">
            <a:sp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X = the number of valence e</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in the free atom, which is equal to the last  </a:t>
            </a:r>
          </a:p>
          <a:p>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digit of the group  number in the periodic table.</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Y = The number of unshared e</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owned by the atom in the Lewis </a:t>
            </a:r>
          </a:p>
          <a:p>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structure.</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p>
          <a:p>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Z = The number of bonding e</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shared by the atom in the Lewis </a:t>
            </a:r>
          </a:p>
          <a:p>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structure.</a:t>
            </a:r>
            <a:endParaRPr lang="en-US" dirty="0"/>
          </a:p>
        </p:txBody>
      </p:sp>
    </p:spTree>
    <p:extLst>
      <p:ext uri="{BB962C8B-B14F-4D97-AF65-F5344CB8AC3E}">
        <p14:creationId xmlns:p14="http://schemas.microsoft.com/office/powerpoint/2010/main" val="13721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B4D6DC-C2E1-E1D0-DF37-A3EDF0FB6530}"/>
              </a:ext>
            </a:extLst>
          </p:cNvPr>
          <p:cNvSpPr>
            <a:spLocks noGrp="1"/>
          </p:cNvSpPr>
          <p:nvPr>
            <p:ph type="title"/>
          </p:nvPr>
        </p:nvSpPr>
        <p:spPr/>
        <p:txBody>
          <a:bodyPr>
            <a:normAutofit fontScale="90000"/>
          </a:bodyPr>
          <a:lstStyle/>
          <a:p>
            <a:pPr algn="ctr"/>
            <a:r>
              <a:rPr lang="en-US" dirty="0"/>
              <a:t>Chapter 8, Section 2:  Formal charge &amp; exceptions to the rule</a:t>
            </a:r>
          </a:p>
        </p:txBody>
      </p:sp>
      <p:sp>
        <p:nvSpPr>
          <p:cNvPr id="9" name="Content Placeholder 8">
            <a:extLst>
              <a:ext uri="{FF2B5EF4-FFF2-40B4-BE49-F238E27FC236}">
                <a16:creationId xmlns:a16="http://schemas.microsoft.com/office/drawing/2014/main" id="{D430C390-9FC3-7E5B-AAD8-C6F3B323037B}"/>
              </a:ext>
            </a:extLst>
          </p:cNvPr>
          <p:cNvSpPr txBox="1">
            <a:spLocks noGrp="1"/>
          </p:cNvSpPr>
          <p:nvPr>
            <p:ph idx="1"/>
          </p:nvPr>
        </p:nvSpPr>
        <p:spPr>
          <a:xfrm>
            <a:off x="1120775" y="1825625"/>
            <a:ext cx="10233025" cy="5337487"/>
          </a:xfrm>
          <a:prstGeom prst="rect">
            <a:avLst/>
          </a:prstGeom>
          <a:noFill/>
        </p:spPr>
        <p:txBody>
          <a:bodyPr wrap="square">
            <a:spAutoFit/>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4: Methanol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OH) has two possible Lewis structures.  Calculate the formal charge on the C and O and determine the most probable Lewis structure of methanol.</a:t>
            </a: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Ordinarily the more likely Lewis structure is the one which 1) the formal charges are as close to zero as possible, and 2) any negative formal charge is located on the most electronegative atom.</a:t>
            </a:r>
          </a:p>
          <a:p>
            <a:pPr marL="0" indent="0">
              <a:lnSpc>
                <a:spcPct val="107000"/>
              </a:lnSpc>
              <a:spcBef>
                <a:spcPts val="0"/>
              </a:spcBef>
              <a:spcAft>
                <a:spcPts val="800"/>
              </a:spcAft>
              <a:buNone/>
            </a:pP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5: Use formal charge to determine the correct Lewis structure of 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24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6: Given the three Lewis structures for XeO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 explosive compound), which is the most appropriate according to the formal charges?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873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par>
                                <p:cTn id="18" presetID="10" presetClass="exit" presetSubtype="0" fill="hold" grpId="0" nodeType="withEffect">
                                  <p:stCondLst>
                                    <p:cond delay="0"/>
                                  </p:stCondLst>
                                  <p:childTnLst>
                                    <p:animEffect transition="out" filter="fade">
                                      <p:cBhvr>
                                        <p:cTn id="19" dur="500"/>
                                        <p:tgtEl>
                                          <p:spTgt spid="9">
                                            <p:txEl>
                                              <p:pRg st="2" end="2"/>
                                            </p:txEl>
                                          </p:spTgt>
                                        </p:tgtEl>
                                      </p:cBhvr>
                                    </p:animEffect>
                                    <p:set>
                                      <p:cBhvr>
                                        <p:cTn id="20" dur="1" fill="hold">
                                          <p:stCondLst>
                                            <p:cond delay="499"/>
                                          </p:stCondLst>
                                        </p:cTn>
                                        <p:tgtEl>
                                          <p:spTgt spid="9">
                                            <p:txEl>
                                              <p:pRg st="2" end="2"/>
                                            </p:txEl>
                                          </p:spTgt>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500"/>
                                        <p:tgtEl>
                                          <p:spTgt spid="9">
                                            <p:txEl>
                                              <p:pRg st="0" end="0"/>
                                            </p:txEl>
                                          </p:spTgt>
                                        </p:tgtEl>
                                      </p:cBhvr>
                                    </p:animEffect>
                                    <p:set>
                                      <p:cBhvr>
                                        <p:cTn id="23" dur="1" fill="hold">
                                          <p:stCondLst>
                                            <p:cond delay="499"/>
                                          </p:stCondLst>
                                        </p:cTn>
                                        <p:tgtEl>
                                          <p:spTgt spid="9">
                                            <p:txEl>
                                              <p:pRg st="0" end="0"/>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xEl>
                                              <p:pRg st="6" end="6"/>
                                            </p:txEl>
                                          </p:spTgt>
                                        </p:tgtEl>
                                        <p:attrNameLst>
                                          <p:attrName>style.visibility</p:attrName>
                                        </p:attrNameLst>
                                      </p:cBhvr>
                                      <p:to>
                                        <p:strVal val="visible"/>
                                      </p:to>
                                    </p:set>
                                    <p:animEffect transition="in" filter="fade">
                                      <p:cBhvr>
                                        <p:cTn id="28" dur="500"/>
                                        <p:tgtEl>
                                          <p:spTgt spid="9">
                                            <p:txEl>
                                              <p:pRg st="6" end="6"/>
                                            </p:txEl>
                                          </p:spTgt>
                                        </p:tgtEl>
                                      </p:cBhvr>
                                    </p:animEffect>
                                  </p:childTnLst>
                                </p:cTn>
                              </p:par>
                            </p:childTnLst>
                          </p:cTn>
                        </p:par>
                        <p:par>
                          <p:cTn id="29" fill="hold">
                            <p:stCondLst>
                              <p:cond delay="500"/>
                            </p:stCondLst>
                            <p:childTnLst>
                              <p:par>
                                <p:cTn id="30" presetID="10" presetClass="exit" presetSubtype="0" fill="hold" grpId="0" nodeType="afterEffect">
                                  <p:stCondLst>
                                    <p:cond delay="0"/>
                                  </p:stCondLst>
                                  <p:childTnLst>
                                    <p:animEffect transition="out" filter="fade">
                                      <p:cBhvr>
                                        <p:cTn id="31" dur="500"/>
                                        <p:tgtEl>
                                          <p:spTgt spid="9">
                                            <p:txEl>
                                              <p:pRg st="4" end="4"/>
                                            </p:txEl>
                                          </p:spTgt>
                                        </p:tgtEl>
                                      </p:cBhvr>
                                    </p:animEffect>
                                    <p:set>
                                      <p:cBhvr>
                                        <p:cTn id="32" dur="1" fill="hold">
                                          <p:stCondLst>
                                            <p:cond delay="499"/>
                                          </p:stCondLst>
                                        </p:cTn>
                                        <p:tgtEl>
                                          <p:spTgt spid="9">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96280A-B6B0-EDF1-1D75-7EBBB4C81092}"/>
              </a:ext>
            </a:extLst>
          </p:cNvPr>
          <p:cNvSpPr>
            <a:spLocks noGrp="1"/>
          </p:cNvSpPr>
          <p:nvPr>
            <p:ph type="title"/>
          </p:nvPr>
        </p:nvSpPr>
        <p:spPr/>
        <p:txBody>
          <a:bodyPr>
            <a:normAutofit fontScale="90000"/>
          </a:bodyPr>
          <a:lstStyle/>
          <a:p>
            <a:pPr algn="ctr"/>
            <a:r>
              <a:rPr lang="en-US" dirty="0"/>
              <a:t>Chapter 8, Section 2:  Formal charge &amp; exceptions to the rule</a:t>
            </a:r>
          </a:p>
        </p:txBody>
      </p:sp>
      <p:sp>
        <p:nvSpPr>
          <p:cNvPr id="8" name="Content Placeholder 7">
            <a:extLst>
              <a:ext uri="{FF2B5EF4-FFF2-40B4-BE49-F238E27FC236}">
                <a16:creationId xmlns:a16="http://schemas.microsoft.com/office/drawing/2014/main" id="{CD2E78AD-0629-DB46-3F51-779E824C3191}"/>
              </a:ext>
            </a:extLst>
          </p:cNvPr>
          <p:cNvSpPr>
            <a:spLocks noGrp="1"/>
          </p:cNvSpPr>
          <p:nvPr>
            <p:ph idx="1"/>
          </p:nvPr>
        </p:nvSpPr>
        <p:spPr>
          <a:xfrm>
            <a:off x="838200" y="1771196"/>
            <a:ext cx="10233800" cy="4934404"/>
          </a:xfrm>
        </p:spPr>
        <p:txBody>
          <a:bodyPr>
            <a:normAutofit/>
          </a:bodyPr>
          <a:lstStyle/>
          <a:p>
            <a:pPr marL="0" indent="0">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Exceptions to the octet rule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 The second row elements C, N, O, and F should always be assumed to 	    obey the octet rule.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 The second row elements B and Be often have fewer than eight 	 	    electrons around them in their compounds.  These electron deficient 	    compounds are very reactive.</a:t>
            </a: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7:	 	BF</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BeCl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1279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Effect transition="in" filter="fade">
                                      <p:cBhvr>
                                        <p:cTn id="25" dur="500"/>
                                        <p:tgtEl>
                                          <p:spTgt spid="8">
                                            <p:txEl>
                                              <p:pRg st="5" end="5"/>
                                            </p:txEl>
                                          </p:spTgt>
                                        </p:tgtEl>
                                      </p:cBhvr>
                                    </p:animEffect>
                                  </p:childTnLst>
                                </p:cTn>
                              </p:par>
                              <p:par>
                                <p:cTn id="26" presetID="10" presetClass="exit" presetSubtype="0" fill="hold" nodeType="withEffect">
                                  <p:stCondLst>
                                    <p:cond delay="0"/>
                                  </p:stCondLst>
                                  <p:childTnLst>
                                    <p:animEffect transition="out" filter="fade">
                                      <p:cBhvr>
                                        <p:cTn id="27" dur="500"/>
                                        <p:tgtEl>
                                          <p:spTgt spid="8">
                                            <p:txEl>
                                              <p:pRg st="0" end="0"/>
                                            </p:txEl>
                                          </p:spTgt>
                                        </p:tgtEl>
                                      </p:cBhvr>
                                    </p:animEffect>
                                    <p:set>
                                      <p:cBhvr>
                                        <p:cTn id="28" dur="1" fill="hold">
                                          <p:stCondLst>
                                            <p:cond delay="499"/>
                                          </p:stCondLst>
                                        </p:cTn>
                                        <p:tgtEl>
                                          <p:spTgt spid="8">
                                            <p:txEl>
                                              <p:pRg st="0" end="0"/>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8">
                                            <p:txEl>
                                              <p:pRg st="1" end="1"/>
                                            </p:txEl>
                                          </p:spTgt>
                                        </p:tgtEl>
                                      </p:cBhvr>
                                    </p:animEffect>
                                    <p:set>
                                      <p:cBhvr>
                                        <p:cTn id="31" dur="1" fill="hold">
                                          <p:stCondLst>
                                            <p:cond delay="499"/>
                                          </p:stCondLst>
                                        </p:cTn>
                                        <p:tgtEl>
                                          <p:spTgt spid="8">
                                            <p:txEl>
                                              <p:pRg st="1" end="1"/>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8">
                                            <p:txEl>
                                              <p:pRg st="2" end="2"/>
                                            </p:txEl>
                                          </p:spTgt>
                                        </p:tgtEl>
                                      </p:cBhvr>
                                    </p:animEffect>
                                    <p:set>
                                      <p:cBhvr>
                                        <p:cTn id="34" dur="1" fill="hold">
                                          <p:stCondLst>
                                            <p:cond delay="499"/>
                                          </p:stCondLst>
                                        </p:cTn>
                                        <p:tgtEl>
                                          <p:spTgt spid="8">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7EEF60-66B2-8173-BF6D-22289E999AD8}"/>
              </a:ext>
            </a:extLst>
          </p:cNvPr>
          <p:cNvSpPr>
            <a:spLocks noGrp="1"/>
          </p:cNvSpPr>
          <p:nvPr>
            <p:ph type="title"/>
          </p:nvPr>
        </p:nvSpPr>
        <p:spPr/>
        <p:txBody>
          <a:bodyPr>
            <a:normAutofit fontScale="90000"/>
          </a:bodyPr>
          <a:lstStyle/>
          <a:p>
            <a:pPr algn="ctr"/>
            <a:r>
              <a:rPr lang="en-US" dirty="0"/>
              <a:t>Chapter 8, Section 2:  Formal charge &amp; exceptions to the rule</a:t>
            </a:r>
          </a:p>
        </p:txBody>
      </p:sp>
      <p:sp>
        <p:nvSpPr>
          <p:cNvPr id="86" name="Content Placeholder 85">
            <a:extLst>
              <a:ext uri="{FF2B5EF4-FFF2-40B4-BE49-F238E27FC236}">
                <a16:creationId xmlns:a16="http://schemas.microsoft.com/office/drawing/2014/main" id="{A371E9B3-54B3-B3E7-1263-447047EF6775}"/>
              </a:ext>
            </a:extLst>
          </p:cNvPr>
          <p:cNvSpPr>
            <a:spLocks noGrp="1"/>
          </p:cNvSpPr>
          <p:nvPr>
            <p:ph idx="1"/>
          </p:nvPr>
        </p:nvSpPr>
        <p:spPr>
          <a:xfrm>
            <a:off x="1120000" y="1825625"/>
            <a:ext cx="10233800" cy="4901746"/>
          </a:xfrm>
        </p:spPr>
        <p:txBody>
          <a:bodyPr>
            <a:normAutofit lnSpcReduction="10000"/>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The second row elements never exceed the octet rule, since their valence orbitals (2s and 2p) can accommodate only 8 electrons.</a:t>
            </a: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4. Third row and heavier elements often satisfy the octet rule but can exceed the octet rule by using their empty valence orbitals.</a:t>
            </a:r>
          </a:p>
          <a:p>
            <a:pPr marL="0" indent="0">
              <a:buNone/>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8:		ClF</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(triiodide ion)</a:t>
            </a:r>
          </a:p>
          <a:p>
            <a:pPr marL="0" indent="0">
              <a:buNone/>
            </a:pPr>
            <a:endParaRPr lang="en-US" dirty="0"/>
          </a:p>
        </p:txBody>
      </p:sp>
    </p:spTree>
    <p:extLst>
      <p:ext uri="{BB962C8B-B14F-4D97-AF65-F5344CB8AC3E}">
        <p14:creationId xmlns:p14="http://schemas.microsoft.com/office/powerpoint/2010/main" val="346871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animEffect transition="in" filter="fade">
                                      <p:cBhvr>
                                        <p:cTn id="7" dur="500"/>
                                        <p:tgtEl>
                                          <p:spTgt spid="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6">
                                            <p:txEl>
                                              <p:pRg st="2" end="2"/>
                                            </p:txEl>
                                          </p:spTgt>
                                        </p:tgtEl>
                                        <p:attrNameLst>
                                          <p:attrName>style.visibility</p:attrName>
                                        </p:attrNameLst>
                                      </p:cBhvr>
                                      <p:to>
                                        <p:strVal val="visible"/>
                                      </p:to>
                                    </p:set>
                                    <p:animEffect transition="in" filter="fade">
                                      <p:cBhvr>
                                        <p:cTn id="12" dur="500"/>
                                        <p:tgtEl>
                                          <p:spTgt spid="8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6">
                                            <p:txEl>
                                              <p:pRg st="4" end="4"/>
                                            </p:txEl>
                                          </p:spTgt>
                                        </p:tgtEl>
                                        <p:attrNameLst>
                                          <p:attrName>style.visibility</p:attrName>
                                        </p:attrNameLst>
                                      </p:cBhvr>
                                      <p:to>
                                        <p:strVal val="visible"/>
                                      </p:to>
                                    </p:set>
                                    <p:animEffect transition="in" filter="fade">
                                      <p:cBhvr>
                                        <p:cTn id="17" dur="500"/>
                                        <p:tgtEl>
                                          <p:spTgt spid="86">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86">
                                            <p:txEl>
                                              <p:pRg st="5" end="5"/>
                                            </p:txEl>
                                          </p:spTgt>
                                        </p:tgtEl>
                                        <p:attrNameLst>
                                          <p:attrName>style.visibility</p:attrName>
                                        </p:attrNameLst>
                                      </p:cBhvr>
                                      <p:to>
                                        <p:strVal val="visible"/>
                                      </p:to>
                                    </p:set>
                                    <p:animEffect transition="in" filter="fade">
                                      <p:cBhvr>
                                        <p:cTn id="20" dur="500"/>
                                        <p:tgtEl>
                                          <p:spTgt spid="86">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86">
                                            <p:txEl>
                                              <p:pRg st="6" end="6"/>
                                            </p:txEl>
                                          </p:spTgt>
                                        </p:tgtEl>
                                        <p:attrNameLst>
                                          <p:attrName>style.visibility</p:attrName>
                                        </p:attrNameLst>
                                      </p:cBhvr>
                                      <p:to>
                                        <p:strVal val="visible"/>
                                      </p:to>
                                    </p:set>
                                    <p:animEffect transition="in" filter="fade">
                                      <p:cBhvr>
                                        <p:cTn id="23" dur="500"/>
                                        <p:tgtEl>
                                          <p:spTgt spid="86">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86">
                                            <p:txEl>
                                              <p:pRg st="7" end="7"/>
                                            </p:txEl>
                                          </p:spTgt>
                                        </p:tgtEl>
                                        <p:attrNameLst>
                                          <p:attrName>style.visibility</p:attrName>
                                        </p:attrNameLst>
                                      </p:cBhvr>
                                      <p:to>
                                        <p:strVal val="visible"/>
                                      </p:to>
                                    </p:set>
                                    <p:animEffect transition="in" filter="fade">
                                      <p:cBhvr>
                                        <p:cTn id="26" dur="500"/>
                                        <p:tgtEl>
                                          <p:spTgt spid="86">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86">
                                            <p:txEl>
                                              <p:pRg st="8" end="8"/>
                                            </p:txEl>
                                          </p:spTgt>
                                        </p:tgtEl>
                                        <p:attrNameLst>
                                          <p:attrName>style.visibility</p:attrName>
                                        </p:attrNameLst>
                                      </p:cBhvr>
                                      <p:to>
                                        <p:strVal val="visible"/>
                                      </p:to>
                                    </p:set>
                                    <p:animEffect transition="in" filter="fade">
                                      <p:cBhvr>
                                        <p:cTn id="29" dur="500"/>
                                        <p:tgtEl>
                                          <p:spTgt spid="8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5DD596-F193-8C77-21B6-AF5ED0463FEB}"/>
              </a:ext>
            </a:extLst>
          </p:cNvPr>
          <p:cNvSpPr txBox="1">
            <a:spLocks/>
          </p:cNvSpPr>
          <p:nvPr/>
        </p:nvSpPr>
        <p:spPr>
          <a:xfrm>
            <a:off x="990600" y="517525"/>
            <a:ext cx="10515600" cy="1325563"/>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8, Section 2:  Formal charge &amp; exceptions to the rule</a:t>
            </a:r>
          </a:p>
        </p:txBody>
      </p:sp>
      <p:sp>
        <p:nvSpPr>
          <p:cNvPr id="6" name="Content Placeholder 5">
            <a:extLst>
              <a:ext uri="{FF2B5EF4-FFF2-40B4-BE49-F238E27FC236}">
                <a16:creationId xmlns:a16="http://schemas.microsoft.com/office/drawing/2014/main" id="{E2B38D56-DFB5-C60F-5B3A-9AA901D0477B}"/>
              </a:ext>
            </a:extLst>
          </p:cNvPr>
          <p:cNvSpPr>
            <a:spLocks noGrp="1"/>
          </p:cNvSpPr>
          <p:nvPr>
            <p:ph idx="1"/>
          </p:nvPr>
        </p:nvSpPr>
        <p:spPr/>
        <p:txBody>
          <a:bodyPr/>
          <a:lstStyle/>
          <a:p>
            <a:pPr marL="457200" indent="-457200">
              <a:buAutoNum type="arabicPeriod" startAt="5"/>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When writing the Lewis structure for a molecule, satisfy the octet rule for the      atom first.  If electrons remain after the octet rule has been satisfied, then place them on the elements having available d orbitals (elements in Period 3 or beyond).</a:t>
            </a:r>
          </a:p>
          <a:p>
            <a:endParaRPr lang="en-US" dirty="0"/>
          </a:p>
        </p:txBody>
      </p:sp>
    </p:spTree>
    <p:extLst>
      <p:ext uri="{BB962C8B-B14F-4D97-AF65-F5344CB8AC3E}">
        <p14:creationId xmlns:p14="http://schemas.microsoft.com/office/powerpoint/2010/main" val="143404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3E15CB-3632-377C-16BB-1142D2277012}"/>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8, Section 2:  Formal charge &amp; exceptions to the rule</a:t>
            </a:r>
          </a:p>
        </p:txBody>
      </p:sp>
      <p:sp>
        <p:nvSpPr>
          <p:cNvPr id="6" name="Content Placeholder 5">
            <a:extLst>
              <a:ext uri="{FF2B5EF4-FFF2-40B4-BE49-F238E27FC236}">
                <a16:creationId xmlns:a16="http://schemas.microsoft.com/office/drawing/2014/main" id="{E71537F3-8097-8B85-D398-4FED123AB6C8}"/>
              </a:ext>
            </a:extLst>
          </p:cNvPr>
          <p:cNvSpPr>
            <a:spLocks noGrp="1"/>
          </p:cNvSpPr>
          <p:nvPr>
            <p:ph idx="1"/>
          </p:nvPr>
        </p:nvSpPr>
        <p:spPr/>
        <p:txBody>
          <a:bodyPr/>
          <a:lstStyle/>
          <a:p>
            <a:r>
              <a:rPr lang="en-US" dirty="0"/>
              <a:t>Assignment #2: 1-8</a:t>
            </a:r>
          </a:p>
        </p:txBody>
      </p:sp>
    </p:spTree>
    <p:extLst>
      <p:ext uri="{BB962C8B-B14F-4D97-AF65-F5344CB8AC3E}">
        <p14:creationId xmlns:p14="http://schemas.microsoft.com/office/powerpoint/2010/main" val="783891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A6F7-A9CB-C24A-45C9-DFB3EEC0A76D}"/>
              </a:ext>
            </a:extLst>
          </p:cNvPr>
          <p:cNvSpPr>
            <a:spLocks noGrp="1"/>
          </p:cNvSpPr>
          <p:nvPr>
            <p:ph type="title"/>
          </p:nvPr>
        </p:nvSpPr>
        <p:spPr/>
        <p:txBody>
          <a:bodyPr>
            <a:normAutofit fontScale="90000"/>
          </a:bodyPr>
          <a:lstStyle/>
          <a:p>
            <a:pPr algn="ctr"/>
            <a:r>
              <a:rPr lang="en-US" dirty="0"/>
              <a:t>Chapter 8, Section 2:  Formal charge &amp; exceptions to the rule</a:t>
            </a:r>
          </a:p>
        </p:txBody>
      </p:sp>
      <p:sp>
        <p:nvSpPr>
          <p:cNvPr id="3" name="Content Placeholder 2">
            <a:extLst>
              <a:ext uri="{FF2B5EF4-FFF2-40B4-BE49-F238E27FC236}">
                <a16:creationId xmlns:a16="http://schemas.microsoft.com/office/drawing/2014/main" id="{985473F3-5C91-FF42-80BA-6507A81E0AC9}"/>
              </a:ext>
            </a:extLst>
          </p:cNvPr>
          <p:cNvSpPr>
            <a:spLocks noGrp="1"/>
          </p:cNvSpPr>
          <p:nvPr>
            <p:ph idx="1"/>
          </p:nvPr>
        </p:nvSpPr>
        <p:spPr/>
        <p:txBody>
          <a:bodyPr/>
          <a:lstStyle/>
          <a:p>
            <a:r>
              <a:rPr lang="en-US" dirty="0"/>
              <a:t>Bonding practice problems 1-3</a:t>
            </a:r>
          </a:p>
          <a:p>
            <a:r>
              <a:rPr lang="en-US" dirty="0"/>
              <a:t>Quiz: Covalent bonding</a:t>
            </a:r>
          </a:p>
        </p:txBody>
      </p:sp>
    </p:spTree>
    <p:extLst>
      <p:ext uri="{BB962C8B-B14F-4D97-AF65-F5344CB8AC3E}">
        <p14:creationId xmlns:p14="http://schemas.microsoft.com/office/powerpoint/2010/main" val="1523189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2B1FC1-040A-E932-1881-3DC89B65202F}"/>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8, Section 3:  VSEPR theory </a:t>
            </a:r>
          </a:p>
        </p:txBody>
      </p:sp>
      <p:sp>
        <p:nvSpPr>
          <p:cNvPr id="15" name="Content Placeholder 14">
            <a:extLst>
              <a:ext uri="{FF2B5EF4-FFF2-40B4-BE49-F238E27FC236}">
                <a16:creationId xmlns:a16="http://schemas.microsoft.com/office/drawing/2014/main" id="{54068820-C68E-BBBF-AA01-BA12E6FBEB63}"/>
              </a:ext>
            </a:extLst>
          </p:cNvPr>
          <p:cNvSpPr>
            <a:spLocks noGrp="1"/>
          </p:cNvSpPr>
          <p:nvPr>
            <p:ph idx="1"/>
          </p:nvPr>
        </p:nvSpPr>
        <p:spPr>
          <a:xfrm>
            <a:off x="227421" y="1690688"/>
            <a:ext cx="7588522" cy="4938712"/>
          </a:xfrm>
        </p:spPr>
        <p:txBody>
          <a:bodyPr>
            <a:normAutofit/>
          </a:bodyPr>
          <a:lstStyle/>
          <a:p>
            <a:pPr marL="0" indent="0">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Molecular Geometry</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Valence Shell Electron Pair Repulsion Theory (VSEPR)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alibri" panose="020F0502020204030204" pitchFamily="34" charset="0"/>
              <a:buChar char="-"/>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alibri" panose="020F0502020204030204" pitchFamily="34" charset="0"/>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Says the valence electron pairs surrounding an atom repel one another.  Consequently, the orbitals containing those electron pairs are orientated to be as far apart as possible.</a:t>
            </a:r>
          </a:p>
          <a:p>
            <a:pPr marL="0" marR="0" lvl="0" indent="0">
              <a:lnSpc>
                <a:spcPct val="107000"/>
              </a:lnSpc>
              <a:spcBef>
                <a:spcPts val="0"/>
              </a:spcBef>
              <a:spcAft>
                <a:spcPts val="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alibri" panose="020F0502020204030204" pitchFamily="34" charset="0"/>
              <a:buChar cha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Affects molecule characteristics like</a:t>
            </a:r>
          </a:p>
          <a:p>
            <a:pPr marL="742950" marR="0" lvl="1" indent="-285750">
              <a:lnSpc>
                <a:spcPct val="107000"/>
              </a:lnSpc>
              <a:spcBef>
                <a:spcPts val="0"/>
              </a:spcBef>
              <a:spcAft>
                <a:spcPts val="0"/>
              </a:spcAft>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Polarity</a:t>
            </a:r>
          </a:p>
          <a:p>
            <a:pPr marL="742950" marR="0" lvl="1" indent="-285750">
              <a:lnSpc>
                <a:spcPct val="107000"/>
              </a:lnSpc>
              <a:spcBef>
                <a:spcPts val="0"/>
              </a:spcBef>
              <a:spcAft>
                <a:spcPts val="800"/>
              </a:spcAft>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Bond angles</a:t>
            </a:r>
          </a:p>
          <a:p>
            <a:pPr marL="0" indent="0">
              <a:buNone/>
            </a:pPr>
            <a:endParaRPr lang="en-US" dirty="0"/>
          </a:p>
        </p:txBody>
      </p:sp>
      <p:pic>
        <p:nvPicPr>
          <p:cNvPr id="2" name="Picture 1" descr="A table of chemical formulas&#10;&#10;Description automatically generated">
            <a:extLst>
              <a:ext uri="{FF2B5EF4-FFF2-40B4-BE49-F238E27FC236}">
                <a16:creationId xmlns:a16="http://schemas.microsoft.com/office/drawing/2014/main" id="{2B6F692A-4B28-B71B-0273-E57216A879AC}"/>
              </a:ext>
            </a:extLst>
          </p:cNvPr>
          <p:cNvPicPr>
            <a:picLocks noChangeAspect="1"/>
          </p:cNvPicPr>
          <p:nvPr/>
        </p:nvPicPr>
        <p:blipFill>
          <a:blip r:embed="rId2"/>
          <a:stretch>
            <a:fillRect/>
          </a:stretch>
        </p:blipFill>
        <p:spPr>
          <a:xfrm>
            <a:off x="7978049" y="1443717"/>
            <a:ext cx="3986530" cy="5276850"/>
          </a:xfrm>
          <a:prstGeom prst="rect">
            <a:avLst/>
          </a:prstGeom>
        </p:spPr>
      </p:pic>
    </p:spTree>
    <p:extLst>
      <p:ext uri="{BB962C8B-B14F-4D97-AF65-F5344CB8AC3E}">
        <p14:creationId xmlns:p14="http://schemas.microsoft.com/office/powerpoint/2010/main" val="209109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fade">
                                      <p:cBhvr>
                                        <p:cTn id="12" dur="500"/>
                                        <p:tgtEl>
                                          <p:spTgt spid="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4" end="4"/>
                                            </p:txEl>
                                          </p:spTgt>
                                        </p:tgtEl>
                                        <p:attrNameLst>
                                          <p:attrName>style.visibility</p:attrName>
                                        </p:attrNameLst>
                                      </p:cBhvr>
                                      <p:to>
                                        <p:strVal val="visible"/>
                                      </p:to>
                                    </p:set>
                                    <p:animEffect transition="in" filter="fade">
                                      <p:cBhvr>
                                        <p:cTn id="17" dur="500"/>
                                        <p:tgtEl>
                                          <p:spTgt spid="15">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5">
                                            <p:txEl>
                                              <p:pRg st="5" end="5"/>
                                            </p:txEl>
                                          </p:spTgt>
                                        </p:tgtEl>
                                        <p:attrNameLst>
                                          <p:attrName>style.visibility</p:attrName>
                                        </p:attrNameLst>
                                      </p:cBhvr>
                                      <p:to>
                                        <p:strVal val="visible"/>
                                      </p:to>
                                    </p:set>
                                    <p:animEffect transition="in" filter="fade">
                                      <p:cBhvr>
                                        <p:cTn id="20" dur="500"/>
                                        <p:tgtEl>
                                          <p:spTgt spid="15">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5">
                                            <p:txEl>
                                              <p:pRg st="6" end="6"/>
                                            </p:txEl>
                                          </p:spTgt>
                                        </p:tgtEl>
                                        <p:attrNameLst>
                                          <p:attrName>style.visibility</p:attrName>
                                        </p:attrNameLst>
                                      </p:cBhvr>
                                      <p:to>
                                        <p:strVal val="visible"/>
                                      </p:to>
                                    </p:set>
                                    <p:animEffect transition="in" filter="fade">
                                      <p:cBhvr>
                                        <p:cTn id="23"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57380D-8DDA-BE7E-093E-761FCE8B1693}"/>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8, Section 3:  VSEPR theory </a:t>
            </a:r>
          </a:p>
        </p:txBody>
      </p:sp>
      <p:sp>
        <p:nvSpPr>
          <p:cNvPr id="8" name="Content Placeholder 7">
            <a:extLst>
              <a:ext uri="{FF2B5EF4-FFF2-40B4-BE49-F238E27FC236}">
                <a16:creationId xmlns:a16="http://schemas.microsoft.com/office/drawing/2014/main" id="{C860EAE6-C590-32C1-5B22-62F75ADFE204}"/>
              </a:ext>
            </a:extLst>
          </p:cNvPr>
          <p:cNvSpPr>
            <a:spLocks noGrp="1"/>
          </p:cNvSpPr>
          <p:nvPr>
            <p:ph idx="1"/>
          </p:nvPr>
        </p:nvSpPr>
        <p:spPr>
          <a:xfrm>
            <a:off x="1120000" y="1440034"/>
            <a:ext cx="10233800" cy="4351338"/>
          </a:xfrm>
        </p:spPr>
        <p:txBody>
          <a:bodyPr>
            <a:normAutofit lnSpcReduction="10000"/>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9: 	For the following determine: a) the Lewis structure  b) molecular 	geometry  c) bond angles  d) polarity</a:t>
            </a:r>
          </a:p>
          <a:p>
            <a:pPr marL="0" indent="0">
              <a:buNone/>
            </a:pPr>
            <a:endParaRPr lang="en-US" dirty="0"/>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BF</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3				</a:t>
            </a:r>
            <a:r>
              <a:rPr lang="en-US" sz="2400" dirty="0">
                <a:effectLst/>
                <a:latin typeface="Calibri" panose="020F0502020204030204" pitchFamily="34" charset="0"/>
                <a:ea typeface="Calibri" panose="020F0502020204030204" pitchFamily="34" charset="0"/>
                <a:cs typeface="Times New Roman" panose="02020603050405020304" pitchFamily="18" charset="0"/>
              </a:rPr>
              <a:t>SCN</a:t>
            </a:r>
            <a:r>
              <a:rPr lang="en-US" sz="24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baseline="-25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baseline="-25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				</a:t>
            </a:r>
            <a:r>
              <a:rPr lang="en-US" sz="2400" dirty="0">
                <a:effectLst/>
                <a:latin typeface="Calibri" panose="020F0502020204030204" pitchFamily="34" charset="0"/>
                <a:ea typeface="Calibri" panose="020F0502020204030204" pitchFamily="34" charset="0"/>
                <a:cs typeface="Times New Roman" panose="02020603050405020304" pitchFamily="18" charset="0"/>
              </a:rPr>
              <a:t>NO</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kern="100" baseline="-25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				</a:t>
            </a:r>
            <a:r>
              <a:rPr lang="en-US" sz="2400" dirty="0">
                <a:effectLst/>
                <a:latin typeface="Calibri" panose="020F0502020204030204" pitchFamily="34" charset="0"/>
                <a:ea typeface="Calibri" panose="020F0502020204030204" pitchFamily="34" charset="0"/>
                <a:cs typeface="Times New Roman" panose="02020603050405020304" pitchFamily="18" charset="0"/>
              </a:rPr>
              <a:t>CF</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dirty="0">
                <a:effectLst/>
                <a:latin typeface="Calibri" panose="020F0502020204030204" pitchFamily="34" charset="0"/>
                <a:ea typeface="Calibri" panose="020F0502020204030204" pitchFamily="34" charset="0"/>
                <a:cs typeface="Times New Roman" panose="02020603050405020304" pitchFamily="18" charset="0"/>
              </a:rPr>
              <a:t>Cl</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pPr marL="0" indent="0">
              <a:buNone/>
            </a:pPr>
            <a:r>
              <a:rPr lang="en-US" dirty="0"/>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H</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dirty="0">
                <a:effectLst/>
                <a:latin typeface="Calibri" panose="020F0502020204030204" pitchFamily="34" charset="0"/>
                <a:ea typeface="Calibri" panose="020F0502020204030204" pitchFamily="34" charset="0"/>
                <a:cs typeface="Times New Roman" panose="02020603050405020304" pitchFamily="18" charset="0"/>
              </a:rPr>
              <a:t>O				</a:t>
            </a:r>
            <a:endParaRPr lang="en-US" dirty="0"/>
          </a:p>
        </p:txBody>
      </p:sp>
      <p:pic>
        <p:nvPicPr>
          <p:cNvPr id="2" name="Picture 1" descr="A table of chemical formulas&#10;&#10;Description automatically generated">
            <a:extLst>
              <a:ext uri="{FF2B5EF4-FFF2-40B4-BE49-F238E27FC236}">
                <a16:creationId xmlns:a16="http://schemas.microsoft.com/office/drawing/2014/main" id="{4CCA8C21-5E14-97F0-95F8-CA16B74D9016}"/>
              </a:ext>
            </a:extLst>
          </p:cNvPr>
          <p:cNvPicPr>
            <a:picLocks noChangeAspect="1"/>
          </p:cNvPicPr>
          <p:nvPr/>
        </p:nvPicPr>
        <p:blipFill>
          <a:blip r:embed="rId2"/>
          <a:stretch>
            <a:fillRect/>
          </a:stretch>
        </p:blipFill>
        <p:spPr>
          <a:xfrm>
            <a:off x="8260645" y="1817783"/>
            <a:ext cx="3703933" cy="4902784"/>
          </a:xfrm>
          <a:prstGeom prst="rect">
            <a:avLst/>
          </a:prstGeom>
        </p:spPr>
      </p:pic>
    </p:spTree>
    <p:extLst>
      <p:ext uri="{BB962C8B-B14F-4D97-AF65-F5344CB8AC3E}">
        <p14:creationId xmlns:p14="http://schemas.microsoft.com/office/powerpoint/2010/main" val="25261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animEffect transition="in" filter="fade">
                                      <p:cBhvr>
                                        <p:cTn id="15" dur="500"/>
                                        <p:tgtEl>
                                          <p:spTgt spid="8">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6" end="6"/>
                                            </p:txEl>
                                          </p:spTgt>
                                        </p:tgtEl>
                                        <p:attrNameLst>
                                          <p:attrName>style.visibility</p:attrName>
                                        </p:attrNameLst>
                                      </p:cBhvr>
                                      <p:to>
                                        <p:strVal val="visible"/>
                                      </p:to>
                                    </p:set>
                                    <p:animEffect transition="in" filter="fade">
                                      <p:cBhvr>
                                        <p:cTn id="18" dur="500"/>
                                        <p:tgtEl>
                                          <p:spTgt spid="8">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
                                            <p:txEl>
                                              <p:pRg st="8" end="8"/>
                                            </p:txEl>
                                          </p:spTgt>
                                        </p:tgtEl>
                                        <p:attrNameLst>
                                          <p:attrName>style.visibility</p:attrName>
                                        </p:attrNameLst>
                                      </p:cBhvr>
                                      <p:to>
                                        <p:strVal val="visible"/>
                                      </p:to>
                                    </p:set>
                                    <p:animEffect transition="in" filter="fade">
                                      <p:cBhvr>
                                        <p:cTn id="21"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CE4D95A-F8D9-5845-81D7-12A848BA6B56}"/>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8, Section 3:  VSEPR theory </a:t>
            </a:r>
          </a:p>
        </p:txBody>
      </p:sp>
      <p:sp>
        <p:nvSpPr>
          <p:cNvPr id="10" name="Content Placeholder 9">
            <a:extLst>
              <a:ext uri="{FF2B5EF4-FFF2-40B4-BE49-F238E27FC236}">
                <a16:creationId xmlns:a16="http://schemas.microsoft.com/office/drawing/2014/main" id="{559AC86F-9DC4-A9D7-D498-9F378CCB1486}"/>
              </a:ext>
            </a:extLst>
          </p:cNvPr>
          <p:cNvSpPr>
            <a:spLocks noGrp="1"/>
          </p:cNvSpPr>
          <p:nvPr>
            <p:ph idx="1"/>
          </p:nvPr>
        </p:nvSpPr>
        <p:spPr/>
        <p:txBody>
          <a:bodyPr/>
          <a:lstStyle/>
          <a:p>
            <a:r>
              <a:rPr lang="en-US" dirty="0"/>
              <a:t>Assignment #3: 1-6</a:t>
            </a:r>
          </a:p>
        </p:txBody>
      </p:sp>
    </p:spTree>
    <p:extLst>
      <p:ext uri="{BB962C8B-B14F-4D97-AF65-F5344CB8AC3E}">
        <p14:creationId xmlns:p14="http://schemas.microsoft.com/office/powerpoint/2010/main" val="2611792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AutoShape 3">
            <a:extLst>
              <a:ext uri="{FF2B5EF4-FFF2-40B4-BE49-F238E27FC236}">
                <a16:creationId xmlns:a16="http://schemas.microsoft.com/office/drawing/2014/main" id="{E3D09CC1-520E-7D4B-77B8-5306A5283C4E}"/>
              </a:ext>
            </a:extLst>
          </p:cNvPr>
          <p:cNvSpPr>
            <a:spLocks noChangeAspect="1" noChangeArrowheads="1" noTextEdit="1"/>
          </p:cNvSpPr>
          <p:nvPr/>
        </p:nvSpPr>
        <p:spPr bwMode="auto">
          <a:xfrm>
            <a:off x="642938" y="693738"/>
            <a:ext cx="6834187"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ACC5AA6D-D677-316F-329C-95DECBDBC440}"/>
              </a:ext>
            </a:extLst>
          </p:cNvPr>
          <p:cNvSpPr>
            <a:spLocks noGrp="1"/>
          </p:cNvSpPr>
          <p:nvPr>
            <p:ph type="title"/>
          </p:nvPr>
        </p:nvSpPr>
        <p:spPr/>
        <p:txBody>
          <a:bodyPr>
            <a:normAutofit fontScale="90000"/>
          </a:bodyPr>
          <a:lstStyle/>
          <a:p>
            <a:pPr algn="ctr"/>
            <a:r>
              <a:rPr lang="en-US" dirty="0"/>
              <a:t>Chapter 8, Section 1:  Types of bonds &amp; modeling</a:t>
            </a:r>
          </a:p>
        </p:txBody>
      </p:sp>
      <p:sp>
        <p:nvSpPr>
          <p:cNvPr id="10" name="Content Placeholder 9">
            <a:extLst>
              <a:ext uri="{FF2B5EF4-FFF2-40B4-BE49-F238E27FC236}">
                <a16:creationId xmlns:a16="http://schemas.microsoft.com/office/drawing/2014/main" id="{AEB189D3-D4AD-D959-2826-389F81B3E2D2}"/>
              </a:ext>
            </a:extLst>
          </p:cNvPr>
          <p:cNvSpPr>
            <a:spLocks noGrp="1"/>
          </p:cNvSpPr>
          <p:nvPr>
            <p:ph idx="1"/>
          </p:nvPr>
        </p:nvSpPr>
        <p:spPr>
          <a:xfrm>
            <a:off x="1120000" y="1804815"/>
            <a:ext cx="10233800" cy="5355768"/>
          </a:xfrm>
        </p:spPr>
        <p:txBody>
          <a:bodyPr>
            <a:normAutofit/>
          </a:bodyPr>
          <a:lstStyle/>
          <a:p>
            <a:pPr marL="0" indent="0">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Bond</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 force that holds atoms together</a:t>
            </a:r>
          </a:p>
          <a:p>
            <a:pPr marL="457200" lvl="1">
              <a:lnSpc>
                <a:spcPct val="107000"/>
              </a:lnSpc>
              <a:spcBef>
                <a:spcPts val="0"/>
              </a:spcBef>
              <a:spcAft>
                <a:spcPts val="800"/>
              </a:spcAft>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Ionic bond</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 </a:t>
            </a:r>
            <a:r>
              <a:rPr lang="en-US" sz="2200" u="sng" kern="100" dirty="0">
                <a:effectLst/>
                <a:latin typeface="Calibri" panose="020F0502020204030204" pitchFamily="34" charset="0"/>
                <a:ea typeface="Calibri" panose="020F0502020204030204" pitchFamily="34" charset="0"/>
                <a:cs typeface="Times New Roman" panose="02020603050405020304" pitchFamily="18" charset="0"/>
              </a:rPr>
              <a:t>transfer</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of electrons to produce stability – typically from a metal to a nonmetal</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Na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Cl – </a:t>
            </a:r>
          </a:p>
          <a:p>
            <a:pPr marL="0" indent="0">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Bond energy</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energy needed to break a bond (also referred to as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lattice </a:t>
            </a:r>
          </a:p>
          <a:p>
            <a:pPr marL="0" indent="0">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energy</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Coulomb’s law</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E = 2.37 X 10</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-19</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J – nm (Q</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Calibri" panose="020F0502020204030204" pitchFamily="34"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Q</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r</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EX 1: NaCl					EX 2: CaCl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cxnSp>
        <p:nvCxnSpPr>
          <p:cNvPr id="15" name="Straight Connector 14">
            <a:extLst>
              <a:ext uri="{FF2B5EF4-FFF2-40B4-BE49-F238E27FC236}">
                <a16:creationId xmlns:a16="http://schemas.microsoft.com/office/drawing/2014/main" id="{82A0132C-C94C-880F-ED02-D4FD5F68F150}"/>
              </a:ext>
            </a:extLst>
          </p:cNvPr>
          <p:cNvCxnSpPr>
            <a:cxnSpLocks/>
          </p:cNvCxnSpPr>
          <p:nvPr/>
        </p:nvCxnSpPr>
        <p:spPr>
          <a:xfrm>
            <a:off x="7075716" y="5473295"/>
            <a:ext cx="78241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673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fade">
                                      <p:cBhvr>
                                        <p:cTn id="27" dur="500"/>
                                        <p:tgtEl>
                                          <p:spTgt spid="10">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5" end="5"/>
                                            </p:txEl>
                                          </p:spTgt>
                                        </p:tgtEl>
                                        <p:attrNameLst>
                                          <p:attrName>style.visibility</p:attrName>
                                        </p:attrNameLst>
                                      </p:cBhvr>
                                      <p:to>
                                        <p:strVal val="visible"/>
                                      </p:to>
                                    </p:set>
                                    <p:animEffect transition="in" filter="fade">
                                      <p:cBhvr>
                                        <p:cTn id="30" dur="500"/>
                                        <p:tgtEl>
                                          <p:spTgt spid="10">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0">
                                            <p:txEl>
                                              <p:pRg st="6" end="6"/>
                                            </p:txEl>
                                          </p:spTgt>
                                        </p:tgtEl>
                                        <p:attrNameLst>
                                          <p:attrName>style.visibility</p:attrName>
                                        </p:attrNameLst>
                                      </p:cBhvr>
                                      <p:to>
                                        <p:strVal val="visible"/>
                                      </p:to>
                                    </p:set>
                                    <p:animEffect transition="in" filter="fade">
                                      <p:cBhvr>
                                        <p:cTn id="35" dur="500"/>
                                        <p:tgtEl>
                                          <p:spTgt spid="10">
                                            <p:txEl>
                                              <p:pRg st="6" end="6"/>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0">
                                            <p:txEl>
                                              <p:pRg st="7" end="7"/>
                                            </p:txEl>
                                          </p:spTgt>
                                        </p:tgtEl>
                                        <p:attrNameLst>
                                          <p:attrName>style.visibility</p:attrName>
                                        </p:attrNameLst>
                                      </p:cBhvr>
                                      <p:to>
                                        <p:strVal val="visible"/>
                                      </p:to>
                                    </p:set>
                                    <p:animEffect transition="in" filter="fade">
                                      <p:cBhvr>
                                        <p:cTn id="43" dur="500"/>
                                        <p:tgtEl>
                                          <p:spTgt spid="10">
                                            <p:txEl>
                                              <p:pRg st="7" end="7"/>
                                            </p:txEl>
                                          </p:spTgt>
                                        </p:tgtEl>
                                      </p:cBhvr>
                                    </p:animEffect>
                                  </p:childTnLst>
                                </p:cTn>
                              </p:par>
                              <p:par>
                                <p:cTn id="44" presetID="10" presetClass="exit" presetSubtype="0" fill="hold" grpId="0" nodeType="withEffect">
                                  <p:stCondLst>
                                    <p:cond delay="0"/>
                                  </p:stCondLst>
                                  <p:childTnLst>
                                    <p:animEffect transition="out" filter="fade">
                                      <p:cBhvr>
                                        <p:cTn id="45" dur="500"/>
                                        <p:tgtEl>
                                          <p:spTgt spid="10">
                                            <p:txEl>
                                              <p:pRg st="0" end="0"/>
                                            </p:txEl>
                                          </p:spTgt>
                                        </p:tgtEl>
                                      </p:cBhvr>
                                    </p:animEffect>
                                    <p:set>
                                      <p:cBhvr>
                                        <p:cTn id="46" dur="1" fill="hold">
                                          <p:stCondLst>
                                            <p:cond delay="499"/>
                                          </p:stCondLst>
                                        </p:cTn>
                                        <p:tgtEl>
                                          <p:spTgt spid="10">
                                            <p:txEl>
                                              <p:pRg st="0" end="0"/>
                                            </p:txEl>
                                          </p:spTgt>
                                        </p:tgtEl>
                                        <p:attrNameLst>
                                          <p:attrName>style.visibility</p:attrName>
                                        </p:attrNameLst>
                                      </p:cBhvr>
                                      <p:to>
                                        <p:strVal val="hidden"/>
                                      </p:to>
                                    </p:set>
                                  </p:childTnLst>
                                </p:cTn>
                              </p:par>
                              <p:par>
                                <p:cTn id="47" presetID="10" presetClass="exit" presetSubtype="0" fill="hold" grpId="0" nodeType="withEffect">
                                  <p:stCondLst>
                                    <p:cond delay="0"/>
                                  </p:stCondLst>
                                  <p:childTnLst>
                                    <p:animEffect transition="out" filter="fade">
                                      <p:cBhvr>
                                        <p:cTn id="48" dur="500"/>
                                        <p:tgtEl>
                                          <p:spTgt spid="10">
                                            <p:txEl>
                                              <p:pRg st="1" end="1"/>
                                            </p:txEl>
                                          </p:spTgt>
                                        </p:tgtEl>
                                      </p:cBhvr>
                                    </p:animEffect>
                                    <p:set>
                                      <p:cBhvr>
                                        <p:cTn id="49" dur="1" fill="hold">
                                          <p:stCondLst>
                                            <p:cond delay="499"/>
                                          </p:stCondLst>
                                        </p:cTn>
                                        <p:tgtEl>
                                          <p:spTgt spid="10">
                                            <p:txEl>
                                              <p:pRg st="1" end="1"/>
                                            </p:txEl>
                                          </p:spTgt>
                                        </p:tgtEl>
                                        <p:attrNameLst>
                                          <p:attrName>style.visibility</p:attrName>
                                        </p:attrNameLst>
                                      </p:cBhvr>
                                      <p:to>
                                        <p:strVal val="hidden"/>
                                      </p:to>
                                    </p:set>
                                  </p:childTnLst>
                                </p:cTn>
                              </p:par>
                              <p:par>
                                <p:cTn id="50" presetID="10" presetClass="exit" presetSubtype="0" fill="hold" grpId="0" nodeType="withEffect">
                                  <p:stCondLst>
                                    <p:cond delay="0"/>
                                  </p:stCondLst>
                                  <p:childTnLst>
                                    <p:animEffect transition="out" filter="fade">
                                      <p:cBhvr>
                                        <p:cTn id="51" dur="500"/>
                                        <p:tgtEl>
                                          <p:spTgt spid="10">
                                            <p:txEl>
                                              <p:pRg st="2" end="2"/>
                                            </p:txEl>
                                          </p:spTgt>
                                        </p:tgtEl>
                                      </p:cBhvr>
                                    </p:animEffect>
                                    <p:set>
                                      <p:cBhvr>
                                        <p:cTn id="52" dur="1" fill="hold">
                                          <p:stCondLst>
                                            <p:cond delay="499"/>
                                          </p:stCondLst>
                                        </p:cTn>
                                        <p:tgtEl>
                                          <p:spTgt spid="10">
                                            <p:txEl>
                                              <p:pRg st="2" end="2"/>
                                            </p:txEl>
                                          </p:spTgt>
                                        </p:tgtEl>
                                        <p:attrNameLst>
                                          <p:attrName>style.visibility</p:attrName>
                                        </p:attrNameLst>
                                      </p:cBhvr>
                                      <p:to>
                                        <p:strVal val="hidden"/>
                                      </p:to>
                                    </p:set>
                                  </p:childTnLst>
                                </p:cTn>
                              </p:par>
                              <p:par>
                                <p:cTn id="53" presetID="10" presetClass="exit" presetSubtype="0" fill="hold" grpId="0" nodeType="withEffect">
                                  <p:stCondLst>
                                    <p:cond delay="0"/>
                                  </p:stCondLst>
                                  <p:childTnLst>
                                    <p:animEffect transition="out" filter="fade">
                                      <p:cBhvr>
                                        <p:cTn id="54" dur="500"/>
                                        <p:tgtEl>
                                          <p:spTgt spid="10">
                                            <p:txEl>
                                              <p:pRg st="3" end="3"/>
                                            </p:txEl>
                                          </p:spTgt>
                                        </p:tgtEl>
                                      </p:cBhvr>
                                    </p:animEffect>
                                    <p:set>
                                      <p:cBhvr>
                                        <p:cTn id="55" dur="1" fill="hold">
                                          <p:stCondLst>
                                            <p:cond delay="499"/>
                                          </p:stCondLst>
                                        </p:cTn>
                                        <p:tgtEl>
                                          <p:spTgt spid="10">
                                            <p:txEl>
                                              <p:pRg st="3" end="3"/>
                                            </p:txEl>
                                          </p:spTgt>
                                        </p:tgtEl>
                                        <p:attrNameLst>
                                          <p:attrName>style.visibility</p:attrName>
                                        </p:attrNameLst>
                                      </p:cBhvr>
                                      <p:to>
                                        <p:strVal val="hidden"/>
                                      </p:to>
                                    </p:set>
                                  </p:childTnLst>
                                </p:cTn>
                              </p:par>
                              <p:par>
                                <p:cTn id="56" presetID="10" presetClass="exit" presetSubtype="0" fill="hold" grpId="0" nodeType="withEffect">
                                  <p:stCondLst>
                                    <p:cond delay="0"/>
                                  </p:stCondLst>
                                  <p:childTnLst>
                                    <p:animEffect transition="out" filter="fade">
                                      <p:cBhvr>
                                        <p:cTn id="57" dur="500"/>
                                        <p:tgtEl>
                                          <p:spTgt spid="10">
                                            <p:txEl>
                                              <p:pRg st="4" end="4"/>
                                            </p:txEl>
                                          </p:spTgt>
                                        </p:tgtEl>
                                      </p:cBhvr>
                                    </p:animEffect>
                                    <p:set>
                                      <p:cBhvr>
                                        <p:cTn id="58" dur="1" fill="hold">
                                          <p:stCondLst>
                                            <p:cond delay="499"/>
                                          </p:stCondLst>
                                        </p:cTn>
                                        <p:tgtEl>
                                          <p:spTgt spid="10">
                                            <p:txEl>
                                              <p:pRg st="4" end="4"/>
                                            </p:txEl>
                                          </p:spTgt>
                                        </p:tgtEl>
                                        <p:attrNameLst>
                                          <p:attrName>style.visibility</p:attrName>
                                        </p:attrNameLst>
                                      </p:cBhvr>
                                      <p:to>
                                        <p:strVal val="hidden"/>
                                      </p:to>
                                    </p:set>
                                  </p:childTnLst>
                                </p:cTn>
                              </p:par>
                              <p:par>
                                <p:cTn id="59" presetID="10" presetClass="exit" presetSubtype="0" fill="hold" grpId="0" nodeType="withEffect">
                                  <p:stCondLst>
                                    <p:cond delay="0"/>
                                  </p:stCondLst>
                                  <p:childTnLst>
                                    <p:animEffect transition="out" filter="fade">
                                      <p:cBhvr>
                                        <p:cTn id="60" dur="500"/>
                                        <p:tgtEl>
                                          <p:spTgt spid="10">
                                            <p:txEl>
                                              <p:pRg st="5" end="5"/>
                                            </p:txEl>
                                          </p:spTgt>
                                        </p:tgtEl>
                                      </p:cBhvr>
                                    </p:animEffect>
                                    <p:set>
                                      <p:cBhvr>
                                        <p:cTn id="61" dur="1" fill="hold">
                                          <p:stCondLst>
                                            <p:cond delay="499"/>
                                          </p:stCondLst>
                                        </p:cTn>
                                        <p:tgtEl>
                                          <p:spTgt spid="10">
                                            <p:txEl>
                                              <p:pRg st="5" end="5"/>
                                            </p:txEl>
                                          </p:spTgt>
                                        </p:tgtEl>
                                        <p:attrNameLst>
                                          <p:attrName>style.visibility</p:attrName>
                                        </p:attrNameLst>
                                      </p:cBhvr>
                                      <p:to>
                                        <p:strVal val="hidden"/>
                                      </p:to>
                                    </p:set>
                                  </p:childTnLst>
                                </p:cTn>
                              </p:par>
                              <p:par>
                                <p:cTn id="62" presetID="10" presetClass="exit" presetSubtype="0" fill="hold" grpId="0" nodeType="withEffect">
                                  <p:stCondLst>
                                    <p:cond delay="0"/>
                                  </p:stCondLst>
                                  <p:childTnLst>
                                    <p:animEffect transition="out" filter="fade">
                                      <p:cBhvr>
                                        <p:cTn id="63" dur="500"/>
                                        <p:tgtEl>
                                          <p:spTgt spid="10">
                                            <p:txEl>
                                              <p:pRg st="6" end="6"/>
                                            </p:txEl>
                                          </p:spTgt>
                                        </p:tgtEl>
                                      </p:cBhvr>
                                    </p:animEffect>
                                    <p:set>
                                      <p:cBhvr>
                                        <p:cTn id="64" dur="1" fill="hold">
                                          <p:stCondLst>
                                            <p:cond delay="499"/>
                                          </p:stCondLst>
                                        </p:cTn>
                                        <p:tgtEl>
                                          <p:spTgt spid="10">
                                            <p:txEl>
                                              <p:pRg st="6" end="6"/>
                                            </p:txEl>
                                          </p:spTgt>
                                        </p:tgtEl>
                                        <p:attrNameLst>
                                          <p:attrName>style.visibility</p:attrName>
                                        </p:attrNameLst>
                                      </p:cBhvr>
                                      <p:to>
                                        <p:strVal val="hidden"/>
                                      </p:to>
                                    </p:set>
                                  </p:childTnLst>
                                </p:cTn>
                              </p:par>
                              <p:par>
                                <p:cTn id="65" presetID="10" presetClass="exit" presetSubtype="0" fill="hold" nodeType="withEffect">
                                  <p:stCondLst>
                                    <p:cond delay="0"/>
                                  </p:stCondLst>
                                  <p:childTnLst>
                                    <p:animEffect transition="out" filter="fade">
                                      <p:cBhvr>
                                        <p:cTn id="66" dur="500"/>
                                        <p:tgtEl>
                                          <p:spTgt spid="15"/>
                                        </p:tgtEl>
                                      </p:cBhvr>
                                    </p:animEffect>
                                    <p:set>
                                      <p:cBhvr>
                                        <p:cTn id="67"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98A3B-A7FA-9386-66E6-E7BE7BE372B5}"/>
              </a:ext>
            </a:extLst>
          </p:cNvPr>
          <p:cNvSpPr>
            <a:spLocks noGrp="1"/>
          </p:cNvSpPr>
          <p:nvPr>
            <p:ph type="title"/>
          </p:nvPr>
        </p:nvSpPr>
        <p:spPr/>
        <p:txBody>
          <a:bodyPr/>
          <a:lstStyle/>
          <a:p>
            <a:r>
              <a:rPr lang="en-US" dirty="0"/>
              <a:t>Chapter 8, Section 4:  Hybridization </a:t>
            </a:r>
          </a:p>
        </p:txBody>
      </p:sp>
      <p:sp>
        <p:nvSpPr>
          <p:cNvPr id="3" name="Content Placeholder 2">
            <a:extLst>
              <a:ext uri="{FF2B5EF4-FFF2-40B4-BE49-F238E27FC236}">
                <a16:creationId xmlns:a16="http://schemas.microsoft.com/office/drawing/2014/main" id="{2C39791A-35B5-1D8C-344F-EE2DB6A3D84D}"/>
              </a:ext>
            </a:extLst>
          </p:cNvPr>
          <p:cNvSpPr>
            <a:spLocks noGrp="1"/>
          </p:cNvSpPr>
          <p:nvPr>
            <p:ph idx="1"/>
          </p:nvPr>
        </p:nvSpPr>
        <p:spPr/>
        <p:txBody>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Atomic Orbitals – Hybridization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For a covalent bond to form, unpaired electrons must be matched up.  When this doesn’t happen, the atom must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hybridize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orbitals to form bonds.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a:t>
            </a:r>
          </a:p>
          <a:p>
            <a:pPr marL="0" indent="0">
              <a:buNone/>
            </a:pPr>
            <a:endParaRPr lang="en-US" dirty="0"/>
          </a:p>
        </p:txBody>
      </p:sp>
    </p:spTree>
    <p:extLst>
      <p:ext uri="{BB962C8B-B14F-4D97-AF65-F5344CB8AC3E}">
        <p14:creationId xmlns:p14="http://schemas.microsoft.com/office/powerpoint/2010/main" val="123067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30FE-0923-918F-2F43-74334B0B0B24}"/>
              </a:ext>
            </a:extLst>
          </p:cNvPr>
          <p:cNvSpPr>
            <a:spLocks noGrp="1"/>
          </p:cNvSpPr>
          <p:nvPr>
            <p:ph type="title"/>
          </p:nvPr>
        </p:nvSpPr>
        <p:spPr/>
        <p:txBody>
          <a:bodyPr/>
          <a:lstStyle/>
          <a:p>
            <a:r>
              <a:rPr lang="en-US" dirty="0"/>
              <a:t>Chapter 8, Section 4:  Hybridization </a:t>
            </a:r>
          </a:p>
        </p:txBody>
      </p:sp>
      <p:sp>
        <p:nvSpPr>
          <p:cNvPr id="3" name="Content Placeholder 2">
            <a:extLst>
              <a:ext uri="{FF2B5EF4-FFF2-40B4-BE49-F238E27FC236}">
                <a16:creationId xmlns:a16="http://schemas.microsoft.com/office/drawing/2014/main" id="{F9051007-A6BB-9916-0C8A-F9400B1DEDE6}"/>
              </a:ext>
            </a:extLst>
          </p:cNvPr>
          <p:cNvSpPr>
            <a:spLocks noGrp="1"/>
          </p:cNvSpPr>
          <p:nvPr>
            <p:ph idx="1"/>
          </p:nvPr>
        </p:nvSpPr>
        <p:spPr/>
        <p:txBody>
          <a:bodyPr>
            <a:normAutofit fontScale="92500" lnSpcReduction="20000"/>
          </a:bodyPr>
          <a:lstStyle/>
          <a:p>
            <a:pPr marL="0" marR="0" indent="0">
              <a:lnSpc>
                <a:spcPct val="107000"/>
              </a:lnSpc>
              <a:spcBef>
                <a:spcPts val="0"/>
              </a:spcBef>
              <a:spcAft>
                <a:spcPts val="800"/>
              </a:spcAft>
              <a:buNone/>
            </a:pPr>
            <a:r>
              <a:rPr lang="en-US" sz="2600" u="sng" kern="100" dirty="0">
                <a:effectLst/>
                <a:latin typeface="Calibri" panose="020F0502020204030204" pitchFamily="34" charset="0"/>
                <a:ea typeface="Calibri" panose="020F0502020204030204" pitchFamily="34" charset="0"/>
                <a:cs typeface="Times New Roman" panose="02020603050405020304" pitchFamily="18" charset="0"/>
              </a:rPr>
              <a:t>Types of hybridization</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sp</a:t>
            </a:r>
            <a:r>
              <a:rPr lang="en-US" sz="26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hybridization</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sp</a:t>
            </a:r>
            <a:r>
              <a:rPr lang="en-US" sz="26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hybridization</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err="1">
                <a:effectLst/>
                <a:latin typeface="Calibri" panose="020F0502020204030204" pitchFamily="34" charset="0"/>
                <a:ea typeface="Calibri" panose="020F0502020204030204" pitchFamily="34" charset="0"/>
                <a:cs typeface="Times New Roman" panose="02020603050405020304" pitchFamily="18" charset="0"/>
              </a:rPr>
              <a:t>sp</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hybridization</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latin typeface="Calibri" panose="020F0502020204030204" pitchFamily="34" charset="0"/>
                <a:ea typeface="Calibri" panose="020F0502020204030204" pitchFamily="34" charset="0"/>
                <a:cs typeface="Times New Roman" panose="02020603050405020304" pitchFamily="18" charset="0"/>
              </a:rPr>
              <a:t>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p</a:t>
            </a:r>
            <a:r>
              <a:rPr lang="en-US" sz="26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d hybridization</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sp</a:t>
            </a:r>
            <a:r>
              <a:rPr lang="en-US" sz="26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d</a:t>
            </a:r>
            <a:r>
              <a:rPr lang="en-US" sz="26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hybridization</a:t>
            </a:r>
          </a:p>
          <a:p>
            <a:endParaRPr lang="en-US" dirty="0"/>
          </a:p>
        </p:txBody>
      </p:sp>
      <p:graphicFrame>
        <p:nvGraphicFramePr>
          <p:cNvPr id="4" name="Table 3">
            <a:extLst>
              <a:ext uri="{FF2B5EF4-FFF2-40B4-BE49-F238E27FC236}">
                <a16:creationId xmlns:a16="http://schemas.microsoft.com/office/drawing/2014/main" id="{DE9FD0C0-0B44-F007-8C5F-2B5A0403EF3A}"/>
              </a:ext>
            </a:extLst>
          </p:cNvPr>
          <p:cNvGraphicFramePr>
            <a:graphicFrameLocks noGrp="1"/>
          </p:cNvGraphicFramePr>
          <p:nvPr>
            <p:extLst>
              <p:ext uri="{D42A27DB-BD31-4B8C-83A1-F6EECF244321}">
                <p14:modId xmlns:p14="http://schemas.microsoft.com/office/powerpoint/2010/main" val="568542188"/>
              </p:ext>
            </p:extLst>
          </p:nvPr>
        </p:nvGraphicFramePr>
        <p:xfrm>
          <a:off x="7507516" y="1993293"/>
          <a:ext cx="3650342" cy="3338590"/>
        </p:xfrm>
        <a:graphic>
          <a:graphicData uri="http://schemas.openxmlformats.org/drawingml/2006/table">
            <a:tbl>
              <a:tblPr firstRow="1" bandRow="1">
                <a:tableStyleId>{5C22544A-7EE6-4342-B048-85BDC9FD1C3A}</a:tableStyleId>
              </a:tblPr>
              <a:tblGrid>
                <a:gridCol w="1548592">
                  <a:extLst>
                    <a:ext uri="{9D8B030D-6E8A-4147-A177-3AD203B41FA5}">
                      <a16:colId xmlns:a16="http://schemas.microsoft.com/office/drawing/2014/main" val="4023294606"/>
                    </a:ext>
                  </a:extLst>
                </a:gridCol>
                <a:gridCol w="2101750">
                  <a:extLst>
                    <a:ext uri="{9D8B030D-6E8A-4147-A177-3AD203B41FA5}">
                      <a16:colId xmlns:a16="http://schemas.microsoft.com/office/drawing/2014/main" val="1550394627"/>
                    </a:ext>
                  </a:extLst>
                </a:gridCol>
              </a:tblGrid>
              <a:tr h="1060209">
                <a:tc>
                  <a:txBody>
                    <a:bodyPr/>
                    <a:lstStyle/>
                    <a:p>
                      <a:pPr algn="ctr"/>
                      <a:r>
                        <a:rPr lang="en-US" dirty="0"/>
                        <a:t>If sum of </a:t>
                      </a:r>
                      <a:r>
                        <a:rPr lang="el-GR" dirty="0"/>
                        <a:t>σ</a:t>
                      </a:r>
                      <a:r>
                        <a:rPr lang="en-US" dirty="0"/>
                        <a:t> and unshared e</a:t>
                      </a:r>
                      <a:r>
                        <a:rPr lang="en-US" baseline="30000" dirty="0"/>
                        <a:t>-</a:t>
                      </a:r>
                      <a:r>
                        <a:rPr lang="en-US" dirty="0"/>
                        <a:t> pair on core atom is :</a:t>
                      </a:r>
                    </a:p>
                  </a:txBody>
                  <a:tcPr/>
                </a:tc>
                <a:tc>
                  <a:txBody>
                    <a:bodyPr/>
                    <a:lstStyle/>
                    <a:p>
                      <a:pPr algn="ctr"/>
                      <a:endParaRPr lang="en-US" dirty="0"/>
                    </a:p>
                    <a:p>
                      <a:pPr algn="ctr"/>
                      <a:r>
                        <a:rPr lang="en-US" dirty="0"/>
                        <a:t>Hybridization is:</a:t>
                      </a:r>
                    </a:p>
                  </a:txBody>
                  <a:tcPr/>
                </a:tc>
                <a:extLst>
                  <a:ext uri="{0D108BD9-81ED-4DB2-BD59-A6C34878D82A}">
                    <a16:rowId xmlns:a16="http://schemas.microsoft.com/office/drawing/2014/main" val="2928143036"/>
                  </a:ext>
                </a:extLst>
              </a:tr>
              <a:tr h="429974">
                <a:tc>
                  <a:txBody>
                    <a:bodyPr/>
                    <a:lstStyle/>
                    <a:p>
                      <a:pPr algn="ctr"/>
                      <a:r>
                        <a:rPr lang="en-US" dirty="0"/>
                        <a:t>2</a:t>
                      </a:r>
                    </a:p>
                  </a:txBody>
                  <a:tcPr/>
                </a:tc>
                <a:tc>
                  <a:txBody>
                    <a:bodyPr/>
                    <a:lstStyle/>
                    <a:p>
                      <a:pPr algn="ctr"/>
                      <a:r>
                        <a:rPr lang="en-US" dirty="0" err="1"/>
                        <a:t>sp</a:t>
                      </a:r>
                      <a:endParaRPr lang="en-US" dirty="0"/>
                    </a:p>
                  </a:txBody>
                  <a:tcPr/>
                </a:tc>
                <a:extLst>
                  <a:ext uri="{0D108BD9-81ED-4DB2-BD59-A6C34878D82A}">
                    <a16:rowId xmlns:a16="http://schemas.microsoft.com/office/drawing/2014/main" val="3625106189"/>
                  </a:ext>
                </a:extLst>
              </a:tr>
              <a:tr h="429974">
                <a:tc>
                  <a:txBody>
                    <a:bodyPr/>
                    <a:lstStyle/>
                    <a:p>
                      <a:pPr algn="ctr"/>
                      <a:r>
                        <a:rPr lang="en-US" dirty="0"/>
                        <a:t>3</a:t>
                      </a:r>
                    </a:p>
                  </a:txBody>
                  <a:tcPr/>
                </a:tc>
                <a:tc>
                  <a:txBody>
                    <a:bodyPr/>
                    <a:lstStyle/>
                    <a:p>
                      <a:pPr algn="ctr"/>
                      <a:r>
                        <a:rPr lang="en-US" dirty="0"/>
                        <a:t>sp</a:t>
                      </a:r>
                      <a:r>
                        <a:rPr lang="en-US" baseline="30000" dirty="0"/>
                        <a:t>2</a:t>
                      </a:r>
                      <a:endParaRPr lang="en-US" dirty="0"/>
                    </a:p>
                  </a:txBody>
                  <a:tcPr/>
                </a:tc>
                <a:extLst>
                  <a:ext uri="{0D108BD9-81ED-4DB2-BD59-A6C34878D82A}">
                    <a16:rowId xmlns:a16="http://schemas.microsoft.com/office/drawing/2014/main" val="3375923620"/>
                  </a:ext>
                </a:extLst>
              </a:tr>
              <a:tr h="429974">
                <a:tc>
                  <a:txBody>
                    <a:bodyPr/>
                    <a:lstStyle/>
                    <a:p>
                      <a:pPr algn="ctr"/>
                      <a:r>
                        <a:rPr lang="en-US" dirty="0"/>
                        <a:t>4</a:t>
                      </a:r>
                    </a:p>
                  </a:txBody>
                  <a:tcPr/>
                </a:tc>
                <a:tc>
                  <a:txBody>
                    <a:bodyPr/>
                    <a:lstStyle/>
                    <a:p>
                      <a:pPr algn="ctr"/>
                      <a:r>
                        <a:rPr lang="en-US" dirty="0"/>
                        <a:t>sp</a:t>
                      </a:r>
                      <a:r>
                        <a:rPr lang="en-US" baseline="30000" dirty="0"/>
                        <a:t>3</a:t>
                      </a:r>
                      <a:endParaRPr lang="en-US" dirty="0"/>
                    </a:p>
                  </a:txBody>
                  <a:tcPr/>
                </a:tc>
                <a:extLst>
                  <a:ext uri="{0D108BD9-81ED-4DB2-BD59-A6C34878D82A}">
                    <a16:rowId xmlns:a16="http://schemas.microsoft.com/office/drawing/2014/main" val="3959228078"/>
                  </a:ext>
                </a:extLst>
              </a:tr>
              <a:tr h="429974">
                <a:tc>
                  <a:txBody>
                    <a:bodyPr/>
                    <a:lstStyle/>
                    <a:p>
                      <a:pPr algn="ctr"/>
                      <a:r>
                        <a:rPr lang="en-US" dirty="0"/>
                        <a:t>5</a:t>
                      </a:r>
                    </a:p>
                  </a:txBody>
                  <a:tcPr/>
                </a:tc>
                <a:tc>
                  <a:txBody>
                    <a:bodyPr/>
                    <a:lstStyle/>
                    <a:p>
                      <a:pPr algn="ctr"/>
                      <a:r>
                        <a:rPr lang="en-US" dirty="0"/>
                        <a:t>sp</a:t>
                      </a:r>
                      <a:r>
                        <a:rPr lang="en-US" baseline="30000" dirty="0"/>
                        <a:t>3</a:t>
                      </a:r>
                      <a:r>
                        <a:rPr lang="en-US" dirty="0"/>
                        <a:t>d</a:t>
                      </a:r>
                    </a:p>
                  </a:txBody>
                  <a:tcPr/>
                </a:tc>
                <a:extLst>
                  <a:ext uri="{0D108BD9-81ED-4DB2-BD59-A6C34878D82A}">
                    <a16:rowId xmlns:a16="http://schemas.microsoft.com/office/drawing/2014/main" val="4166878141"/>
                  </a:ext>
                </a:extLst>
              </a:tr>
              <a:tr h="429974">
                <a:tc>
                  <a:txBody>
                    <a:bodyPr/>
                    <a:lstStyle/>
                    <a:p>
                      <a:pPr algn="ctr"/>
                      <a:r>
                        <a:rPr lang="en-US" dirty="0"/>
                        <a:t>6</a:t>
                      </a:r>
                    </a:p>
                  </a:txBody>
                  <a:tcPr/>
                </a:tc>
                <a:tc>
                  <a:txBody>
                    <a:bodyPr/>
                    <a:lstStyle/>
                    <a:p>
                      <a:pPr algn="ctr"/>
                      <a:r>
                        <a:rPr lang="en-US" dirty="0"/>
                        <a:t>sp</a:t>
                      </a:r>
                      <a:r>
                        <a:rPr lang="en-US" baseline="30000" dirty="0"/>
                        <a:t>3</a:t>
                      </a:r>
                      <a:r>
                        <a:rPr lang="en-US" dirty="0"/>
                        <a:t>d</a:t>
                      </a:r>
                      <a:r>
                        <a:rPr lang="en-US" baseline="30000" dirty="0"/>
                        <a:t>2</a:t>
                      </a:r>
                    </a:p>
                  </a:txBody>
                  <a:tcPr/>
                </a:tc>
                <a:extLst>
                  <a:ext uri="{0D108BD9-81ED-4DB2-BD59-A6C34878D82A}">
                    <a16:rowId xmlns:a16="http://schemas.microsoft.com/office/drawing/2014/main" val="3986004232"/>
                  </a:ext>
                </a:extLst>
              </a:tr>
            </a:tbl>
          </a:graphicData>
        </a:graphic>
      </p:graphicFrame>
    </p:spTree>
    <p:extLst>
      <p:ext uri="{BB962C8B-B14F-4D97-AF65-F5344CB8AC3E}">
        <p14:creationId xmlns:p14="http://schemas.microsoft.com/office/powerpoint/2010/main" val="7575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0B461-489D-4E62-7C80-B30FD71DBE34}"/>
              </a:ext>
            </a:extLst>
          </p:cNvPr>
          <p:cNvSpPr>
            <a:spLocks noGrp="1"/>
          </p:cNvSpPr>
          <p:nvPr>
            <p:ph type="title"/>
          </p:nvPr>
        </p:nvSpPr>
        <p:spPr/>
        <p:txBody>
          <a:bodyPr/>
          <a:lstStyle/>
          <a:p>
            <a:r>
              <a:rPr lang="en-US" dirty="0"/>
              <a:t>Chapter 8, Section 4:  Hybridization </a:t>
            </a:r>
          </a:p>
        </p:txBody>
      </p:sp>
      <p:sp>
        <p:nvSpPr>
          <p:cNvPr id="3" name="Content Placeholder 2">
            <a:extLst>
              <a:ext uri="{FF2B5EF4-FFF2-40B4-BE49-F238E27FC236}">
                <a16:creationId xmlns:a16="http://schemas.microsoft.com/office/drawing/2014/main" id="{2E40398A-D030-4EBD-2C75-778B2FDF9750}"/>
              </a:ext>
            </a:extLst>
          </p:cNvPr>
          <p:cNvSpPr>
            <a:spLocks noGrp="1"/>
          </p:cNvSpPr>
          <p:nvPr>
            <p:ph idx="1"/>
          </p:nvPr>
        </p:nvSpPr>
        <p:spPr/>
        <p:txBody>
          <a:bodyPr>
            <a:normAutofit fontScale="92500" lnSpcReduction="20000"/>
          </a:bodyPr>
          <a:lstStyle/>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EX 10: Give the hybridization of </a:t>
            </a:r>
          </a:p>
          <a:p>
            <a:pPr marL="514350" marR="0" indent="-514350">
              <a:lnSpc>
                <a:spcPct val="107000"/>
              </a:lnSpc>
              <a:spcBef>
                <a:spcPts val="0"/>
              </a:spcBef>
              <a:spcAft>
                <a:spcPts val="800"/>
              </a:spcAft>
              <a:buAutoNum type="alphaLcParen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carbon in CH</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Cl</a:t>
            </a:r>
          </a:p>
          <a:p>
            <a:pPr marL="514350" marR="0" indent="-514350">
              <a:lnSpc>
                <a:spcPct val="107000"/>
              </a:lnSpc>
              <a:spcBef>
                <a:spcPts val="0"/>
              </a:spcBef>
              <a:spcAft>
                <a:spcPts val="800"/>
              </a:spcAft>
              <a:buAutoNum type="alphaLcParen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phosphorous in PH</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514350" marR="0" indent="-514350">
              <a:lnSpc>
                <a:spcPct val="107000"/>
              </a:lnSpc>
              <a:spcBef>
                <a:spcPts val="0"/>
              </a:spcBef>
              <a:spcAft>
                <a:spcPts val="800"/>
              </a:spcAft>
              <a:buAutoNum type="alphaLcParen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sulfur in SF</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4</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EX 11: State the hybridization of nitrogen and the number </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600" kern="100" dirty="0">
                <a:latin typeface="Calibri" panose="020F0502020204030204" pitchFamily="34" charset="0"/>
                <a:ea typeface="Calibri" panose="020F0502020204030204" pitchFamily="34" charset="0"/>
                <a:cs typeface="Times New Roman" panose="02020603050405020304" pitchFamily="18" charset="0"/>
              </a:rPr>
              <a:t> 	of sigma and pi bonds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in the following</a:t>
            </a:r>
          </a:p>
          <a:p>
            <a:pPr marL="514350" marR="0" indent="-514350">
              <a:lnSpc>
                <a:spcPct val="107000"/>
              </a:lnSpc>
              <a:spcBef>
                <a:spcPts val="0"/>
              </a:spcBef>
              <a:spcAft>
                <a:spcPts val="800"/>
              </a:spcAft>
              <a:buAutoNum type="alphaLcParen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NH</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800"/>
              </a:spcAft>
              <a:buAutoNum type="alphaLcParen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NO</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6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514350" marR="0" indent="-514350">
              <a:lnSpc>
                <a:spcPct val="107000"/>
              </a:lnSpc>
              <a:spcBef>
                <a:spcPts val="0"/>
              </a:spcBef>
              <a:spcAft>
                <a:spcPts val="800"/>
              </a:spcAft>
              <a:buAutoNum type="alphaLcParenR"/>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N</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aphicFrame>
        <p:nvGraphicFramePr>
          <p:cNvPr id="4" name="Table 3">
            <a:extLst>
              <a:ext uri="{FF2B5EF4-FFF2-40B4-BE49-F238E27FC236}">
                <a16:creationId xmlns:a16="http://schemas.microsoft.com/office/drawing/2014/main" id="{1BDD859E-BDF4-93BF-BFCA-66AB3F51B083}"/>
              </a:ext>
            </a:extLst>
          </p:cNvPr>
          <p:cNvGraphicFramePr>
            <a:graphicFrameLocks noGrp="1"/>
          </p:cNvGraphicFramePr>
          <p:nvPr>
            <p:extLst>
              <p:ext uri="{D42A27DB-BD31-4B8C-83A1-F6EECF244321}">
                <p14:modId xmlns:p14="http://schemas.microsoft.com/office/powerpoint/2010/main" val="2010253003"/>
              </p:ext>
            </p:extLst>
          </p:nvPr>
        </p:nvGraphicFramePr>
        <p:xfrm>
          <a:off x="8806543" y="2355374"/>
          <a:ext cx="3385457" cy="3291840"/>
        </p:xfrm>
        <a:graphic>
          <a:graphicData uri="http://schemas.openxmlformats.org/drawingml/2006/table">
            <a:tbl>
              <a:tblPr firstRow="1" bandRow="1">
                <a:tableStyleId>{5C22544A-7EE6-4342-B048-85BDC9FD1C3A}</a:tableStyleId>
              </a:tblPr>
              <a:tblGrid>
                <a:gridCol w="1436220">
                  <a:extLst>
                    <a:ext uri="{9D8B030D-6E8A-4147-A177-3AD203B41FA5}">
                      <a16:colId xmlns:a16="http://schemas.microsoft.com/office/drawing/2014/main" val="4023294606"/>
                    </a:ext>
                  </a:extLst>
                </a:gridCol>
                <a:gridCol w="1949237">
                  <a:extLst>
                    <a:ext uri="{9D8B030D-6E8A-4147-A177-3AD203B41FA5}">
                      <a16:colId xmlns:a16="http://schemas.microsoft.com/office/drawing/2014/main" val="1550394627"/>
                    </a:ext>
                  </a:extLst>
                </a:gridCol>
              </a:tblGrid>
              <a:tr h="702598">
                <a:tc>
                  <a:txBody>
                    <a:bodyPr/>
                    <a:lstStyle/>
                    <a:p>
                      <a:pPr algn="ctr"/>
                      <a:r>
                        <a:rPr lang="en-US" dirty="0"/>
                        <a:t>If sum of </a:t>
                      </a:r>
                      <a:r>
                        <a:rPr lang="el-GR" dirty="0"/>
                        <a:t>σ</a:t>
                      </a:r>
                      <a:r>
                        <a:rPr lang="en-US" dirty="0"/>
                        <a:t> and unshared e</a:t>
                      </a:r>
                      <a:r>
                        <a:rPr lang="en-US" baseline="30000" dirty="0"/>
                        <a:t>-</a:t>
                      </a:r>
                      <a:r>
                        <a:rPr lang="en-US" dirty="0"/>
                        <a:t> pair on core atom is :</a:t>
                      </a:r>
                    </a:p>
                  </a:txBody>
                  <a:tcPr/>
                </a:tc>
                <a:tc>
                  <a:txBody>
                    <a:bodyPr/>
                    <a:lstStyle/>
                    <a:p>
                      <a:pPr algn="ctr"/>
                      <a:endParaRPr lang="en-US" dirty="0"/>
                    </a:p>
                    <a:p>
                      <a:pPr algn="ctr"/>
                      <a:r>
                        <a:rPr lang="en-US" dirty="0"/>
                        <a:t>Hybridization is:</a:t>
                      </a:r>
                    </a:p>
                  </a:txBody>
                  <a:tcPr/>
                </a:tc>
                <a:extLst>
                  <a:ext uri="{0D108BD9-81ED-4DB2-BD59-A6C34878D82A}">
                    <a16:rowId xmlns:a16="http://schemas.microsoft.com/office/drawing/2014/main" val="2928143036"/>
                  </a:ext>
                </a:extLst>
              </a:tr>
              <a:tr h="281039">
                <a:tc>
                  <a:txBody>
                    <a:bodyPr/>
                    <a:lstStyle/>
                    <a:p>
                      <a:pPr algn="ctr"/>
                      <a:r>
                        <a:rPr lang="en-US" dirty="0"/>
                        <a:t>2</a:t>
                      </a:r>
                    </a:p>
                  </a:txBody>
                  <a:tcPr/>
                </a:tc>
                <a:tc>
                  <a:txBody>
                    <a:bodyPr/>
                    <a:lstStyle/>
                    <a:p>
                      <a:pPr algn="ctr"/>
                      <a:r>
                        <a:rPr lang="en-US" dirty="0" err="1"/>
                        <a:t>sp</a:t>
                      </a:r>
                      <a:endParaRPr lang="en-US" dirty="0"/>
                    </a:p>
                  </a:txBody>
                  <a:tcPr/>
                </a:tc>
                <a:extLst>
                  <a:ext uri="{0D108BD9-81ED-4DB2-BD59-A6C34878D82A}">
                    <a16:rowId xmlns:a16="http://schemas.microsoft.com/office/drawing/2014/main" val="3625106189"/>
                  </a:ext>
                </a:extLst>
              </a:tr>
              <a:tr h="281039">
                <a:tc>
                  <a:txBody>
                    <a:bodyPr/>
                    <a:lstStyle/>
                    <a:p>
                      <a:pPr algn="ctr"/>
                      <a:r>
                        <a:rPr lang="en-US" dirty="0"/>
                        <a:t>3</a:t>
                      </a:r>
                    </a:p>
                  </a:txBody>
                  <a:tcPr/>
                </a:tc>
                <a:tc>
                  <a:txBody>
                    <a:bodyPr/>
                    <a:lstStyle/>
                    <a:p>
                      <a:pPr algn="ctr"/>
                      <a:r>
                        <a:rPr lang="en-US" dirty="0"/>
                        <a:t>sp</a:t>
                      </a:r>
                      <a:r>
                        <a:rPr lang="en-US" baseline="30000" dirty="0"/>
                        <a:t>2</a:t>
                      </a:r>
                      <a:endParaRPr lang="en-US" dirty="0"/>
                    </a:p>
                  </a:txBody>
                  <a:tcPr/>
                </a:tc>
                <a:extLst>
                  <a:ext uri="{0D108BD9-81ED-4DB2-BD59-A6C34878D82A}">
                    <a16:rowId xmlns:a16="http://schemas.microsoft.com/office/drawing/2014/main" val="3375923620"/>
                  </a:ext>
                </a:extLst>
              </a:tr>
              <a:tr h="281039">
                <a:tc>
                  <a:txBody>
                    <a:bodyPr/>
                    <a:lstStyle/>
                    <a:p>
                      <a:pPr algn="ctr"/>
                      <a:r>
                        <a:rPr lang="en-US" dirty="0"/>
                        <a:t>4</a:t>
                      </a:r>
                    </a:p>
                  </a:txBody>
                  <a:tcPr/>
                </a:tc>
                <a:tc>
                  <a:txBody>
                    <a:bodyPr/>
                    <a:lstStyle/>
                    <a:p>
                      <a:pPr algn="ctr"/>
                      <a:r>
                        <a:rPr lang="en-US" dirty="0"/>
                        <a:t>sp</a:t>
                      </a:r>
                      <a:r>
                        <a:rPr lang="en-US" baseline="30000" dirty="0"/>
                        <a:t>3</a:t>
                      </a:r>
                      <a:endParaRPr lang="en-US" dirty="0"/>
                    </a:p>
                  </a:txBody>
                  <a:tcPr/>
                </a:tc>
                <a:extLst>
                  <a:ext uri="{0D108BD9-81ED-4DB2-BD59-A6C34878D82A}">
                    <a16:rowId xmlns:a16="http://schemas.microsoft.com/office/drawing/2014/main" val="3959228078"/>
                  </a:ext>
                </a:extLst>
              </a:tr>
              <a:tr h="281039">
                <a:tc>
                  <a:txBody>
                    <a:bodyPr/>
                    <a:lstStyle/>
                    <a:p>
                      <a:pPr algn="ctr"/>
                      <a:r>
                        <a:rPr lang="en-US" dirty="0"/>
                        <a:t>5</a:t>
                      </a:r>
                    </a:p>
                  </a:txBody>
                  <a:tcPr/>
                </a:tc>
                <a:tc>
                  <a:txBody>
                    <a:bodyPr/>
                    <a:lstStyle/>
                    <a:p>
                      <a:pPr algn="ctr"/>
                      <a:r>
                        <a:rPr lang="en-US" dirty="0"/>
                        <a:t>sp</a:t>
                      </a:r>
                      <a:r>
                        <a:rPr lang="en-US" baseline="30000" dirty="0"/>
                        <a:t>3</a:t>
                      </a:r>
                      <a:r>
                        <a:rPr lang="en-US" dirty="0"/>
                        <a:t>d</a:t>
                      </a:r>
                    </a:p>
                  </a:txBody>
                  <a:tcPr/>
                </a:tc>
                <a:extLst>
                  <a:ext uri="{0D108BD9-81ED-4DB2-BD59-A6C34878D82A}">
                    <a16:rowId xmlns:a16="http://schemas.microsoft.com/office/drawing/2014/main" val="4166878141"/>
                  </a:ext>
                </a:extLst>
              </a:tr>
              <a:tr h="281039">
                <a:tc>
                  <a:txBody>
                    <a:bodyPr/>
                    <a:lstStyle/>
                    <a:p>
                      <a:pPr algn="ctr"/>
                      <a:r>
                        <a:rPr lang="en-US" dirty="0"/>
                        <a:t>6</a:t>
                      </a:r>
                    </a:p>
                  </a:txBody>
                  <a:tcPr/>
                </a:tc>
                <a:tc>
                  <a:txBody>
                    <a:bodyPr/>
                    <a:lstStyle/>
                    <a:p>
                      <a:pPr algn="ctr"/>
                      <a:r>
                        <a:rPr lang="en-US" dirty="0"/>
                        <a:t>sp</a:t>
                      </a:r>
                      <a:r>
                        <a:rPr lang="en-US" baseline="30000" dirty="0"/>
                        <a:t>3</a:t>
                      </a:r>
                      <a:r>
                        <a:rPr lang="en-US" dirty="0"/>
                        <a:t>d</a:t>
                      </a:r>
                      <a:r>
                        <a:rPr lang="en-US" baseline="30000" dirty="0"/>
                        <a:t>2</a:t>
                      </a:r>
                    </a:p>
                  </a:txBody>
                  <a:tcPr/>
                </a:tc>
                <a:extLst>
                  <a:ext uri="{0D108BD9-81ED-4DB2-BD59-A6C34878D82A}">
                    <a16:rowId xmlns:a16="http://schemas.microsoft.com/office/drawing/2014/main" val="3986004232"/>
                  </a:ext>
                </a:extLst>
              </a:tr>
            </a:tbl>
          </a:graphicData>
        </a:graphic>
      </p:graphicFrame>
    </p:spTree>
    <p:extLst>
      <p:ext uri="{BB962C8B-B14F-4D97-AF65-F5344CB8AC3E}">
        <p14:creationId xmlns:p14="http://schemas.microsoft.com/office/powerpoint/2010/main" val="403231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xit" presetSubtype="0" fill="hold" nodeType="withEffect">
                                  <p:stCondLst>
                                    <p:cond delay="0"/>
                                  </p:stCondLst>
                                  <p:childTnLst>
                                    <p:animEffect transition="out" filter="fade">
                                      <p:cBhvr>
                                        <p:cTn id="35" dur="500"/>
                                        <p:tgtEl>
                                          <p:spTgt spid="3">
                                            <p:txEl>
                                              <p:pRg st="0" end="0"/>
                                            </p:txEl>
                                          </p:spTgt>
                                        </p:tgtEl>
                                      </p:cBhvr>
                                    </p:animEffect>
                                    <p:set>
                                      <p:cBhvr>
                                        <p:cTn id="36" dur="1" fill="hold">
                                          <p:stCondLst>
                                            <p:cond delay="499"/>
                                          </p:stCondLst>
                                        </p:cTn>
                                        <p:tgtEl>
                                          <p:spTgt spid="3">
                                            <p:txEl>
                                              <p:pRg st="0" end="0"/>
                                            </p:txEl>
                                          </p:spTgt>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500"/>
                                        <p:tgtEl>
                                          <p:spTgt spid="3">
                                            <p:txEl>
                                              <p:pRg st="1" end="1"/>
                                            </p:txEl>
                                          </p:spTgt>
                                        </p:tgtEl>
                                      </p:cBhvr>
                                    </p:animEffect>
                                    <p:set>
                                      <p:cBhvr>
                                        <p:cTn id="39" dur="1" fill="hold">
                                          <p:stCondLst>
                                            <p:cond delay="499"/>
                                          </p:stCondLst>
                                        </p:cTn>
                                        <p:tgtEl>
                                          <p:spTgt spid="3">
                                            <p:txEl>
                                              <p:pRg st="1" end="1"/>
                                            </p:txEl>
                                          </p:spTgt>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500"/>
                                        <p:tgtEl>
                                          <p:spTgt spid="3">
                                            <p:txEl>
                                              <p:pRg st="2" end="2"/>
                                            </p:txEl>
                                          </p:spTgt>
                                        </p:tgtEl>
                                      </p:cBhvr>
                                    </p:animEffect>
                                    <p:set>
                                      <p:cBhvr>
                                        <p:cTn id="42" dur="1" fill="hold">
                                          <p:stCondLst>
                                            <p:cond delay="499"/>
                                          </p:stCondLst>
                                        </p:cTn>
                                        <p:tgtEl>
                                          <p:spTgt spid="3">
                                            <p:txEl>
                                              <p:pRg st="2" end="2"/>
                                            </p:txEl>
                                          </p:spTgt>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3">
                                            <p:txEl>
                                              <p:pRg st="3" end="3"/>
                                            </p:txEl>
                                          </p:spTgt>
                                        </p:tgtEl>
                                      </p:cBhvr>
                                    </p:animEffect>
                                    <p:set>
                                      <p:cBhvr>
                                        <p:cTn id="45"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9163F-FE49-0CA5-230D-31A0C871CF18}"/>
              </a:ext>
            </a:extLst>
          </p:cNvPr>
          <p:cNvSpPr>
            <a:spLocks noGrp="1"/>
          </p:cNvSpPr>
          <p:nvPr>
            <p:ph type="title"/>
          </p:nvPr>
        </p:nvSpPr>
        <p:spPr/>
        <p:txBody>
          <a:bodyPr/>
          <a:lstStyle/>
          <a:p>
            <a:r>
              <a:rPr lang="en-US" dirty="0"/>
              <a:t>Chapter 8, Section 4:  Hybridization </a:t>
            </a:r>
          </a:p>
        </p:txBody>
      </p:sp>
      <p:sp>
        <p:nvSpPr>
          <p:cNvPr id="3" name="Content Placeholder 2">
            <a:extLst>
              <a:ext uri="{FF2B5EF4-FFF2-40B4-BE49-F238E27FC236}">
                <a16:creationId xmlns:a16="http://schemas.microsoft.com/office/drawing/2014/main" id="{838C9AA9-8911-D3AF-81E4-4DD158BB515B}"/>
              </a:ext>
            </a:extLst>
          </p:cNvPr>
          <p:cNvSpPr>
            <a:spLocks noGrp="1"/>
          </p:cNvSpPr>
          <p:nvPr>
            <p:ph idx="1"/>
          </p:nvPr>
        </p:nvSpPr>
        <p:spPr>
          <a:xfrm>
            <a:off x="1120000" y="1491342"/>
            <a:ext cx="10233800" cy="5366657"/>
          </a:xfrm>
        </p:spPr>
        <p:txBody>
          <a:bodyPr>
            <a:normAutofit lnSpcReduction="10000"/>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Molecular orbital (M.O.) Model</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describes the location of e</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in molecules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Atomic orbital model</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M.O. model</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12: Draw the M.O. model of the following molecules and give the bond order of each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Li</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Be</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He</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74531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500"/>
                                        <p:tgtEl>
                                          <p:spTgt spid="3">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AD2A6-E792-973C-BD1C-970D61444858}"/>
              </a:ext>
            </a:extLst>
          </p:cNvPr>
          <p:cNvSpPr>
            <a:spLocks noGrp="1"/>
          </p:cNvSpPr>
          <p:nvPr>
            <p:ph type="title"/>
          </p:nvPr>
        </p:nvSpPr>
        <p:spPr/>
        <p:txBody>
          <a:bodyPr/>
          <a:lstStyle/>
          <a:p>
            <a:r>
              <a:rPr lang="en-US" dirty="0"/>
              <a:t>Chapter 8, Section 4:  Hybridization </a:t>
            </a:r>
          </a:p>
        </p:txBody>
      </p:sp>
      <p:sp>
        <p:nvSpPr>
          <p:cNvPr id="3" name="Content Placeholder 2">
            <a:extLst>
              <a:ext uri="{FF2B5EF4-FFF2-40B4-BE49-F238E27FC236}">
                <a16:creationId xmlns:a16="http://schemas.microsoft.com/office/drawing/2014/main" id="{BFF3D78A-39F5-5345-5C17-A35F69EE75B0}"/>
              </a:ext>
            </a:extLst>
          </p:cNvPr>
          <p:cNvSpPr>
            <a:spLocks noGrp="1"/>
          </p:cNvSpPr>
          <p:nvPr>
            <p:ph idx="1"/>
          </p:nvPr>
        </p:nvSpPr>
        <p:spPr/>
        <p:txBody>
          <a:bodyPr/>
          <a:lstStyle/>
          <a:p>
            <a:r>
              <a:rPr lang="en-US" dirty="0"/>
              <a:t>Assignment #4: 1-6</a:t>
            </a:r>
          </a:p>
          <a:p>
            <a:pPr marL="0" indent="0">
              <a:buNone/>
            </a:pPr>
            <a:endParaRPr lang="en-US" dirty="0"/>
          </a:p>
        </p:txBody>
      </p:sp>
    </p:spTree>
    <p:extLst>
      <p:ext uri="{BB962C8B-B14F-4D97-AF65-F5344CB8AC3E}">
        <p14:creationId xmlns:p14="http://schemas.microsoft.com/office/powerpoint/2010/main" val="2965497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7069A-1C1F-E39E-AB89-F8317EB35AE2}"/>
              </a:ext>
            </a:extLst>
          </p:cNvPr>
          <p:cNvSpPr>
            <a:spLocks noGrp="1"/>
          </p:cNvSpPr>
          <p:nvPr>
            <p:ph type="title"/>
          </p:nvPr>
        </p:nvSpPr>
        <p:spPr/>
        <p:txBody>
          <a:bodyPr/>
          <a:lstStyle/>
          <a:p>
            <a:r>
              <a:rPr lang="en-US" dirty="0"/>
              <a:t>Chapter 8, Section 4:  Hybridization </a:t>
            </a:r>
          </a:p>
        </p:txBody>
      </p:sp>
      <p:sp>
        <p:nvSpPr>
          <p:cNvPr id="3" name="Content Placeholder 2">
            <a:extLst>
              <a:ext uri="{FF2B5EF4-FFF2-40B4-BE49-F238E27FC236}">
                <a16:creationId xmlns:a16="http://schemas.microsoft.com/office/drawing/2014/main" id="{156AAC50-E1D7-F4F3-9B64-593233D4B311}"/>
              </a:ext>
            </a:extLst>
          </p:cNvPr>
          <p:cNvSpPr>
            <a:spLocks noGrp="1"/>
          </p:cNvSpPr>
          <p:nvPr>
            <p:ph idx="1"/>
          </p:nvPr>
        </p:nvSpPr>
        <p:spPr/>
        <p:txBody>
          <a:bodyPr/>
          <a:lstStyle/>
          <a:p>
            <a:r>
              <a:rPr lang="en-US" dirty="0"/>
              <a:t>Quiz: Lewis structures</a:t>
            </a:r>
          </a:p>
          <a:p>
            <a:r>
              <a:rPr lang="en-US" dirty="0"/>
              <a:t>Assignment: Take-home quiz</a:t>
            </a:r>
          </a:p>
        </p:txBody>
      </p:sp>
    </p:spTree>
    <p:extLst>
      <p:ext uri="{BB962C8B-B14F-4D97-AF65-F5344CB8AC3E}">
        <p14:creationId xmlns:p14="http://schemas.microsoft.com/office/powerpoint/2010/main" val="1897779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E05DC36-2E1C-659E-1AAA-4021A6CBE073}"/>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 Unit wrap-up</a:t>
            </a:r>
          </a:p>
        </p:txBody>
      </p:sp>
      <p:sp>
        <p:nvSpPr>
          <p:cNvPr id="3" name="Content Placeholder 2">
            <a:extLst>
              <a:ext uri="{FF2B5EF4-FFF2-40B4-BE49-F238E27FC236}">
                <a16:creationId xmlns:a16="http://schemas.microsoft.com/office/drawing/2014/main" id="{CC581572-8183-E0AC-4456-E23A31D13644}"/>
              </a:ext>
            </a:extLst>
          </p:cNvPr>
          <p:cNvSpPr>
            <a:spLocks noGrp="1"/>
          </p:cNvSpPr>
          <p:nvPr>
            <p:ph idx="1"/>
          </p:nvPr>
        </p:nvSpPr>
        <p:spPr/>
        <p:txBody>
          <a:bodyPr/>
          <a:lstStyle/>
          <a:p>
            <a:r>
              <a:rPr lang="en-US" dirty="0"/>
              <a:t>Practice exercises</a:t>
            </a:r>
          </a:p>
          <a:p>
            <a:r>
              <a:rPr lang="en-US" dirty="0"/>
              <a:t>Chapter MC questions</a:t>
            </a:r>
          </a:p>
          <a:p>
            <a:r>
              <a:rPr lang="en-US" dirty="0"/>
              <a:t>NMSI Super Problems</a:t>
            </a:r>
          </a:p>
        </p:txBody>
      </p:sp>
    </p:spTree>
    <p:extLst>
      <p:ext uri="{BB962C8B-B14F-4D97-AF65-F5344CB8AC3E}">
        <p14:creationId xmlns:p14="http://schemas.microsoft.com/office/powerpoint/2010/main" val="1155269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1B4D15AF-034D-5330-71FF-129F5A8D6433}"/>
              </a:ext>
            </a:extLst>
          </p:cNvPr>
          <p:cNvSpPr>
            <a:spLocks noGrp="1"/>
          </p:cNvSpPr>
          <p:nvPr>
            <p:ph type="title"/>
          </p:nvPr>
        </p:nvSpPr>
        <p:spPr/>
        <p:txBody>
          <a:bodyPr>
            <a:normAutofit fontScale="90000"/>
          </a:bodyPr>
          <a:lstStyle/>
          <a:p>
            <a:pPr algn="ctr"/>
            <a:r>
              <a:rPr lang="en-US" dirty="0"/>
              <a:t>Chapter 8, Section 1:  Types of bonds &amp; modeling</a:t>
            </a:r>
          </a:p>
        </p:txBody>
      </p:sp>
      <p:sp>
        <p:nvSpPr>
          <p:cNvPr id="19" name="Content Placeholder 18">
            <a:extLst>
              <a:ext uri="{FF2B5EF4-FFF2-40B4-BE49-F238E27FC236}">
                <a16:creationId xmlns:a16="http://schemas.microsoft.com/office/drawing/2014/main" id="{A6BAED0C-E8B5-8173-EF54-3592615488C3}"/>
              </a:ext>
            </a:extLst>
          </p:cNvPr>
          <p:cNvSpPr>
            <a:spLocks noGrp="1"/>
          </p:cNvSpPr>
          <p:nvPr>
            <p:ph idx="1"/>
          </p:nvPr>
        </p:nvSpPr>
        <p:spPr>
          <a:xfrm>
            <a:off x="979100" y="1809087"/>
            <a:ext cx="10233800" cy="4351338"/>
          </a:xfrm>
        </p:spPr>
        <p:txBody>
          <a:bodyPr/>
          <a:lstStyle/>
          <a:p>
            <a:pPr marL="0" indent="0">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C</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ovalent bonding</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sharing</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electrons to produce stability</a:t>
            </a:r>
          </a:p>
          <a:p>
            <a:pPr marL="0" indent="0">
              <a:buNone/>
            </a:pPr>
            <a:endParaRPr lang="en-US" sz="24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EX 3: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Electronegativity</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the ability to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attract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valence electrons (how much they like    	                        to take e</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in)</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 type of bond formed is calculated using a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percent ionic character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ionic character = A-B X 100%	</a:t>
            </a:r>
            <a:endParaRPr lang="en-US" sz="2400" b="1"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cxnSp>
        <p:nvCxnSpPr>
          <p:cNvPr id="7" name="Straight Connector 6">
            <a:extLst>
              <a:ext uri="{FF2B5EF4-FFF2-40B4-BE49-F238E27FC236}">
                <a16:creationId xmlns:a16="http://schemas.microsoft.com/office/drawing/2014/main" id="{1684109D-3E3A-A2D7-F0BB-A21F7341E969}"/>
              </a:ext>
            </a:extLst>
          </p:cNvPr>
          <p:cNvCxnSpPr>
            <a:cxnSpLocks/>
          </p:cNvCxnSpPr>
          <p:nvPr/>
        </p:nvCxnSpPr>
        <p:spPr>
          <a:xfrm>
            <a:off x="6259284" y="5415918"/>
            <a:ext cx="4088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233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xEl>
                                              <p:pRg st="2" end="2"/>
                                            </p:txEl>
                                          </p:spTgt>
                                        </p:tgtEl>
                                        <p:attrNameLst>
                                          <p:attrName>style.visibility</p:attrName>
                                        </p:attrNameLst>
                                      </p:cBhvr>
                                      <p:to>
                                        <p:strVal val="visible"/>
                                      </p:to>
                                    </p:set>
                                    <p:animEffect transition="in" filter="fade">
                                      <p:cBhvr>
                                        <p:cTn id="12" dur="500"/>
                                        <p:tgtEl>
                                          <p:spTgt spid="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xEl>
                                              <p:pRg st="4" end="4"/>
                                            </p:txEl>
                                          </p:spTgt>
                                        </p:tgtEl>
                                        <p:attrNameLst>
                                          <p:attrName>style.visibility</p:attrName>
                                        </p:attrNameLst>
                                      </p:cBhvr>
                                      <p:to>
                                        <p:strVal val="visible"/>
                                      </p:to>
                                    </p:set>
                                    <p:animEffect transition="in" filter="fade">
                                      <p:cBhvr>
                                        <p:cTn id="17" dur="500"/>
                                        <p:tgtEl>
                                          <p:spTgt spid="1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xEl>
                                              <p:pRg st="5" end="5"/>
                                            </p:txEl>
                                          </p:spTgt>
                                        </p:tgtEl>
                                        <p:attrNameLst>
                                          <p:attrName>style.visibility</p:attrName>
                                        </p:attrNameLst>
                                      </p:cBhvr>
                                      <p:to>
                                        <p:strVal val="visible"/>
                                      </p:to>
                                    </p:set>
                                    <p:animEffect transition="in" filter="fade">
                                      <p:cBhvr>
                                        <p:cTn id="22" dur="500"/>
                                        <p:tgtEl>
                                          <p:spTgt spid="1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
                                            <p:txEl>
                                              <p:pRg st="6" end="6"/>
                                            </p:txEl>
                                          </p:spTgt>
                                        </p:tgtEl>
                                        <p:attrNameLst>
                                          <p:attrName>style.visibility</p:attrName>
                                        </p:attrNameLst>
                                      </p:cBhvr>
                                      <p:to>
                                        <p:strVal val="visible"/>
                                      </p:to>
                                    </p:set>
                                    <p:animEffect transition="in" filter="fade">
                                      <p:cBhvr>
                                        <p:cTn id="27" dur="500"/>
                                        <p:tgtEl>
                                          <p:spTgt spid="19">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xEl>
                                              <p:pRg st="7" end="7"/>
                                            </p:txEl>
                                          </p:spTgt>
                                        </p:tgtEl>
                                        <p:attrNameLst>
                                          <p:attrName>style.visibility</p:attrName>
                                        </p:attrNameLst>
                                      </p:cBhvr>
                                      <p:to>
                                        <p:strVal val="visible"/>
                                      </p:to>
                                    </p:set>
                                    <p:animEffect transition="in" filter="fade">
                                      <p:cBhvr>
                                        <p:cTn id="30" dur="500"/>
                                        <p:tgtEl>
                                          <p:spTgt spid="19">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6FB8D-E672-524D-FDA5-BD11DF19A3A1}"/>
              </a:ext>
            </a:extLst>
          </p:cNvPr>
          <p:cNvSpPr>
            <a:spLocks noGrp="1"/>
          </p:cNvSpPr>
          <p:nvPr>
            <p:ph type="title"/>
          </p:nvPr>
        </p:nvSpPr>
        <p:spPr/>
        <p:txBody>
          <a:bodyPr>
            <a:normAutofit fontScale="90000"/>
          </a:bodyPr>
          <a:lstStyle/>
          <a:p>
            <a:pPr algn="ctr"/>
            <a:r>
              <a:rPr lang="en-US" dirty="0"/>
              <a:t>Chapter 8, Section 1:  Types of bonds &amp; modeling</a:t>
            </a:r>
          </a:p>
        </p:txBody>
      </p:sp>
      <p:sp>
        <p:nvSpPr>
          <p:cNvPr id="3" name="Content Placeholder 2">
            <a:extLst>
              <a:ext uri="{FF2B5EF4-FFF2-40B4-BE49-F238E27FC236}">
                <a16:creationId xmlns:a16="http://schemas.microsoft.com/office/drawing/2014/main" id="{D378E765-EC54-11A1-11CD-AF4BEB98A0E5}"/>
              </a:ext>
            </a:extLst>
          </p:cNvPr>
          <p:cNvSpPr>
            <a:spLocks noGrp="1"/>
          </p:cNvSpPr>
          <p:nvPr>
            <p:ph idx="1"/>
          </p:nvPr>
        </p:nvSpPr>
        <p:spPr/>
        <p:txBody>
          <a:bodyPr/>
          <a:lstStyle/>
          <a:p>
            <a:pPr marL="0" indent="0">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Pauling’s Electronegativity Values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5" name="Picture 4" descr="A periodic table of elements&#10;&#10;Description automatically generated">
            <a:extLst>
              <a:ext uri="{FF2B5EF4-FFF2-40B4-BE49-F238E27FC236}">
                <a16:creationId xmlns:a16="http://schemas.microsoft.com/office/drawing/2014/main" id="{822BB34C-7383-6E95-A736-69CDE3F72839}"/>
              </a:ext>
            </a:extLst>
          </p:cNvPr>
          <p:cNvPicPr>
            <a:picLocks noChangeAspect="1"/>
          </p:cNvPicPr>
          <p:nvPr/>
        </p:nvPicPr>
        <p:blipFill>
          <a:blip r:embed="rId2"/>
          <a:stretch>
            <a:fillRect/>
          </a:stretch>
        </p:blipFill>
        <p:spPr>
          <a:xfrm>
            <a:off x="2738505" y="2400527"/>
            <a:ext cx="6714989" cy="2846388"/>
          </a:xfrm>
          <a:prstGeom prst="rect">
            <a:avLst/>
          </a:prstGeom>
        </p:spPr>
      </p:pic>
      <p:pic>
        <p:nvPicPr>
          <p:cNvPr id="9" name="Picture 8">
            <a:extLst>
              <a:ext uri="{FF2B5EF4-FFF2-40B4-BE49-F238E27FC236}">
                <a16:creationId xmlns:a16="http://schemas.microsoft.com/office/drawing/2014/main" id="{4567E865-389C-5CD4-D031-353491A9AD72}"/>
              </a:ext>
            </a:extLst>
          </p:cNvPr>
          <p:cNvPicPr>
            <a:picLocks noChangeAspect="1"/>
          </p:cNvPicPr>
          <p:nvPr/>
        </p:nvPicPr>
        <p:blipFill>
          <a:blip r:embed="rId3"/>
          <a:stretch>
            <a:fillRect/>
          </a:stretch>
        </p:blipFill>
        <p:spPr>
          <a:xfrm>
            <a:off x="4551363" y="5465492"/>
            <a:ext cx="3089274" cy="1174794"/>
          </a:xfrm>
          <a:prstGeom prst="rect">
            <a:avLst/>
          </a:prstGeom>
        </p:spPr>
      </p:pic>
      <p:sp>
        <p:nvSpPr>
          <p:cNvPr id="4" name="TextBox 3">
            <a:extLst>
              <a:ext uri="{FF2B5EF4-FFF2-40B4-BE49-F238E27FC236}">
                <a16:creationId xmlns:a16="http://schemas.microsoft.com/office/drawing/2014/main" id="{40ADE592-050D-C86C-280D-245FFF827E82}"/>
              </a:ext>
            </a:extLst>
          </p:cNvPr>
          <p:cNvSpPr txBox="1"/>
          <p:nvPr/>
        </p:nvSpPr>
        <p:spPr>
          <a:xfrm>
            <a:off x="370114" y="2400527"/>
            <a:ext cx="1632857" cy="1477328"/>
          </a:xfrm>
          <a:prstGeom prst="rect">
            <a:avLst/>
          </a:prstGeom>
          <a:noFill/>
        </p:spPr>
        <p:txBody>
          <a:bodyPr wrap="square" rtlCol="0">
            <a:spAutoFit/>
          </a:bodyPr>
          <a:lstStyle/>
          <a:p>
            <a:r>
              <a:rPr lang="en-US" dirty="0"/>
              <a:t>EX 1:  NaCl</a:t>
            </a:r>
          </a:p>
          <a:p>
            <a:endParaRPr lang="en-US" dirty="0"/>
          </a:p>
          <a:p>
            <a:r>
              <a:rPr lang="en-US" dirty="0"/>
              <a:t>EX 2: CaCl</a:t>
            </a:r>
            <a:r>
              <a:rPr lang="en-US" baseline="-25000" dirty="0"/>
              <a:t>2</a:t>
            </a:r>
          </a:p>
          <a:p>
            <a:endParaRPr lang="en-US" dirty="0"/>
          </a:p>
          <a:p>
            <a:r>
              <a:rPr lang="en-US" dirty="0"/>
              <a:t>EX 3: H</a:t>
            </a:r>
            <a:r>
              <a:rPr lang="en-US" baseline="-25000" dirty="0"/>
              <a:t>2</a:t>
            </a:r>
            <a:r>
              <a:rPr lang="en-US" dirty="0"/>
              <a:t>O</a:t>
            </a:r>
          </a:p>
        </p:txBody>
      </p:sp>
    </p:spTree>
    <p:extLst>
      <p:ext uri="{BB962C8B-B14F-4D97-AF65-F5344CB8AC3E}">
        <p14:creationId xmlns:p14="http://schemas.microsoft.com/office/powerpoint/2010/main" val="305531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a:xfrm>
            <a:off x="1120000" y="1825624"/>
            <a:ext cx="10233800" cy="4841421"/>
          </a:xfrm>
        </p:spPr>
        <p:txBody>
          <a:bodyPr>
            <a:normAutofit fontScale="92500"/>
          </a:bodyPr>
          <a:lstStyle/>
          <a:p>
            <a:pPr marL="0" marR="0" indent="0">
              <a:lnSpc>
                <a:spcPct val="107000"/>
              </a:lnSpc>
              <a:spcBef>
                <a:spcPts val="0"/>
              </a:spcBef>
              <a:spcAft>
                <a:spcPts val="800"/>
              </a:spcAft>
              <a:buNone/>
            </a:pPr>
            <a:r>
              <a:rPr lang="en-US" sz="2600" b="1" u="sng" kern="100" dirty="0">
                <a:effectLst/>
                <a:latin typeface="Calibri" panose="020F0502020204030204" pitchFamily="34" charset="0"/>
                <a:ea typeface="Calibri" panose="020F0502020204030204" pitchFamily="34" charset="0"/>
                <a:cs typeface="Times New Roman" panose="02020603050405020304" pitchFamily="18" charset="0"/>
              </a:rPr>
              <a:t>COVALENT BONDING</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 idea of the covalent bond was first suggested by the American physical chemist G.N. Lewis in 1916.  He pointed out that the electron configuration of the noble gases appears to be a particularly stable one.  Lewis suggested that nonmetal atoms, by sharing electrons to form an electron pair bond, can acquire a stable noble gas structure.</a:t>
            </a:r>
          </a:p>
          <a:p>
            <a:pPr marL="0" marR="0" indent="0">
              <a:lnSpc>
                <a:spcPct val="107000"/>
              </a:lnSpc>
              <a:spcBef>
                <a:spcPts val="0"/>
              </a:spcBef>
              <a:spcAft>
                <a:spcPts val="80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TERMS: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Valence electrons: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Lewis structure: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Bonding pairs of electrons: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Unshared pairs of electrons: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8" name="Title 1">
            <a:extLst>
              <a:ext uri="{FF2B5EF4-FFF2-40B4-BE49-F238E27FC236}">
                <a16:creationId xmlns:a16="http://schemas.microsoft.com/office/drawing/2014/main" id="{FF143373-355B-E96A-D73B-A245DD33890C}"/>
              </a:ext>
            </a:extLst>
          </p:cNvPr>
          <p:cNvSpPr txBox="1">
            <a:spLocks/>
          </p:cNvSpPr>
          <p:nvPr/>
        </p:nvSpPr>
        <p:spPr>
          <a:xfrm>
            <a:off x="979100" y="190954"/>
            <a:ext cx="10515600" cy="132556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8, Section 1:  Types of bonds &amp; modeling</a:t>
            </a:r>
          </a:p>
        </p:txBody>
      </p:sp>
    </p:spTree>
    <p:extLst>
      <p:ext uri="{BB962C8B-B14F-4D97-AF65-F5344CB8AC3E}">
        <p14:creationId xmlns:p14="http://schemas.microsoft.com/office/powerpoint/2010/main" val="22584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fade">
                                      <p:cBhvr>
                                        <p:cTn id="20" dur="500"/>
                                        <p:tgtEl>
                                          <p:spTgt spid="6">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5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fade">
                                      <p:cBhvr>
                                        <p:cTn id="30" dur="500"/>
                                        <p:tgtEl>
                                          <p:spTgt spid="6">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fade">
                                      <p:cBhvr>
                                        <p:cTn id="35"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2436BB28-1E3F-EE2E-1DBC-C3716288D7E6}"/>
              </a:ext>
            </a:extLst>
          </p:cNvPr>
          <p:cNvSpPr>
            <a:spLocks noGrp="1"/>
          </p:cNvSpPr>
          <p:nvPr>
            <p:ph type="title"/>
          </p:nvPr>
        </p:nvSpPr>
        <p:spPr/>
        <p:txBody>
          <a:bodyPr>
            <a:normAutofit fontScale="90000"/>
          </a:bodyPr>
          <a:lstStyle/>
          <a:p>
            <a:pPr algn="ctr"/>
            <a:r>
              <a:rPr lang="en-US" dirty="0"/>
              <a:t>Chapter 8, Section 1:  Types of bonds &amp; modeling</a:t>
            </a:r>
          </a:p>
        </p:txBody>
      </p:sp>
      <p:sp>
        <p:nvSpPr>
          <p:cNvPr id="10" name="Content Placeholder 9">
            <a:extLst>
              <a:ext uri="{FF2B5EF4-FFF2-40B4-BE49-F238E27FC236}">
                <a16:creationId xmlns:a16="http://schemas.microsoft.com/office/drawing/2014/main" id="{6FF4436B-FE60-68AD-5867-AE66869B8704}"/>
              </a:ext>
            </a:extLst>
          </p:cNvPr>
          <p:cNvSpPr>
            <a:spLocks noGrp="1"/>
          </p:cNvSpPr>
          <p:nvPr>
            <p:ph idx="1"/>
          </p:nvPr>
        </p:nvSpPr>
        <p:spPr>
          <a:xfrm>
            <a:off x="838200" y="1817914"/>
            <a:ext cx="10233800" cy="5040086"/>
          </a:xfrm>
        </p:spPr>
        <p:txBody>
          <a:bodyPr>
            <a:normAutofit fontScale="55000" lnSpcReduction="20000"/>
          </a:bodyPr>
          <a:lstStyle/>
          <a:p>
            <a:pPr marL="0" marR="0" indent="0">
              <a:lnSpc>
                <a:spcPct val="107000"/>
              </a:lnSpc>
              <a:spcBef>
                <a:spcPts val="0"/>
              </a:spcBef>
              <a:spcAft>
                <a:spcPts val="800"/>
              </a:spcAft>
              <a:buNone/>
            </a:pPr>
            <a:r>
              <a:rPr lang="en-US" sz="3800" b="1" u="sng" kern="100" dirty="0">
                <a:effectLst/>
                <a:latin typeface="Calibri" panose="020F0502020204030204" pitchFamily="34" charset="0"/>
                <a:ea typeface="Calibri" panose="020F0502020204030204" pitchFamily="34" charset="0"/>
                <a:cs typeface="Times New Roman" panose="02020603050405020304" pitchFamily="18" charset="0"/>
              </a:rPr>
              <a:t>Rules for writing Lewis structures</a:t>
            </a:r>
            <a:endParaRPr lang="en-US" sz="3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800" kern="100" dirty="0">
                <a:latin typeface="Calibri" panose="020F0502020204030204" pitchFamily="34" charset="0"/>
                <a:ea typeface="Calibri" panose="020F0502020204030204" pitchFamily="34" charset="0"/>
                <a:cs typeface="Times New Roman" panose="02020603050405020304" pitchFamily="18" charset="0"/>
              </a:rPr>
              <a:t>	</a:t>
            </a: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1. Sum all the valence electrons in the molecule.</a:t>
            </a:r>
          </a:p>
          <a:p>
            <a:pPr marL="0" marR="0" indent="0">
              <a:lnSpc>
                <a:spcPct val="107000"/>
              </a:lnSpc>
              <a:spcBef>
                <a:spcPts val="0"/>
              </a:spcBef>
              <a:spcAft>
                <a:spcPts val="800"/>
              </a:spcAft>
              <a:buNone/>
            </a:pPr>
            <a:r>
              <a:rPr lang="en-US" sz="3800" kern="100" dirty="0">
                <a:latin typeface="Calibri" panose="020F0502020204030204" pitchFamily="34" charset="0"/>
                <a:ea typeface="Calibri" panose="020F0502020204030204" pitchFamily="34" charset="0"/>
                <a:cs typeface="Times New Roman" panose="02020603050405020304" pitchFamily="18" charset="0"/>
              </a:rPr>
              <a:t>	</a:t>
            </a: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2. Use a pair of electrons to form a bond between each pair of bonded 	     	     atoms.</a:t>
            </a:r>
          </a:p>
          <a:p>
            <a:pPr marL="0" marR="0" indent="0">
              <a:lnSpc>
                <a:spcPct val="107000"/>
              </a:lnSpc>
              <a:spcBef>
                <a:spcPts val="0"/>
              </a:spcBef>
              <a:spcAft>
                <a:spcPts val="800"/>
              </a:spcAft>
              <a:buNone/>
            </a:pPr>
            <a:r>
              <a:rPr lang="en-US" sz="3800" kern="100" dirty="0">
                <a:latin typeface="Calibri" panose="020F0502020204030204" pitchFamily="34" charset="0"/>
                <a:ea typeface="Calibri" panose="020F0502020204030204" pitchFamily="34" charset="0"/>
                <a:cs typeface="Times New Roman" panose="02020603050405020304" pitchFamily="18" charset="0"/>
              </a:rPr>
              <a:t>	</a:t>
            </a: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3.  Arrange all the other electrons to satisfy the </a:t>
            </a:r>
            <a:r>
              <a:rPr lang="en-US" sz="3800" u="sng" kern="100" dirty="0">
                <a:effectLst/>
                <a:latin typeface="Calibri" panose="020F0502020204030204" pitchFamily="34" charset="0"/>
                <a:ea typeface="Calibri" panose="020F0502020204030204" pitchFamily="34" charset="0"/>
                <a:cs typeface="Times New Roman" panose="02020603050405020304" pitchFamily="18" charset="0"/>
              </a:rPr>
              <a:t>octet</a:t>
            </a: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 (or </a:t>
            </a:r>
            <a:r>
              <a:rPr lang="en-US" sz="3800" u="sng" kern="100" dirty="0">
                <a:effectLst/>
                <a:latin typeface="Calibri" panose="020F0502020204030204" pitchFamily="34" charset="0"/>
                <a:ea typeface="Calibri" panose="020F0502020204030204" pitchFamily="34" charset="0"/>
                <a:cs typeface="Times New Roman" panose="02020603050405020304" pitchFamily="18" charset="0"/>
              </a:rPr>
              <a:t>duet</a:t>
            </a: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 rule.</a:t>
            </a:r>
          </a:p>
          <a:p>
            <a:pPr marL="0" marR="0" indent="0">
              <a:lnSpc>
                <a:spcPct val="107000"/>
              </a:lnSpc>
              <a:spcBef>
                <a:spcPts val="0"/>
              </a:spcBef>
              <a:spcAft>
                <a:spcPts val="800"/>
              </a:spcAft>
              <a:buNone/>
            </a:pPr>
            <a:r>
              <a:rPr lang="en-US" sz="3800" b="1" kern="100" dirty="0">
                <a:latin typeface="Calibri" panose="020F0502020204030204" pitchFamily="34" charset="0"/>
                <a:ea typeface="Calibri" panose="020F0502020204030204" pitchFamily="34" charset="0"/>
                <a:cs typeface="Times New Roman" panose="02020603050405020304" pitchFamily="18" charset="0"/>
              </a:rPr>
              <a:t>        </a:t>
            </a:r>
            <a:r>
              <a:rPr lang="en-US" sz="3800" b="1" u="sng" kern="100" dirty="0">
                <a:effectLst/>
                <a:latin typeface="Calibri" panose="020F0502020204030204" pitchFamily="34" charset="0"/>
                <a:ea typeface="Calibri" panose="020F0502020204030204" pitchFamily="34" charset="0"/>
                <a:cs typeface="Times New Roman" panose="02020603050405020304" pitchFamily="18" charset="0"/>
              </a:rPr>
              <a:t>Draw the Lewis structure for the following:</a:t>
            </a:r>
            <a:endParaRPr lang="en-US" sz="3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	H</a:t>
            </a:r>
            <a:r>
              <a:rPr lang="en-US" sz="3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O</a:t>
            </a:r>
          </a:p>
          <a:p>
            <a:pPr marL="0" marR="0" indent="0">
              <a:lnSpc>
                <a:spcPct val="107000"/>
              </a:lnSpc>
              <a:spcBef>
                <a:spcPts val="0"/>
              </a:spcBef>
              <a:spcAft>
                <a:spcPts val="800"/>
              </a:spcAft>
              <a:buNone/>
            </a:pP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	CO</a:t>
            </a:r>
            <a:r>
              <a:rPr lang="en-US" sz="3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3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	CN</a:t>
            </a:r>
            <a:r>
              <a:rPr lang="en-US" sz="3800" kern="1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3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	C</a:t>
            </a:r>
            <a:r>
              <a:rPr lang="en-US" sz="3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8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3800" kern="100" baseline="-25000" dirty="0">
                <a:effectLst/>
                <a:latin typeface="Calibri" panose="020F0502020204030204" pitchFamily="34" charset="0"/>
                <a:ea typeface="Calibri" panose="020F0502020204030204" pitchFamily="34" charset="0"/>
                <a:cs typeface="Times New Roman" panose="02020603050405020304" pitchFamily="18" charset="0"/>
              </a:rPr>
              <a:t>6</a:t>
            </a:r>
            <a:r>
              <a:rPr lang="en-US" sz="2900" kern="100" baseline="-25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5100" dirty="0"/>
          </a:p>
        </p:txBody>
      </p:sp>
    </p:spTree>
    <p:extLst>
      <p:ext uri="{BB962C8B-B14F-4D97-AF65-F5344CB8AC3E}">
        <p14:creationId xmlns:p14="http://schemas.microsoft.com/office/powerpoint/2010/main" val="43869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fade">
                                      <p:cBhvr>
                                        <p:cTn id="27" dur="500"/>
                                        <p:tgtEl>
                                          <p:spTgt spid="10">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5" end="5"/>
                                            </p:txEl>
                                          </p:spTgt>
                                        </p:tgtEl>
                                        <p:attrNameLst>
                                          <p:attrName>style.visibility</p:attrName>
                                        </p:attrNameLst>
                                      </p:cBhvr>
                                      <p:to>
                                        <p:strVal val="visible"/>
                                      </p:to>
                                    </p:set>
                                    <p:animEffect transition="in" filter="fade">
                                      <p:cBhvr>
                                        <p:cTn id="30" dur="500"/>
                                        <p:tgtEl>
                                          <p:spTgt spid="10">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6" end="6"/>
                                            </p:txEl>
                                          </p:spTgt>
                                        </p:tgtEl>
                                        <p:attrNameLst>
                                          <p:attrName>style.visibility</p:attrName>
                                        </p:attrNameLst>
                                      </p:cBhvr>
                                      <p:to>
                                        <p:strVal val="visible"/>
                                      </p:to>
                                    </p:set>
                                    <p:animEffect transition="in" filter="fade">
                                      <p:cBhvr>
                                        <p:cTn id="33" dur="500"/>
                                        <p:tgtEl>
                                          <p:spTgt spid="10">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xEl>
                                              <p:pRg st="7" end="7"/>
                                            </p:txEl>
                                          </p:spTgt>
                                        </p:tgtEl>
                                        <p:attrNameLst>
                                          <p:attrName>style.visibility</p:attrName>
                                        </p:attrNameLst>
                                      </p:cBhvr>
                                      <p:to>
                                        <p:strVal val="visible"/>
                                      </p:to>
                                    </p:set>
                                    <p:animEffect transition="in" filter="fade">
                                      <p:cBhvr>
                                        <p:cTn id="36" dur="500"/>
                                        <p:tgtEl>
                                          <p:spTgt spid="10">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animEffect transition="in" filter="fade">
                                      <p:cBhvr>
                                        <p:cTn id="39" dur="500"/>
                                        <p:tgtEl>
                                          <p:spTgt spid="10">
                                            <p:txEl>
                                              <p:pRg st="8" end="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0">
                                            <p:txEl>
                                              <p:pRg st="9" end="9"/>
                                            </p:txEl>
                                          </p:spTgt>
                                        </p:tgtEl>
                                        <p:attrNameLst>
                                          <p:attrName>style.visibility</p:attrName>
                                        </p:attrNameLst>
                                      </p:cBhvr>
                                      <p:to>
                                        <p:strVal val="visible"/>
                                      </p:to>
                                    </p:set>
                                    <p:animEffect transition="in" filter="fade">
                                      <p:cBhvr>
                                        <p:cTn id="42" dur="500"/>
                                        <p:tgtEl>
                                          <p:spTgt spid="10">
                                            <p:txEl>
                                              <p:pRg st="9" end="9"/>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10">
                                            <p:txEl>
                                              <p:pRg st="11" end="11"/>
                                            </p:txEl>
                                          </p:spTgt>
                                        </p:tgtEl>
                                        <p:attrNameLst>
                                          <p:attrName>style.visibility</p:attrName>
                                        </p:attrNameLst>
                                      </p:cBhvr>
                                      <p:to>
                                        <p:strVal val="visible"/>
                                      </p:to>
                                    </p:set>
                                    <p:animEffect transition="in" filter="fade">
                                      <p:cBhvr>
                                        <p:cTn id="45"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39EB7394-BA45-A15B-0B94-1F9B01BDF67D}"/>
              </a:ext>
            </a:extLst>
          </p:cNvPr>
          <p:cNvSpPr>
            <a:spLocks noGrp="1"/>
          </p:cNvSpPr>
          <p:nvPr>
            <p:ph type="title"/>
          </p:nvPr>
        </p:nvSpPr>
        <p:spPr/>
        <p:txBody>
          <a:bodyPr>
            <a:normAutofit fontScale="90000"/>
          </a:bodyPr>
          <a:lstStyle/>
          <a:p>
            <a:pPr algn="ctr"/>
            <a:r>
              <a:rPr lang="en-US" dirty="0"/>
              <a:t>Chapter 8, Section 1:  Types of bonds &amp; modeling</a:t>
            </a:r>
          </a:p>
        </p:txBody>
      </p:sp>
      <p:sp>
        <p:nvSpPr>
          <p:cNvPr id="11" name="Content Placeholder 10">
            <a:extLst>
              <a:ext uri="{FF2B5EF4-FFF2-40B4-BE49-F238E27FC236}">
                <a16:creationId xmlns:a16="http://schemas.microsoft.com/office/drawing/2014/main" id="{A0CFA8C9-C919-13ED-DBBB-F4120B9D0CA8}"/>
              </a:ext>
            </a:extLst>
          </p:cNvPr>
          <p:cNvSpPr>
            <a:spLocks noGrp="1"/>
          </p:cNvSpPr>
          <p:nvPr>
            <p:ph idx="1"/>
          </p:nvPr>
        </p:nvSpPr>
        <p:spPr>
          <a:xfrm>
            <a:off x="304801" y="1825625"/>
            <a:ext cx="11680370" cy="4351338"/>
          </a:xfrm>
        </p:spPr>
        <p:txBody>
          <a:bodyPr>
            <a:normAutofit lnSpcReduction="10000"/>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Resonance forms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In certain cases, the Lewis structure does not adequately describe the properties of the ion or molecule that it represents.  Sometimes bonds in molecules alternate between single and double bonds.  This gives more than one correct Lewis structure that are referred to as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resonance forms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Bef>
                <a:spcPts val="0"/>
              </a:spcBef>
              <a:spcAft>
                <a:spcPts val="800"/>
              </a:spcAft>
              <a:buNone/>
            </a:pPr>
            <a:r>
              <a:rPr lang="en-US" sz="1800" b="1" kern="100" dirty="0">
                <a:latin typeface="Calibri" panose="020F0502020204030204" pitchFamily="34" charset="0"/>
                <a:ea typeface="Calibri" panose="020F0502020204030204" pitchFamily="34" charset="0"/>
                <a:cs typeface="Times New Roman" panose="02020603050405020304" pitchFamily="18" charset="0"/>
              </a:rPr>
              <a:t>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Draw the Lewis structure of the following and any resonance structures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COCl</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3600" dirty="0"/>
          </a:p>
        </p:txBody>
      </p:sp>
    </p:spTree>
    <p:extLst>
      <p:ext uri="{BB962C8B-B14F-4D97-AF65-F5344CB8AC3E}">
        <p14:creationId xmlns:p14="http://schemas.microsoft.com/office/powerpoint/2010/main" val="100901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fade">
                                      <p:cBhvr>
                                        <p:cTn id="15" dur="500"/>
                                        <p:tgtEl>
                                          <p:spTgt spid="11">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xEl>
                                              <p:pRg st="4" end="4"/>
                                            </p:txEl>
                                          </p:spTgt>
                                        </p:tgtEl>
                                        <p:attrNameLst>
                                          <p:attrName>style.visibility</p:attrName>
                                        </p:attrNameLst>
                                      </p:cBhvr>
                                      <p:to>
                                        <p:strVal val="visible"/>
                                      </p:to>
                                    </p:set>
                                    <p:animEffect transition="in" filter="fade">
                                      <p:cBhvr>
                                        <p:cTn id="18" dur="500"/>
                                        <p:tgtEl>
                                          <p:spTgt spid="11">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1">
                                            <p:txEl>
                                              <p:pRg st="6" end="6"/>
                                            </p:txEl>
                                          </p:spTgt>
                                        </p:tgtEl>
                                        <p:attrNameLst>
                                          <p:attrName>style.visibility</p:attrName>
                                        </p:attrNameLst>
                                      </p:cBhvr>
                                      <p:to>
                                        <p:strVal val="visible"/>
                                      </p:to>
                                    </p:set>
                                    <p:animEffect transition="in" filter="fade">
                                      <p:cBhvr>
                                        <p:cTn id="21"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F502-5983-AF69-B7C7-39E4592A5D2A}"/>
              </a:ext>
            </a:extLst>
          </p:cNvPr>
          <p:cNvSpPr>
            <a:spLocks noGrp="1"/>
          </p:cNvSpPr>
          <p:nvPr>
            <p:ph type="title"/>
          </p:nvPr>
        </p:nvSpPr>
        <p:spPr/>
        <p:txBody>
          <a:bodyPr>
            <a:normAutofit fontScale="90000"/>
          </a:bodyPr>
          <a:lstStyle/>
          <a:p>
            <a:pPr algn="ctr"/>
            <a:r>
              <a:rPr lang="en-US" dirty="0"/>
              <a:t>Chapter 8, Section 1:  Types of bonds &amp; modeling</a:t>
            </a:r>
          </a:p>
        </p:txBody>
      </p:sp>
      <p:sp>
        <p:nvSpPr>
          <p:cNvPr id="5" name="Content Placeholder 4">
            <a:extLst>
              <a:ext uri="{FF2B5EF4-FFF2-40B4-BE49-F238E27FC236}">
                <a16:creationId xmlns:a16="http://schemas.microsoft.com/office/drawing/2014/main" id="{BF6A443A-7738-062F-A54D-C38374E5B3E0}"/>
              </a:ext>
            </a:extLst>
          </p:cNvPr>
          <p:cNvSpPr>
            <a:spLocks noGrp="1"/>
          </p:cNvSpPr>
          <p:nvPr>
            <p:ph idx="1"/>
          </p:nvPr>
        </p:nvSpPr>
        <p:spPr>
          <a:xfrm>
            <a:off x="1120000" y="1825625"/>
            <a:ext cx="10233800" cy="4836432"/>
          </a:xfrm>
        </p:spPr>
        <p:txBody>
          <a:bodyPr>
            <a:normAutofit fontScale="92500" lnSpcReduction="20000"/>
          </a:bodyPr>
          <a:lstStyle/>
          <a:p>
            <a:pPr marL="0" marR="0" indent="0">
              <a:lnSpc>
                <a:spcPct val="107000"/>
              </a:lnSpc>
              <a:spcBef>
                <a:spcPts val="0"/>
              </a:spcBef>
              <a:spcAft>
                <a:spcPts val="800"/>
              </a:spcAft>
              <a:buNone/>
            </a:pPr>
            <a:r>
              <a:rPr lang="en-US" sz="2600" b="1" u="sng" kern="100" dirty="0">
                <a:effectLst/>
                <a:latin typeface="Calibri" panose="020F0502020204030204" pitchFamily="34" charset="0"/>
                <a:ea typeface="Calibri" panose="020F0502020204030204" pitchFamily="34" charset="0"/>
                <a:cs typeface="Times New Roman" panose="02020603050405020304" pitchFamily="18" charset="0"/>
              </a:rPr>
              <a:t>Properties of Resonance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1. Resonance forms do not imply different kinds of molecules with electrons shifting eternally between them.  There is only one type of SO</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molecule; its structure is intermediate between those of the two resonance forms drawn for sulfur dioxide.</a:t>
            </a:r>
          </a:p>
          <a:p>
            <a:pPr marL="0" indent="0">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2. Resonance can be anticipated when it is possible to write two or more Lewis structures that are about equally plausible.  In the case of the nitrate ion, the three structures are equivalent.  One could, in principle, write many other structures, but none would put an octet around each atom.</a:t>
            </a:r>
          </a:p>
          <a:p>
            <a:pPr marL="0" marR="0" indent="0">
              <a:lnSpc>
                <a:spcPct val="107000"/>
              </a:lnSpc>
              <a:spcBef>
                <a:spcPts val="0"/>
              </a:spcBef>
              <a:spcAft>
                <a:spcPts val="800"/>
              </a:spcAft>
              <a:buNone/>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3.  Resonance forms differ only in the distribution of electrons, not in the arrangement of the atoms.</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EX: A – B – C  		B – A – C  (not the same)</a:t>
            </a:r>
          </a:p>
          <a:p>
            <a:endParaRPr lang="en-US" dirty="0"/>
          </a:p>
        </p:txBody>
      </p:sp>
    </p:spTree>
    <p:extLst>
      <p:ext uri="{BB962C8B-B14F-4D97-AF65-F5344CB8AC3E}">
        <p14:creationId xmlns:p14="http://schemas.microsoft.com/office/powerpoint/2010/main" val="281152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09C7A3-3184-09C3-ED0B-D91AC672567B}"/>
              </a:ext>
            </a:extLst>
          </p:cNvPr>
          <p:cNvSpPr>
            <a:spLocks noGrp="1"/>
          </p:cNvSpPr>
          <p:nvPr>
            <p:ph type="title"/>
          </p:nvPr>
        </p:nvSpPr>
        <p:spPr/>
        <p:txBody>
          <a:bodyPr>
            <a:normAutofit fontScale="90000"/>
          </a:bodyPr>
          <a:lstStyle/>
          <a:p>
            <a:pPr algn="ctr"/>
            <a:r>
              <a:rPr lang="en-US" dirty="0"/>
              <a:t>Chapter 8, Section 1:  Types of bonds &amp; modeling</a:t>
            </a:r>
          </a:p>
        </p:txBody>
      </p:sp>
      <p:sp>
        <p:nvSpPr>
          <p:cNvPr id="6" name="Content Placeholder 5">
            <a:extLst>
              <a:ext uri="{FF2B5EF4-FFF2-40B4-BE49-F238E27FC236}">
                <a16:creationId xmlns:a16="http://schemas.microsoft.com/office/drawing/2014/main" id="{42157178-22C1-C90C-EE51-E320832F5250}"/>
              </a:ext>
            </a:extLst>
          </p:cNvPr>
          <p:cNvSpPr>
            <a:spLocks noGrp="1"/>
          </p:cNvSpPr>
          <p:nvPr>
            <p:ph idx="1"/>
          </p:nvPr>
        </p:nvSpPr>
        <p:spPr/>
        <p:txBody>
          <a:bodyPr/>
          <a:lstStyle/>
          <a:p>
            <a:r>
              <a:rPr lang="en-US" dirty="0"/>
              <a:t>Assignment #1: 1-3</a:t>
            </a:r>
          </a:p>
        </p:txBody>
      </p:sp>
    </p:spTree>
    <p:extLst>
      <p:ext uri="{BB962C8B-B14F-4D97-AF65-F5344CB8AC3E}">
        <p14:creationId xmlns:p14="http://schemas.microsoft.com/office/powerpoint/2010/main" val="2244587729"/>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
  <TotalTime>635</TotalTime>
  <Words>1662</Words>
  <Application>Microsoft Office PowerPoint</Application>
  <PresentationFormat>Widescreen</PresentationFormat>
  <Paragraphs>201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Corbel</vt:lpstr>
      <vt:lpstr>Courier New</vt:lpstr>
      <vt:lpstr>Depth</vt:lpstr>
      <vt:lpstr>Bonding  &amp; Hybridization</vt:lpstr>
      <vt:lpstr>Chapter 8, Section 1:  Types of bonds &amp; modeling</vt:lpstr>
      <vt:lpstr>Chapter 8, Section 1:  Types of bonds &amp; modeling</vt:lpstr>
      <vt:lpstr>Chapter 8, Section 1:  Types of bonds &amp; modeling</vt:lpstr>
      <vt:lpstr>PowerPoint Presentation</vt:lpstr>
      <vt:lpstr>Chapter 8, Section 1:  Types of bonds &amp; modeling</vt:lpstr>
      <vt:lpstr>Chapter 8, Section 1:  Types of bonds &amp; modeling</vt:lpstr>
      <vt:lpstr>Chapter 8, Section 1:  Types of bonds &amp; modeling</vt:lpstr>
      <vt:lpstr>Chapter 8, Section 1:  Types of bonds &amp; modeling</vt:lpstr>
      <vt:lpstr>Chapter 8, Section 2:  Formal charge &amp; exceptions to the rule</vt:lpstr>
      <vt:lpstr>Chapter 8, Section 2:  Formal charge &amp; exceptions to the rule</vt:lpstr>
      <vt:lpstr>Chapter 8, Section 2:  Formal charge &amp; exceptions to the rule</vt:lpstr>
      <vt:lpstr>Chapter 8, Section 2:  Formal charge &amp; exceptions to the rule</vt:lpstr>
      <vt:lpstr>PowerPoint Presentation</vt:lpstr>
      <vt:lpstr>Chapter 8, Section 2:  Formal charge &amp; exceptions to the rule</vt:lpstr>
      <vt:lpstr>Chapter 8, Section 2:  Formal charge &amp; exceptions to the rule</vt:lpstr>
      <vt:lpstr>Chapter 8, Section 3:  VSEPR theory </vt:lpstr>
      <vt:lpstr>Chapter 8, Section 3:  VSEPR theory </vt:lpstr>
      <vt:lpstr>Chapter 8, Section 3:  VSEPR theory </vt:lpstr>
      <vt:lpstr>Chapter 8, Section 4:  Hybridization </vt:lpstr>
      <vt:lpstr>Chapter 8, Section 4:  Hybridization </vt:lpstr>
      <vt:lpstr>Chapter 8, Section 4:  Hybridization </vt:lpstr>
      <vt:lpstr>Chapter 8, Section 4:  Hybridization </vt:lpstr>
      <vt:lpstr>Chapter 8, Section 4:  Hybridization </vt:lpstr>
      <vt:lpstr>Chapter 8, Section 4:  Hybridization </vt:lpstr>
      <vt:lpstr>Chapter  – Unit wrap-up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0 Notes</dc:title>
  <dc:creator>Scott Johnson</dc:creator>
  <cp:lastModifiedBy>Scott Johnson</cp:lastModifiedBy>
  <cp:revision>16</cp:revision>
  <dcterms:created xsi:type="dcterms:W3CDTF">2024-07-25T17:07:39Z</dcterms:created>
  <dcterms:modified xsi:type="dcterms:W3CDTF">2024-12-04T17:26:32Z</dcterms:modified>
</cp:coreProperties>
</file>