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76" r:id="rId7"/>
    <p:sldId id="261" r:id="rId8"/>
    <p:sldId id="262" r:id="rId9"/>
    <p:sldId id="269" r:id="rId10"/>
    <p:sldId id="267" r:id="rId11"/>
    <p:sldId id="270" r:id="rId12"/>
    <p:sldId id="271" r:id="rId13"/>
    <p:sldId id="275" r:id="rId14"/>
    <p:sldId id="272" r:id="rId15"/>
    <p:sldId id="263" r:id="rId16"/>
    <p:sldId id="265" r:id="rId17"/>
    <p:sldId id="266"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408"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918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74074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224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512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94724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53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06983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6768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09498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433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83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248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41263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6734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80EE-9B43-4E23-8207-B16ED57AB37A}"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2814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651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790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34C80EE-9B43-4E23-8207-B16ED57AB37A}"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F5DEB7-8487-443B-967B-264B7FDF866E}" type="slidenum">
              <a:rPr lang="en-US" smtClean="0"/>
              <a:t>‹#›</a:t>
            </a:fld>
            <a:endParaRPr lang="en-US"/>
          </a:p>
        </p:txBody>
      </p:sp>
    </p:spTree>
    <p:extLst>
      <p:ext uri="{BB962C8B-B14F-4D97-AF65-F5344CB8AC3E}">
        <p14:creationId xmlns:p14="http://schemas.microsoft.com/office/powerpoint/2010/main" val="181340250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8C4F-A098-FB40-EC7C-B128819575A1}"/>
              </a:ext>
            </a:extLst>
          </p:cNvPr>
          <p:cNvSpPr>
            <a:spLocks noGrp="1"/>
          </p:cNvSpPr>
          <p:nvPr>
            <p:ph type="ctrTitle"/>
          </p:nvPr>
        </p:nvSpPr>
        <p:spPr>
          <a:xfrm>
            <a:off x="1524001" y="3037999"/>
            <a:ext cx="9144000" cy="1641490"/>
          </a:xfrm>
        </p:spPr>
        <p:txBody>
          <a:bodyPr anchor="ctr">
            <a:normAutofit/>
          </a:bodyPr>
          <a:lstStyle/>
          <a:p>
            <a:pPr algn="ctr"/>
            <a:r>
              <a:rPr lang="en-US" dirty="0"/>
              <a:t>Moles &amp; Stoichiometry</a:t>
            </a:r>
          </a:p>
        </p:txBody>
      </p:sp>
      <p:sp>
        <p:nvSpPr>
          <p:cNvPr id="3" name="Subtitle 2">
            <a:extLst>
              <a:ext uri="{FF2B5EF4-FFF2-40B4-BE49-F238E27FC236}">
                <a16:creationId xmlns:a16="http://schemas.microsoft.com/office/drawing/2014/main" id="{3F28AAC5-FBC9-B946-BBC2-73BE5EDF5B65}"/>
              </a:ext>
            </a:extLst>
          </p:cNvPr>
          <p:cNvSpPr>
            <a:spLocks noGrp="1"/>
          </p:cNvSpPr>
          <p:nvPr>
            <p:ph type="subTitle" idx="1"/>
          </p:nvPr>
        </p:nvSpPr>
        <p:spPr>
          <a:xfrm>
            <a:off x="1524000" y="1114460"/>
            <a:ext cx="9144000" cy="754025"/>
          </a:xfrm>
        </p:spPr>
        <p:txBody>
          <a:bodyPr anchor="ctr">
            <a:noAutofit/>
          </a:bodyPr>
          <a:lstStyle/>
          <a:p>
            <a:pPr algn="ctr"/>
            <a:r>
              <a:rPr lang="en-US" sz="9600" dirty="0"/>
              <a:t>Unit 3 Notes </a:t>
            </a:r>
          </a:p>
        </p:txBody>
      </p:sp>
    </p:spTree>
    <p:extLst>
      <p:ext uri="{BB962C8B-B14F-4D97-AF65-F5344CB8AC3E}">
        <p14:creationId xmlns:p14="http://schemas.microsoft.com/office/powerpoint/2010/main" val="247086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7EEF60-66B2-8173-BF6D-22289E999AD8}"/>
              </a:ext>
            </a:extLst>
          </p:cNvPr>
          <p:cNvSpPr>
            <a:spLocks noGrp="1"/>
          </p:cNvSpPr>
          <p:nvPr>
            <p:ph type="title"/>
          </p:nvPr>
        </p:nvSpPr>
        <p:spPr/>
        <p:txBody>
          <a:bodyPr>
            <a:normAutofit fontScale="90000"/>
          </a:bodyPr>
          <a:lstStyle/>
          <a:p>
            <a:pPr algn="ctr"/>
            <a:r>
              <a:rPr lang="en-US" dirty="0"/>
              <a:t>Chapter 3, Section 2:  Empirical &amp; Molecular formulas</a:t>
            </a:r>
          </a:p>
        </p:txBody>
      </p:sp>
      <p:sp>
        <p:nvSpPr>
          <p:cNvPr id="86" name="Content Placeholder 85">
            <a:extLst>
              <a:ext uri="{FF2B5EF4-FFF2-40B4-BE49-F238E27FC236}">
                <a16:creationId xmlns:a16="http://schemas.microsoft.com/office/drawing/2014/main" id="{A371E9B3-54B3-B3E7-1263-447047EF6775}"/>
              </a:ext>
            </a:extLst>
          </p:cNvPr>
          <p:cNvSpPr>
            <a:spLocks noGrp="1"/>
          </p:cNvSpPr>
          <p:nvPr>
            <p:ph idx="1"/>
          </p:nvPr>
        </p:nvSpPr>
        <p:spPr>
          <a:xfrm>
            <a:off x="1120000" y="2141537"/>
            <a:ext cx="10233800" cy="4351338"/>
          </a:xfrm>
        </p:spPr>
        <p:txBody>
          <a:bodyPr/>
          <a:lstStyle/>
          <a:p>
            <a:pPr marL="0" indent="0">
              <a:buNone/>
            </a:pPr>
            <a:r>
              <a:rPr lang="en-US" dirty="0"/>
              <a:t>Assignment #2:  Problems 1-4</a:t>
            </a:r>
          </a:p>
          <a:p>
            <a:pPr marL="0" indent="0">
              <a:buNone/>
            </a:pPr>
            <a:endParaRPr lang="en-US" dirty="0"/>
          </a:p>
          <a:p>
            <a:pPr marL="0" indent="0">
              <a:buNone/>
            </a:pPr>
            <a:r>
              <a:rPr lang="en-US" dirty="0"/>
              <a:t>Pre-lab: Cu &amp; I compound</a:t>
            </a:r>
          </a:p>
          <a:p>
            <a:pPr marL="0" indent="0">
              <a:buNone/>
            </a:pPr>
            <a:endParaRPr lang="en-US" dirty="0"/>
          </a:p>
          <a:p>
            <a:pPr marL="0" indent="0">
              <a:buNone/>
            </a:pPr>
            <a:r>
              <a:rPr lang="en-US" dirty="0"/>
              <a:t>Pre-lab quiz</a:t>
            </a:r>
          </a:p>
          <a:p>
            <a:pPr marL="0" indent="0">
              <a:buNone/>
            </a:pPr>
            <a:endParaRPr lang="en-US" dirty="0"/>
          </a:p>
          <a:p>
            <a:pPr marL="0" indent="0">
              <a:buNone/>
            </a:pPr>
            <a:r>
              <a:rPr lang="en-US" dirty="0"/>
              <a:t>Lab: Production of Cu &amp; I compound</a:t>
            </a:r>
          </a:p>
          <a:p>
            <a:pPr marL="0" indent="0">
              <a:buNone/>
            </a:pPr>
            <a:endParaRPr lang="en-US" dirty="0"/>
          </a:p>
        </p:txBody>
      </p:sp>
    </p:spTree>
    <p:extLst>
      <p:ext uri="{BB962C8B-B14F-4D97-AF65-F5344CB8AC3E}">
        <p14:creationId xmlns:p14="http://schemas.microsoft.com/office/powerpoint/2010/main" val="346871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Section 3:  Stoichiometry &amp; Limiting reagents</a:t>
            </a:r>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a:xfrm>
            <a:off x="0" y="1460500"/>
            <a:ext cx="12104914" cy="5032375"/>
          </a:xfrm>
        </p:spPr>
        <p:txBody>
          <a:bodyPr>
            <a:noAutofit/>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Stoichiometry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In the construction of a car, 1 body plus 4 tires will make 1 car.  If 1 body weighs 1250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 tire weighs 45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1 car weighs 1430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answer the following questions: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 the number of cars that can be made with 900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tires.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 the mass of cars that can be built with 900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tires.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 the pounds of tires needed if 8750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bodies are used to build cars.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 the pounds of cars that can be made if 18750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bodies and 1980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tires are 	 	     used to  build cars.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783891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fade">
                                      <p:cBhvr>
                                        <p:cTn id="23" dur="500"/>
                                        <p:tgtEl>
                                          <p:spTgt spid="6">
                                            <p:txEl>
                                              <p:pRg st="4" end="4"/>
                                            </p:txEl>
                                          </p:spTgt>
                                        </p:tgtEl>
                                      </p:cBhvr>
                                    </p:animEffect>
                                  </p:childTnLst>
                                </p:cTn>
                              </p:par>
                              <p:par>
                                <p:cTn id="24" presetID="10" presetClass="exit" presetSubtype="0" fill="hold" nodeType="withEffect">
                                  <p:stCondLst>
                                    <p:cond delay="0"/>
                                  </p:stCondLst>
                                  <p:childTnLst>
                                    <p:animEffect transition="out" filter="fade">
                                      <p:cBhvr>
                                        <p:cTn id="25" dur="500"/>
                                        <p:tgtEl>
                                          <p:spTgt spid="6">
                                            <p:txEl>
                                              <p:pRg st="2" end="2"/>
                                            </p:txEl>
                                          </p:spTgt>
                                        </p:tgtEl>
                                      </p:cBhvr>
                                    </p:animEffect>
                                    <p:set>
                                      <p:cBhvr>
                                        <p:cTn id="26" dur="1" fill="hold">
                                          <p:stCondLst>
                                            <p:cond delay="499"/>
                                          </p:stCondLst>
                                        </p:cTn>
                                        <p:tgtEl>
                                          <p:spTgt spid="6">
                                            <p:txEl>
                                              <p:pRg st="2" end="2"/>
                                            </p:txEl>
                                          </p:spTgt>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6">
                                            <p:txEl>
                                              <p:pRg st="3" end="3"/>
                                            </p:txEl>
                                          </p:spTgt>
                                        </p:tgtEl>
                                      </p:cBhvr>
                                    </p:animEffect>
                                    <p:set>
                                      <p:cBhvr>
                                        <p:cTn id="29" dur="1" fill="hold">
                                          <p:stCondLst>
                                            <p:cond delay="499"/>
                                          </p:stCondLst>
                                        </p:cTn>
                                        <p:tgtEl>
                                          <p:spTgt spid="6">
                                            <p:txEl>
                                              <p:pRg st="3" end="3"/>
                                            </p:txEl>
                                          </p:spTgt>
                                        </p:tgtEl>
                                        <p:attrNameLst>
                                          <p:attrName>style.visibility</p:attrName>
                                        </p:attrNameLst>
                                      </p:cBhvr>
                                      <p:to>
                                        <p:strVal val="hidden"/>
                                      </p:to>
                                    </p:set>
                                  </p:childTnLst>
                                </p:cTn>
                              </p:par>
                              <p:par>
                                <p:cTn id="30" presetID="10"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par>
                                <p:cTn id="38" presetID="10" presetClass="exit" presetSubtype="0" fill="hold" nodeType="withEffect">
                                  <p:stCondLst>
                                    <p:cond delay="0"/>
                                  </p:stCondLst>
                                  <p:childTnLst>
                                    <p:animEffect transition="out" filter="fade">
                                      <p:cBhvr>
                                        <p:cTn id="39" dur="500"/>
                                        <p:tgtEl>
                                          <p:spTgt spid="6">
                                            <p:txEl>
                                              <p:pRg st="4" end="4"/>
                                            </p:txEl>
                                          </p:spTgt>
                                        </p:tgtEl>
                                      </p:cBhvr>
                                    </p:animEffect>
                                    <p:set>
                                      <p:cBhvr>
                                        <p:cTn id="40" dur="1" fill="hold">
                                          <p:stCondLst>
                                            <p:cond delay="499"/>
                                          </p:stCondLst>
                                        </p:cTn>
                                        <p:tgtEl>
                                          <p:spTgt spid="6">
                                            <p:txEl>
                                              <p:pRg st="4" end="4"/>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6">
                                            <p:txEl>
                                              <p:pRg st="5" end="5"/>
                                            </p:txEl>
                                          </p:spTgt>
                                        </p:tgtEl>
                                      </p:cBhvr>
                                    </p:animEffect>
                                    <p:set>
                                      <p:cBhvr>
                                        <p:cTn id="43" dur="1" fill="hold">
                                          <p:stCondLst>
                                            <p:cond delay="499"/>
                                          </p:stCondLst>
                                        </p:cTn>
                                        <p:tgtEl>
                                          <p:spTgt spid="6">
                                            <p:txEl>
                                              <p:pRg st="5" end="5"/>
                                            </p:txEl>
                                          </p:spTgt>
                                        </p:tgtEl>
                                        <p:attrNameLst>
                                          <p:attrName>style.visibility</p:attrName>
                                        </p:attrNameLst>
                                      </p:cBhvr>
                                      <p:to>
                                        <p:strVal val="hidden"/>
                                      </p:to>
                                    </p:set>
                                  </p:childTnLst>
                                </p:cTn>
                              </p:par>
                              <p:par>
                                <p:cTn id="44" presetID="10" presetClass="entr" presetSubtype="0" fill="hold" nodeType="with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Effect transition="in" filter="fade">
                                      <p:cBhvr>
                                        <p:cTn id="46" dur="500"/>
                                        <p:tgtEl>
                                          <p:spTgt spid="6">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animEffect transition="in" filter="fade">
                                      <p:cBhvr>
                                        <p:cTn id="51" dur="500"/>
                                        <p:tgtEl>
                                          <p:spTgt spid="6">
                                            <p:txEl>
                                              <p:pRg st="8" end="8"/>
                                            </p:txEl>
                                          </p:spTgt>
                                        </p:tgtEl>
                                      </p:cBhvr>
                                    </p:animEffect>
                                  </p:childTnLst>
                                </p:cTn>
                              </p:par>
                              <p:par>
                                <p:cTn id="52" presetID="10" presetClass="exit" presetSubtype="0" fill="hold" nodeType="withEffect">
                                  <p:stCondLst>
                                    <p:cond delay="0"/>
                                  </p:stCondLst>
                                  <p:childTnLst>
                                    <p:animEffect transition="out" filter="fade">
                                      <p:cBhvr>
                                        <p:cTn id="53" dur="500"/>
                                        <p:tgtEl>
                                          <p:spTgt spid="6">
                                            <p:txEl>
                                              <p:pRg st="6" end="6"/>
                                            </p:txEl>
                                          </p:spTgt>
                                        </p:tgtEl>
                                      </p:cBhvr>
                                    </p:animEffect>
                                    <p:set>
                                      <p:cBhvr>
                                        <p:cTn id="54" dur="1" fill="hold">
                                          <p:stCondLst>
                                            <p:cond delay="499"/>
                                          </p:stCondLst>
                                        </p:cTn>
                                        <p:tgtEl>
                                          <p:spTgt spid="6">
                                            <p:txEl>
                                              <p:pRg st="6" end="6"/>
                                            </p:txEl>
                                          </p:spTgt>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500"/>
                                        <p:tgtEl>
                                          <p:spTgt spid="6">
                                            <p:txEl>
                                              <p:pRg st="7" end="7"/>
                                            </p:txEl>
                                          </p:spTgt>
                                        </p:tgtEl>
                                      </p:cBhvr>
                                    </p:animEffect>
                                    <p:set>
                                      <p:cBhvr>
                                        <p:cTn id="57" dur="1" fill="hold">
                                          <p:stCondLst>
                                            <p:cond delay="499"/>
                                          </p:stCondLst>
                                        </p:cTn>
                                        <p:tgtEl>
                                          <p:spTgt spid="6">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2B1FC1-040A-E932-1881-3DC89B65202F}"/>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Section 3:  Stoichiometry &amp; Limiting reagents</a:t>
            </a:r>
          </a:p>
        </p:txBody>
      </p:sp>
      <p:sp>
        <p:nvSpPr>
          <p:cNvPr id="15" name="Content Placeholder 14">
            <a:extLst>
              <a:ext uri="{FF2B5EF4-FFF2-40B4-BE49-F238E27FC236}">
                <a16:creationId xmlns:a16="http://schemas.microsoft.com/office/drawing/2014/main" id="{54068820-C68E-BBBF-AA01-BA12E6FBEB63}"/>
              </a:ext>
            </a:extLst>
          </p:cNvPr>
          <p:cNvSpPr>
            <a:spLocks noGrp="1"/>
          </p:cNvSpPr>
          <p:nvPr>
            <p:ph idx="1"/>
          </p:nvPr>
        </p:nvSpPr>
        <p:spPr>
          <a:xfrm>
            <a:off x="0" y="1825625"/>
            <a:ext cx="12192000" cy="4351338"/>
          </a:xfrm>
        </p:spPr>
        <p:txBody>
          <a:bodyPr>
            <a:normAutofit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Stoichiometry problems note sheet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Solid lithium hydroxide is used in space vehicles to remove exhaled carbon dioxide from the living environment by forming solid lithium carbonate and liquid water.  What mass of gaseous carbon dioxide can be absorbed by 1.00 kg of lithium hydroxide?</a:t>
            </a: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Bef>
                <a:spcPts val="0"/>
              </a:spcBef>
              <a:spcAft>
                <a:spcPts val="800"/>
              </a:spcAft>
              <a:buAutoNum type="arabicPeriod" startAt="2"/>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With homecoming around the corner, students will be looking to get dates to go to the dance.  If a particular class is composed of 9375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girls (average weight 125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14760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boys (average weight 180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lbs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 What is the maximum number of couples that can be made to go the dance and b) How much excess will be left over?</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91096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fad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animEffect transition="in" filter="fade">
                                      <p:cBhvr>
                                        <p:cTn id="15" dur="500"/>
                                        <p:tgtEl>
                                          <p:spTgt spid="15">
                                            <p:txEl>
                                              <p:pRg st="4" end="4"/>
                                            </p:txEl>
                                          </p:spTgt>
                                        </p:tgtEl>
                                      </p:cBhvr>
                                    </p:animEffect>
                                  </p:childTnLst>
                                </p:cTn>
                              </p:par>
                              <p:par>
                                <p:cTn id="16" presetID="10" presetClass="exit" presetSubtype="0" fill="hold" nodeType="withEffect">
                                  <p:stCondLst>
                                    <p:cond delay="0"/>
                                  </p:stCondLst>
                                  <p:childTnLst>
                                    <p:animEffect transition="out" filter="fade">
                                      <p:cBhvr>
                                        <p:cTn id="17" dur="500"/>
                                        <p:tgtEl>
                                          <p:spTgt spid="15">
                                            <p:txEl>
                                              <p:pRg st="1" end="1"/>
                                            </p:txEl>
                                          </p:spTgt>
                                        </p:tgtEl>
                                      </p:cBhvr>
                                    </p:animEffect>
                                    <p:set>
                                      <p:cBhvr>
                                        <p:cTn id="18" dur="1" fill="hold">
                                          <p:stCondLst>
                                            <p:cond delay="499"/>
                                          </p:stCondLst>
                                        </p:cTn>
                                        <p:tgtEl>
                                          <p:spTgt spid="15">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2B1FC1-040A-E932-1881-3DC89B65202F}"/>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Section 3:  Stoichiometry &amp; Limiting reagents</a:t>
            </a:r>
          </a:p>
        </p:txBody>
      </p:sp>
      <p:sp>
        <p:nvSpPr>
          <p:cNvPr id="15" name="Content Placeholder 14">
            <a:extLst>
              <a:ext uri="{FF2B5EF4-FFF2-40B4-BE49-F238E27FC236}">
                <a16:creationId xmlns:a16="http://schemas.microsoft.com/office/drawing/2014/main" id="{54068820-C68E-BBBF-AA01-BA12E6FBEB63}"/>
              </a:ext>
            </a:extLst>
          </p:cNvPr>
          <p:cNvSpPr>
            <a:spLocks noGrp="1"/>
          </p:cNvSpPr>
          <p:nvPr>
            <p:ph idx="1"/>
          </p:nvPr>
        </p:nvSpPr>
        <p:spPr>
          <a:xfrm>
            <a:off x="0" y="1825625"/>
            <a:ext cx="12192000" cy="4351338"/>
          </a:xfrm>
        </p:spPr>
        <p:txBody>
          <a:bodyPr>
            <a:normAutofit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Stoichiometry problems note sheet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startAt="3"/>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You have 130 g of zinc and 100 g of hydrogen chloride.  Calculate a) the amount of zinc chloride that is produced in this reaction and b) the amount of excess remaining.  </a:t>
            </a: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startAt="4"/>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Nitrogen gas can be prepared by passing gaseous ammonia over solid copper (II) oxide at a high temperature.  The other products of the reaction are solid copper and water vapor.  If a sample containing 18.1 g of NH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is reacted with 90.4 g of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CuO</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which is the limiting reagent?  How many grams of 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will be formed?  If 6.6 grams of 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are formed, what is the percent yield of this reaction?</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4736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4" end="4"/>
                                            </p:txEl>
                                          </p:spTgt>
                                        </p:tgtEl>
                                        <p:attrNameLst>
                                          <p:attrName>style.visibility</p:attrName>
                                        </p:attrNameLst>
                                      </p:cBhvr>
                                      <p:to>
                                        <p:strVal val="visible"/>
                                      </p:to>
                                    </p:set>
                                    <p:animEffect transition="in" filter="fade">
                                      <p:cBhvr>
                                        <p:cTn id="17"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57380D-8DDA-BE7E-093E-761FCE8B1693}"/>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Section 3:  Stoichiometry &amp; Limiting reagents</a:t>
            </a:r>
          </a:p>
        </p:txBody>
      </p:sp>
      <p:sp>
        <p:nvSpPr>
          <p:cNvPr id="8" name="Content Placeholder 7">
            <a:extLst>
              <a:ext uri="{FF2B5EF4-FFF2-40B4-BE49-F238E27FC236}">
                <a16:creationId xmlns:a16="http://schemas.microsoft.com/office/drawing/2014/main" id="{C860EAE6-C590-32C1-5B22-62F75ADFE204}"/>
              </a:ext>
            </a:extLst>
          </p:cNvPr>
          <p:cNvSpPr>
            <a:spLocks noGrp="1"/>
          </p:cNvSpPr>
          <p:nvPr>
            <p:ph idx="1"/>
          </p:nvPr>
        </p:nvSpPr>
        <p:spPr/>
        <p:txBody>
          <a:bodyPr/>
          <a:lstStyle/>
          <a:p>
            <a:pPr marL="0" indent="0">
              <a:buNone/>
            </a:pPr>
            <a:r>
              <a:rPr lang="en-US" dirty="0"/>
              <a:t>Assignment #3:  Problems 1-7</a:t>
            </a:r>
          </a:p>
          <a:p>
            <a:pPr marL="0" indent="0">
              <a:buNone/>
            </a:pPr>
            <a:endParaRPr lang="en-US" dirty="0"/>
          </a:p>
          <a:p>
            <a:pPr marL="0" indent="0">
              <a:buNone/>
            </a:pPr>
            <a:r>
              <a:rPr lang="en-US" dirty="0"/>
              <a:t>Quiz: Stoichiometry</a:t>
            </a:r>
          </a:p>
        </p:txBody>
      </p:sp>
    </p:spTree>
    <p:extLst>
      <p:ext uri="{BB962C8B-B14F-4D97-AF65-F5344CB8AC3E}">
        <p14:creationId xmlns:p14="http://schemas.microsoft.com/office/powerpoint/2010/main" val="252619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F281-EE7C-386D-E506-FB4FC3790229}"/>
              </a:ext>
            </a:extLst>
          </p:cNvPr>
          <p:cNvSpPr>
            <a:spLocks noGrp="1"/>
          </p:cNvSpPr>
          <p:nvPr>
            <p:ph type="title"/>
          </p:nvPr>
        </p:nvSpPr>
        <p:spPr/>
        <p:txBody>
          <a:bodyPr>
            <a:normAutofit/>
          </a:bodyPr>
          <a:lstStyle/>
          <a:p>
            <a:pPr algn="ctr"/>
            <a:r>
              <a:rPr lang="en-US" dirty="0"/>
              <a:t>Chapter 3, Section 4:  Hydrates</a:t>
            </a:r>
          </a:p>
        </p:txBody>
      </p:sp>
      <p:sp>
        <p:nvSpPr>
          <p:cNvPr id="5" name="Content Placeholder 4">
            <a:extLst>
              <a:ext uri="{FF2B5EF4-FFF2-40B4-BE49-F238E27FC236}">
                <a16:creationId xmlns:a16="http://schemas.microsoft.com/office/drawing/2014/main" id="{5B9A7A55-EE5E-8C85-D61C-643CF8DA30F4}"/>
              </a:ext>
            </a:extLst>
          </p:cNvPr>
          <p:cNvSpPr>
            <a:spLocks noGrp="1"/>
          </p:cNvSpPr>
          <p:nvPr>
            <p:ph idx="1"/>
          </p:nvPr>
        </p:nvSpPr>
        <p:spPr/>
        <p:txBody>
          <a:bodyPr>
            <a:normAutofit/>
          </a:bodyPr>
          <a:lstStyle/>
          <a:p>
            <a:pPr marL="0" indent="0">
              <a:buNone/>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Hydrates</a:t>
            </a:r>
            <a:r>
              <a:rPr lang="en-US" sz="2400" dirty="0">
                <a:effectLst/>
                <a:latin typeface="Calibri" panose="020F0502020204030204" pitchFamily="34" charset="0"/>
                <a:ea typeface="Calibri" panose="020F0502020204030204" pitchFamily="34" charset="0"/>
                <a:cs typeface="Times New Roman" panose="02020603050405020304" pitchFamily="18" charset="0"/>
              </a:rPr>
              <a:t>:  Ionic compounds often separate from water solution with molecules of water incorporated into the solid.  Such compounds are referred to as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hydrates</a:t>
            </a:r>
            <a:r>
              <a:rPr lang="en-US" sz="2400" dirty="0">
                <a:effectLst/>
                <a:latin typeface="Calibri" panose="020F0502020204030204" pitchFamily="34" charset="0"/>
                <a:ea typeface="Calibri" panose="020F0502020204030204" pitchFamily="34" charset="0"/>
                <a:cs typeface="Times New Roman" panose="02020603050405020304" pitchFamily="18" charset="0"/>
              </a:rPr>
              <a:t>.  Certain hydrates lose all or part of their water of hydration when exposed to dry air or are heated.  This process is referred to as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efflorescence</a:t>
            </a:r>
            <a:r>
              <a:rPr lang="en-US" sz="2400" dirty="0">
                <a:effectLst/>
                <a:latin typeface="Calibri" panose="020F0502020204030204" pitchFamily="34" charset="0"/>
                <a:ea typeface="Calibri" panose="020F0502020204030204" pitchFamily="34" charset="0"/>
                <a:cs typeface="Times New Roman" panose="02020603050405020304" pitchFamily="18" charset="0"/>
              </a:rPr>
              <a:t>.  Frequently, dehydration is accompanied by color change. </a:t>
            </a:r>
          </a:p>
          <a:p>
            <a:pPr marL="0" indent="0">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Crystals of the hydrate CoCl</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rPr>
              <a:t>∙</a:t>
            </a:r>
            <a:r>
              <a:rPr lang="en-US" sz="2400" dirty="0">
                <a:effectLst/>
                <a:latin typeface="Calibri" panose="020F0502020204030204" pitchFamily="34" charset="0"/>
                <a:ea typeface="Calibri" panose="020F0502020204030204" pitchFamily="34" charset="0"/>
                <a:cs typeface="Times New Roman" panose="02020603050405020304" pitchFamily="18" charset="0"/>
              </a:rPr>
              <a:t> 6 H</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change from red to purple in dry air or when heated and are used as humidity indicators and as an ingredient of invisible ink.  Writing only becomes visible when the paper is heated, driving the water out and leaving a blue residue</a:t>
            </a:r>
            <a:endParaRPr lang="en-US" sz="3600" dirty="0"/>
          </a:p>
        </p:txBody>
      </p:sp>
    </p:spTree>
    <p:extLst>
      <p:ext uri="{BB962C8B-B14F-4D97-AF65-F5344CB8AC3E}">
        <p14:creationId xmlns:p14="http://schemas.microsoft.com/office/powerpoint/2010/main" val="1372147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a:bodyPr>
          <a:lstStyle/>
          <a:p>
            <a:pPr algn="ctr"/>
            <a:r>
              <a:rPr lang="en-US" dirty="0"/>
              <a:t>Chapter 3, Section 4:  Hydrates</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a:xfrm>
            <a:off x="292685" y="1999797"/>
            <a:ext cx="10233800" cy="4351338"/>
          </a:xfrm>
        </p:spPr>
        <p:txBody>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Hydrates are named by the number of waters attached to the anhydrous compound, using the following prefixes: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 – mono	6 – hex</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 di		7 –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hept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3 – tri		8 – oct</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4 – tetra	9 – non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5 – pent	10 –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deca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extBox 2">
            <a:extLst>
              <a:ext uri="{FF2B5EF4-FFF2-40B4-BE49-F238E27FC236}">
                <a16:creationId xmlns:a16="http://schemas.microsoft.com/office/drawing/2014/main" id="{8929DBB3-6B46-9F6E-40E7-3E9ED07FE6EB}"/>
              </a:ext>
            </a:extLst>
          </p:cNvPr>
          <p:cNvSpPr txBox="1"/>
          <p:nvPr/>
        </p:nvSpPr>
        <p:spPr>
          <a:xfrm>
            <a:off x="7206343" y="2827849"/>
            <a:ext cx="6096000" cy="1963294"/>
          </a:xfrm>
          <a:prstGeom prst="rect">
            <a:avLst/>
          </a:prstGeom>
          <a:noFill/>
        </p:spPr>
        <p:txBody>
          <a:bodyPr wrap="square">
            <a:spAutoFit/>
          </a:bodyPr>
          <a:lstStyle/>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Name the following hydrates:</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CuSO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2400" kern="100" dirty="0">
                <a:effectLst/>
                <a:latin typeface="Calibri" panose="020F0502020204030204" pitchFamily="34" charset="0"/>
                <a:ea typeface="Calibri" panose="020F0502020204030204" pitchFamily="34" charset="0"/>
                <a:cs typeface="Calibri" panose="020F0502020204030204" pitchFamily="34" charset="0"/>
              </a:rPr>
              <a:t>∙ 7 H</a:t>
            </a:r>
            <a:r>
              <a:rPr lang="en-US" sz="2400" kern="100" baseline="-25000" dirty="0">
                <a:effectLst/>
                <a:latin typeface="Calibri" panose="020F0502020204030204" pitchFamily="34" charset="0"/>
                <a:ea typeface="Calibri" panose="020F0502020204030204" pitchFamily="34" charset="0"/>
                <a:cs typeface="Calibri" panose="020F0502020204030204" pitchFamily="34" charset="0"/>
              </a:rPr>
              <a:t>2</a:t>
            </a:r>
            <a:r>
              <a:rPr lang="en-US" sz="2400" kern="100" dirty="0">
                <a:effectLst/>
                <a:latin typeface="Calibri" panose="020F0502020204030204" pitchFamily="34" charset="0"/>
                <a:ea typeface="Calibri" panose="020F0502020204030204" pitchFamily="34" charset="0"/>
                <a:cs typeface="Calibri" panose="020F0502020204030204" pitchFamily="34" charset="0"/>
              </a:rPr>
              <a:t>O      __________</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Calibri" panose="020F0502020204030204" pitchFamily="34" charset="0"/>
              </a:rPr>
              <a:t>	BaCl</a:t>
            </a:r>
            <a:r>
              <a:rPr lang="en-US" sz="2400" kern="100" baseline="-25000" dirty="0">
                <a:effectLst/>
                <a:latin typeface="Calibri" panose="020F0502020204030204" pitchFamily="34" charset="0"/>
                <a:ea typeface="Calibri" panose="020F0502020204030204" pitchFamily="34" charset="0"/>
                <a:cs typeface="Calibri" panose="020F0502020204030204" pitchFamily="34" charset="0"/>
              </a:rPr>
              <a:t>2</a:t>
            </a:r>
            <a:r>
              <a:rPr lang="en-US" sz="2400" kern="100" dirty="0">
                <a:effectLst/>
                <a:latin typeface="Calibri" panose="020F0502020204030204" pitchFamily="34" charset="0"/>
                <a:ea typeface="Calibri" panose="020F0502020204030204" pitchFamily="34" charset="0"/>
                <a:cs typeface="Calibri" panose="020F0502020204030204" pitchFamily="34" charset="0"/>
              </a:rPr>
              <a:t> ∙ 3 H</a:t>
            </a:r>
            <a:r>
              <a:rPr lang="en-US" sz="2400" kern="100" baseline="-25000" dirty="0">
                <a:effectLst/>
                <a:latin typeface="Calibri" panose="020F0502020204030204" pitchFamily="34" charset="0"/>
                <a:ea typeface="Calibri" panose="020F0502020204030204" pitchFamily="34" charset="0"/>
                <a:cs typeface="Calibri" panose="020F0502020204030204" pitchFamily="34" charset="0"/>
              </a:rPr>
              <a:t>2</a:t>
            </a:r>
            <a:r>
              <a:rPr lang="en-US" sz="2400" kern="100" dirty="0">
                <a:effectLst/>
                <a:latin typeface="Calibri" panose="020F0502020204030204" pitchFamily="34" charset="0"/>
                <a:ea typeface="Calibri" panose="020F0502020204030204" pitchFamily="34" charset="0"/>
                <a:cs typeface="Calibri" panose="020F0502020204030204" pitchFamily="34" charset="0"/>
              </a:rPr>
              <a:t>O        __________</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Calibri" panose="020F0502020204030204" pitchFamily="34" charset="0"/>
              </a:rPr>
              <a:t>	MgSO</a:t>
            </a:r>
            <a:r>
              <a:rPr lang="en-US" sz="2400" kern="100" baseline="-25000" dirty="0">
                <a:effectLst/>
                <a:latin typeface="Calibri" panose="020F0502020204030204" pitchFamily="34" charset="0"/>
                <a:ea typeface="Calibri" panose="020F0502020204030204" pitchFamily="34" charset="0"/>
                <a:cs typeface="Calibri" panose="020F0502020204030204" pitchFamily="34" charset="0"/>
              </a:rPr>
              <a:t>4</a:t>
            </a:r>
            <a:r>
              <a:rPr lang="en-US" sz="2400" kern="100" dirty="0">
                <a:effectLst/>
                <a:latin typeface="Calibri" panose="020F0502020204030204" pitchFamily="34" charset="0"/>
                <a:ea typeface="Calibri" panose="020F0502020204030204" pitchFamily="34" charset="0"/>
                <a:cs typeface="Calibri" panose="020F0502020204030204" pitchFamily="34" charset="0"/>
              </a:rPr>
              <a:t> ∙ 5 H</a:t>
            </a:r>
            <a:r>
              <a:rPr lang="en-US" sz="2400" kern="100" baseline="-25000" dirty="0">
                <a:effectLst/>
                <a:latin typeface="Calibri" panose="020F0502020204030204" pitchFamily="34" charset="0"/>
                <a:ea typeface="Calibri" panose="020F0502020204030204" pitchFamily="34" charset="0"/>
                <a:cs typeface="Calibri" panose="020F0502020204030204" pitchFamily="34" charset="0"/>
              </a:rPr>
              <a:t>2</a:t>
            </a:r>
            <a:r>
              <a:rPr lang="en-US" sz="2400" kern="100" dirty="0">
                <a:effectLst/>
                <a:latin typeface="Calibri" panose="020F0502020204030204" pitchFamily="34" charset="0"/>
                <a:ea typeface="Calibri" panose="020F0502020204030204" pitchFamily="34" charset="0"/>
                <a:cs typeface="Calibri" panose="020F0502020204030204" pitchFamily="34" charset="0"/>
              </a:rPr>
              <a:t>O     __________</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8734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500"/>
                                        <p:tgtEl>
                                          <p:spTgt spid="3">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500"/>
                                        <p:tgtEl>
                                          <p:spTgt spid="3">
                                            <p:txEl>
                                              <p:pRg st="1" end="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500"/>
                                        <p:tgtEl>
                                          <p:spTgt spid="3">
                                            <p:txEl>
                                              <p:pRg st="2" end="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96280A-B6B0-EDF1-1D75-7EBBB4C81092}"/>
              </a:ext>
            </a:extLst>
          </p:cNvPr>
          <p:cNvSpPr>
            <a:spLocks noGrp="1"/>
          </p:cNvSpPr>
          <p:nvPr>
            <p:ph type="title"/>
          </p:nvPr>
        </p:nvSpPr>
        <p:spPr/>
        <p:txBody>
          <a:bodyPr>
            <a:normAutofit/>
          </a:bodyPr>
          <a:lstStyle/>
          <a:p>
            <a:pPr algn="ctr"/>
            <a:r>
              <a:rPr lang="en-US" dirty="0"/>
              <a:t>Chapter 3, Section 4:  Hydrates</a:t>
            </a:r>
          </a:p>
        </p:txBody>
      </p:sp>
      <p:sp>
        <p:nvSpPr>
          <p:cNvPr id="8" name="Content Placeholder 7">
            <a:extLst>
              <a:ext uri="{FF2B5EF4-FFF2-40B4-BE49-F238E27FC236}">
                <a16:creationId xmlns:a16="http://schemas.microsoft.com/office/drawing/2014/main" id="{CD2E78AD-0629-DB46-3F51-779E824C3191}"/>
              </a:ext>
            </a:extLst>
          </p:cNvPr>
          <p:cNvSpPr>
            <a:spLocks noGrp="1"/>
          </p:cNvSpPr>
          <p:nvPr>
            <p:ph idx="1"/>
          </p:nvPr>
        </p:nvSpPr>
        <p:spPr>
          <a:xfrm>
            <a:off x="1120000" y="1825625"/>
            <a:ext cx="10233800" cy="4667250"/>
          </a:xfrm>
        </p:spPr>
        <p:txBody>
          <a:bodyPr>
            <a:normAutofit fontScale="92500" lnSpcReduction="10000"/>
          </a:bodyPr>
          <a:lstStyle/>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2: A certain hydrate of potassium aluminum sulfate (alum) has a formula of </a:t>
            </a:r>
            <a:r>
              <a:rPr lang="en-US" sz="2600" kern="100" dirty="0" err="1">
                <a:effectLst/>
                <a:latin typeface="Calibri" panose="020F0502020204030204" pitchFamily="34" charset="0"/>
                <a:ea typeface="Calibri" panose="020F0502020204030204" pitchFamily="34" charset="0"/>
                <a:cs typeface="Times New Roman" panose="02020603050405020304" pitchFamily="18" charset="0"/>
              </a:rPr>
              <a:t>KAl</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Calibri" panose="020F0502020204030204" pitchFamily="34" charset="0"/>
              </a:rPr>
              <a:t>∙ X H</a:t>
            </a:r>
            <a:r>
              <a:rPr lang="en-US" sz="2600" kern="100" baseline="-25000" dirty="0">
                <a:effectLst/>
                <a:latin typeface="Calibri" panose="020F0502020204030204" pitchFamily="34" charset="0"/>
                <a:ea typeface="Calibri" panose="020F0502020204030204" pitchFamily="34" charset="0"/>
                <a:cs typeface="Calibri" panose="020F0502020204030204" pitchFamily="34" charset="0"/>
              </a:rPr>
              <a:t>2</a:t>
            </a:r>
            <a:r>
              <a:rPr lang="en-US" sz="2600" kern="100" dirty="0">
                <a:effectLst/>
                <a:latin typeface="Calibri" panose="020F0502020204030204" pitchFamily="34" charset="0"/>
                <a:ea typeface="Calibri" panose="020F0502020204030204" pitchFamily="34" charset="0"/>
                <a:cs typeface="Calibri" panose="020F0502020204030204" pitchFamily="34" charset="0"/>
              </a:rPr>
              <a:t>O.  When a hydrate sample weighing 5.459 g is heated to remove all water, 2.583 g of </a:t>
            </a:r>
            <a:r>
              <a:rPr lang="en-US" sz="2600" kern="100" dirty="0" err="1">
                <a:effectLst/>
                <a:latin typeface="Calibri" panose="020F0502020204030204" pitchFamily="34" charset="0"/>
                <a:ea typeface="Calibri" panose="020F0502020204030204" pitchFamily="34" charset="0"/>
                <a:cs typeface="Times New Roman" panose="02020603050405020304" pitchFamily="18" charset="0"/>
              </a:rPr>
              <a:t>KAl</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6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remains.  What is the mass percent of water in the hydrate?  What is the empirical formula?</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3:  Epsom salts are hydrates of magnesium sulfate.  The name of Epsom salts is magnesium sulfate heptahydrate.  A 7.834 g sample is heated until a constant mass is obtained, indicating that all the water has been evaporated off.  1) What is the formula for Epsom salts, 2) what is the mass of the anhydrous magnesium sulfate, and 3) what is the percentage of the hydrate (water)?</a:t>
            </a:r>
          </a:p>
          <a:p>
            <a:endParaRPr lang="en-US" dirty="0"/>
          </a:p>
        </p:txBody>
      </p:sp>
    </p:spTree>
    <p:extLst>
      <p:ext uri="{BB962C8B-B14F-4D97-AF65-F5344CB8AC3E}">
        <p14:creationId xmlns:p14="http://schemas.microsoft.com/office/powerpoint/2010/main" val="1312791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subTnLst>
                                    <p:set>
                                      <p:cBhvr override="childStyle">
                                        <p:cTn dur="1" fill="hold" display="0" masterRel="nextClick" afterEffect="1"/>
                                        <p:tgtEl>
                                          <p:spTgt spid="8">
                                            <p:txEl>
                                              <p:pRg st="0" end="0"/>
                                            </p:txEl>
                                          </p:spTgt>
                                        </p:tgtEl>
                                        <p:attrNameLst>
                                          <p:attrName>style.visibility</p:attrName>
                                        </p:attrNameLst>
                                      </p:cBhvr>
                                      <p:to>
                                        <p:strVal val="hidden"/>
                                      </p:to>
                                    </p:set>
                                  </p:sub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par>
                                <p:cTn id="19" presetID="10" presetClass="exit" presetSubtype="0" fill="hold" nodeType="withEffect">
                                  <p:stCondLst>
                                    <p:cond delay="0"/>
                                  </p:stCondLst>
                                  <p:childTnLst>
                                    <p:animEffect transition="out" filter="fade">
                                      <p:cBhvr>
                                        <p:cTn id="20" dur="500"/>
                                        <p:tgtEl>
                                          <p:spTgt spid="8">
                                            <p:txEl>
                                              <p:pRg st="0" end="0"/>
                                            </p:txEl>
                                          </p:spTgt>
                                        </p:tgtEl>
                                      </p:cBhvr>
                                    </p:animEffect>
                                    <p:set>
                                      <p:cBhvr>
                                        <p:cTn id="21" dur="1" fill="hold">
                                          <p:stCondLst>
                                            <p:cond delay="499"/>
                                          </p:stCondLst>
                                        </p:cTn>
                                        <p:tgtEl>
                                          <p:spTgt spid="8">
                                            <p:txEl>
                                              <p:pRg st="0" end="0"/>
                                            </p:txEl>
                                          </p:spTgt>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8">
                                            <p:txEl>
                                              <p:pRg st="1" end="1"/>
                                            </p:txEl>
                                          </p:spTgt>
                                        </p:tgtEl>
                                      </p:cBhvr>
                                    </p:animEffect>
                                    <p:set>
                                      <p:cBhvr>
                                        <p:cTn id="24" dur="1" fill="hold">
                                          <p:stCondLst>
                                            <p:cond delay="499"/>
                                          </p:stCondLst>
                                        </p:cTn>
                                        <p:tgtEl>
                                          <p:spTgt spid="8">
                                            <p:txEl>
                                              <p:pRg st="1" end="1"/>
                                            </p:txEl>
                                          </p:spTgt>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8">
                                            <p:txEl>
                                              <p:pRg st="2" end="2"/>
                                            </p:txEl>
                                          </p:spTgt>
                                        </p:tgtEl>
                                      </p:cBhvr>
                                    </p:animEffect>
                                    <p:set>
                                      <p:cBhvr>
                                        <p:cTn id="27"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E4D95A-F8D9-5845-81D7-12A848BA6B56}"/>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Section 4:  Hydrates </a:t>
            </a:r>
          </a:p>
        </p:txBody>
      </p:sp>
      <p:sp>
        <p:nvSpPr>
          <p:cNvPr id="10" name="Content Placeholder 9">
            <a:extLst>
              <a:ext uri="{FF2B5EF4-FFF2-40B4-BE49-F238E27FC236}">
                <a16:creationId xmlns:a16="http://schemas.microsoft.com/office/drawing/2014/main" id="{559AC86F-9DC4-A9D7-D498-9F378CCB1486}"/>
              </a:ext>
            </a:extLst>
          </p:cNvPr>
          <p:cNvSpPr>
            <a:spLocks noGrp="1"/>
          </p:cNvSpPr>
          <p:nvPr>
            <p:ph idx="1"/>
          </p:nvPr>
        </p:nvSpPr>
        <p:spPr/>
        <p:txBody>
          <a:bodyPr/>
          <a:lstStyle/>
          <a:p>
            <a:pPr marL="0" indent="0">
              <a:buNone/>
            </a:pPr>
            <a:r>
              <a:rPr lang="en-US" dirty="0"/>
              <a:t>Pre-lab: Hydrates</a:t>
            </a:r>
          </a:p>
          <a:p>
            <a:pPr marL="0" indent="0">
              <a:buNone/>
            </a:pPr>
            <a:endParaRPr lang="en-US" dirty="0"/>
          </a:p>
          <a:p>
            <a:pPr marL="0" indent="0">
              <a:buNone/>
            </a:pPr>
            <a:r>
              <a:rPr lang="en-US" dirty="0"/>
              <a:t>Lab: Hydrates</a:t>
            </a:r>
          </a:p>
        </p:txBody>
      </p:sp>
    </p:spTree>
    <p:extLst>
      <p:ext uri="{BB962C8B-B14F-4D97-AF65-F5344CB8AC3E}">
        <p14:creationId xmlns:p14="http://schemas.microsoft.com/office/powerpoint/2010/main" val="2611792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05DC36-2E1C-659E-1AAA-4021A6CBE07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3 – Unit wrap-up</a:t>
            </a:r>
          </a:p>
        </p:txBody>
      </p:sp>
      <p:sp>
        <p:nvSpPr>
          <p:cNvPr id="3" name="Content Placeholder 2">
            <a:extLst>
              <a:ext uri="{FF2B5EF4-FFF2-40B4-BE49-F238E27FC236}">
                <a16:creationId xmlns:a16="http://schemas.microsoft.com/office/drawing/2014/main" id="{CC581572-8183-E0AC-4456-E23A31D13644}"/>
              </a:ext>
            </a:extLst>
          </p:cNvPr>
          <p:cNvSpPr>
            <a:spLocks noGrp="1"/>
          </p:cNvSpPr>
          <p:nvPr>
            <p:ph idx="1"/>
          </p:nvPr>
        </p:nvSpPr>
        <p:spPr/>
        <p:txBody>
          <a:bodyPr/>
          <a:lstStyle/>
          <a:p>
            <a:pPr marL="0" indent="0">
              <a:buNone/>
            </a:pPr>
            <a:r>
              <a:rPr lang="en-US" dirty="0"/>
              <a:t>NMSI practice problems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55269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E3D09CC1-520E-7D4B-77B8-5306A5283C4E}"/>
              </a:ext>
            </a:extLst>
          </p:cNvPr>
          <p:cNvSpPr>
            <a:spLocks noChangeAspect="1" noChangeArrowheads="1" noTextEdit="1"/>
          </p:cNvSpPr>
          <p:nvPr/>
        </p:nvSpPr>
        <p:spPr bwMode="auto">
          <a:xfrm>
            <a:off x="642938" y="693738"/>
            <a:ext cx="6834187"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ACC5AA6D-D677-316F-329C-95DECBDBC440}"/>
              </a:ext>
            </a:extLst>
          </p:cNvPr>
          <p:cNvSpPr>
            <a:spLocks noGrp="1"/>
          </p:cNvSpPr>
          <p:nvPr>
            <p:ph type="title"/>
          </p:nvPr>
        </p:nvSpPr>
        <p:spPr/>
        <p:txBody>
          <a:bodyPr>
            <a:normAutofit fontScale="90000"/>
          </a:bodyPr>
          <a:lstStyle/>
          <a:p>
            <a:pPr algn="ctr"/>
            <a:r>
              <a:rPr lang="en-US" dirty="0"/>
              <a:t>Chapter 3, Section 1: Mole conversions</a:t>
            </a:r>
          </a:p>
        </p:txBody>
      </p:sp>
      <p:sp>
        <p:nvSpPr>
          <p:cNvPr id="10" name="Content Placeholder 9">
            <a:extLst>
              <a:ext uri="{FF2B5EF4-FFF2-40B4-BE49-F238E27FC236}">
                <a16:creationId xmlns:a16="http://schemas.microsoft.com/office/drawing/2014/main" id="{AEB189D3-D4AD-D959-2826-389F81B3E2D2}"/>
              </a:ext>
            </a:extLst>
          </p:cNvPr>
          <p:cNvSpPr>
            <a:spLocks noGrp="1"/>
          </p:cNvSpPr>
          <p:nvPr>
            <p:ph idx="1"/>
          </p:nvPr>
        </p:nvSpPr>
        <p:spPr>
          <a:xfrm>
            <a:off x="1120000" y="1825625"/>
            <a:ext cx="10233800" cy="4760232"/>
          </a:xfrm>
        </p:spPr>
        <p:txBody>
          <a:bodyPr>
            <a:normAutofit fontScale="92500" lnSpcReduction="10000"/>
          </a:bodyPr>
          <a:lstStyle/>
          <a:p>
            <a:pPr marL="0" marR="0" indent="0">
              <a:lnSpc>
                <a:spcPct val="107000"/>
              </a:lnSpc>
              <a:spcBef>
                <a:spcPts val="0"/>
              </a:spcBef>
              <a:spcAft>
                <a:spcPts val="800"/>
              </a:spcAft>
              <a:buNone/>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Counting Atoms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A rubber stopper weighs 3.26 grams and a cork stopper weighs 2.18 	grams.</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 How many rubber stoppers are there in 88.02 grams of rubber 	   	     stoppers?</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b) How many cork stoppers are there in 85.02 grams of cork stoppers?</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c) What mass of cork stoppers would have to be weighed out to get the 	     same number of cork stoppers that would be in 185.82 grams of 	     rubber stoppers?</a:t>
            </a:r>
          </a:p>
          <a:p>
            <a:pPr marL="0" indent="0">
              <a:buNone/>
            </a:pPr>
            <a:endParaRPr lang="en-US" dirty="0"/>
          </a:p>
        </p:txBody>
      </p:sp>
    </p:spTree>
    <p:extLst>
      <p:ext uri="{BB962C8B-B14F-4D97-AF65-F5344CB8AC3E}">
        <p14:creationId xmlns:p14="http://schemas.microsoft.com/office/powerpoint/2010/main" val="1391673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fade">
                                      <p:cBhvr>
                                        <p:cTn id="20" dur="500"/>
                                        <p:tgtEl>
                                          <p:spTgt spid="10">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Effect transition="in" filter="fade">
                                      <p:cBhvr>
                                        <p:cTn id="25" dur="500"/>
                                        <p:tgtEl>
                                          <p:spTgt spid="10">
                                            <p:txEl>
                                              <p:pRg st="4" end="4"/>
                                            </p:txEl>
                                          </p:spTgt>
                                        </p:tgtEl>
                                      </p:cBhvr>
                                    </p:animEffect>
                                  </p:childTnLst>
                                </p:cTn>
                              </p:par>
                              <p:par>
                                <p:cTn id="26" presetID="10" presetClass="exit" presetSubtype="0" fill="hold" nodeType="withEffect">
                                  <p:stCondLst>
                                    <p:cond delay="0"/>
                                  </p:stCondLst>
                                  <p:childTnLst>
                                    <p:animEffect transition="out" filter="fade">
                                      <p:cBhvr>
                                        <p:cTn id="27" dur="500"/>
                                        <p:tgtEl>
                                          <p:spTgt spid="10">
                                            <p:txEl>
                                              <p:pRg st="2" end="2"/>
                                            </p:txEl>
                                          </p:spTgt>
                                        </p:tgtEl>
                                      </p:cBhvr>
                                    </p:animEffect>
                                    <p:set>
                                      <p:cBhvr>
                                        <p:cTn id="28" dur="1" fill="hold">
                                          <p:stCondLst>
                                            <p:cond delay="499"/>
                                          </p:stCondLst>
                                        </p:cTn>
                                        <p:tgtEl>
                                          <p:spTgt spid="10">
                                            <p:txEl>
                                              <p:pRg st="2" end="2"/>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10">
                                            <p:txEl>
                                              <p:pRg st="3" end="3"/>
                                            </p:txEl>
                                          </p:spTgt>
                                        </p:tgtEl>
                                      </p:cBhvr>
                                    </p:animEffect>
                                    <p:set>
                                      <p:cBhvr>
                                        <p:cTn id="31" dur="1" fill="hold">
                                          <p:stCondLst>
                                            <p:cond delay="499"/>
                                          </p:stCondLst>
                                        </p:cTn>
                                        <p:tgtEl>
                                          <p:spTgt spid="10">
                                            <p:txEl>
                                              <p:pRg st="3" end="3"/>
                                            </p:txEl>
                                          </p:spTgt>
                                        </p:tgtEl>
                                        <p:attrNameLst>
                                          <p:attrName>style.visibility</p:attrName>
                                        </p:attrNameLst>
                                      </p:cBhvr>
                                      <p:to>
                                        <p:strVal val="hidden"/>
                                      </p:to>
                                    </p:set>
                                  </p:childTnLst>
                                </p:cTn>
                              </p:par>
                              <p:par>
                                <p:cTn id="32" presetID="10" presetClass="entr" presetSubtype="0" fill="hold" nodeType="withEffect">
                                  <p:stCondLst>
                                    <p:cond delay="0"/>
                                  </p:stCondLst>
                                  <p:childTnLst>
                                    <p:set>
                                      <p:cBhvr>
                                        <p:cTn id="33" dur="1" fill="hold">
                                          <p:stCondLst>
                                            <p:cond delay="0"/>
                                          </p:stCondLst>
                                        </p:cTn>
                                        <p:tgtEl>
                                          <p:spTgt spid="10">
                                            <p:txEl>
                                              <p:pRg st="5" end="5"/>
                                            </p:txEl>
                                          </p:spTgt>
                                        </p:tgtEl>
                                        <p:attrNameLst>
                                          <p:attrName>style.visibility</p:attrName>
                                        </p:attrNameLst>
                                      </p:cBhvr>
                                      <p:to>
                                        <p:strVal val="visible"/>
                                      </p:to>
                                    </p:set>
                                    <p:animEffect transition="in" filter="fade">
                                      <p:cBhvr>
                                        <p:cTn id="34" dur="500"/>
                                        <p:tgtEl>
                                          <p:spTgt spid="10">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6" end="6"/>
                                            </p:txEl>
                                          </p:spTgt>
                                        </p:tgtEl>
                                        <p:attrNameLst>
                                          <p:attrName>style.visibility</p:attrName>
                                        </p:attrNameLst>
                                      </p:cBhvr>
                                      <p:to>
                                        <p:strVal val="visible"/>
                                      </p:to>
                                    </p:set>
                                    <p:animEffect transition="in" filter="fade">
                                      <p:cBhvr>
                                        <p:cTn id="39" dur="500"/>
                                        <p:tgtEl>
                                          <p:spTgt spid="10">
                                            <p:txEl>
                                              <p:pRg st="6" end="6"/>
                                            </p:txEl>
                                          </p:spTgt>
                                        </p:tgtEl>
                                      </p:cBhvr>
                                    </p:animEffect>
                                  </p:childTnLst>
                                </p:cTn>
                              </p:par>
                              <p:par>
                                <p:cTn id="40" presetID="10" presetClass="exit" presetSubtype="0" fill="hold" nodeType="withEffect">
                                  <p:stCondLst>
                                    <p:cond delay="0"/>
                                  </p:stCondLst>
                                  <p:childTnLst>
                                    <p:animEffect transition="out" filter="fade">
                                      <p:cBhvr>
                                        <p:cTn id="41" dur="500"/>
                                        <p:tgtEl>
                                          <p:spTgt spid="10">
                                            <p:txEl>
                                              <p:pRg st="4" end="4"/>
                                            </p:txEl>
                                          </p:spTgt>
                                        </p:tgtEl>
                                      </p:cBhvr>
                                    </p:animEffect>
                                    <p:set>
                                      <p:cBhvr>
                                        <p:cTn id="42" dur="1" fill="hold">
                                          <p:stCondLst>
                                            <p:cond delay="499"/>
                                          </p:stCondLst>
                                        </p:cTn>
                                        <p:tgtEl>
                                          <p:spTgt spid="10">
                                            <p:txEl>
                                              <p:pRg st="4" end="4"/>
                                            </p:txEl>
                                          </p:spTgt>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10">
                                            <p:txEl>
                                              <p:pRg st="5" end="5"/>
                                            </p:txEl>
                                          </p:spTgt>
                                        </p:tgtEl>
                                      </p:cBhvr>
                                    </p:animEffect>
                                    <p:set>
                                      <p:cBhvr>
                                        <p:cTn id="45" dur="1" fill="hold">
                                          <p:stCondLst>
                                            <p:cond delay="499"/>
                                          </p:stCondLst>
                                        </p:cTn>
                                        <p:tgtEl>
                                          <p:spTgt spid="10">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4D15AF-034D-5330-71FF-129F5A8D6433}"/>
              </a:ext>
            </a:extLst>
          </p:cNvPr>
          <p:cNvSpPr>
            <a:spLocks noGrp="1"/>
          </p:cNvSpPr>
          <p:nvPr>
            <p:ph type="title"/>
          </p:nvPr>
        </p:nvSpPr>
        <p:spPr/>
        <p:txBody>
          <a:bodyPr>
            <a:normAutofit fontScale="90000"/>
          </a:bodyPr>
          <a:lstStyle/>
          <a:p>
            <a:pPr algn="ctr"/>
            <a:r>
              <a:rPr lang="en-US" dirty="0"/>
              <a:t>Chapter 3, Section 1: Mole conversions</a:t>
            </a:r>
          </a:p>
        </p:txBody>
      </p:sp>
      <p:sp>
        <p:nvSpPr>
          <p:cNvPr id="19" name="Content Placeholder 18">
            <a:extLst>
              <a:ext uri="{FF2B5EF4-FFF2-40B4-BE49-F238E27FC236}">
                <a16:creationId xmlns:a16="http://schemas.microsoft.com/office/drawing/2014/main" id="{A6BAED0C-E8B5-8173-EF54-3592615488C3}"/>
              </a:ext>
            </a:extLst>
          </p:cNvPr>
          <p:cNvSpPr>
            <a:spLocks noGrp="1"/>
          </p:cNvSpPr>
          <p:nvPr>
            <p:ph idx="1"/>
          </p:nvPr>
        </p:nvSpPr>
        <p:spPr>
          <a:xfrm>
            <a:off x="979100" y="1458686"/>
            <a:ext cx="10233800" cy="5192485"/>
          </a:xfrm>
        </p:spPr>
        <p:txBody>
          <a:bodyPr>
            <a:normAutofit fontScale="92500"/>
          </a:bodyPr>
          <a:lstStyle/>
          <a:p>
            <a:pPr marL="0" indent="0">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The mole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US" sz="3600" dirty="0"/>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Molar mass</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Mole	         	  Particles</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tabLst>
                <a:tab pos="457200" algn="l"/>
                <a:tab pos="914400" algn="l"/>
                <a:tab pos="1371600" algn="l"/>
                <a:tab pos="2387600" algn="l"/>
              </a:tabLst>
            </a:pPr>
            <a:endParaRPr lang="en-US" sz="24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Terms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Mole – 6.02 X 10</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particles in 1 mole</a:t>
            </a:r>
            <a:endPar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Molar mass – mass of 1 mole of a substance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Atomic weight – weighted average of atoms of an element (isotopes)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endParaRPr lang="en-US" sz="18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Calculate</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tabLst>
                <a:tab pos="457200" algn="l"/>
                <a:tab pos="914400" algn="l"/>
                <a:tab pos="1371600" algn="l"/>
                <a:tab pos="2387600" algn="l"/>
              </a:tabLst>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a) 2.27 grams of N</a:t>
            </a:r>
            <a:r>
              <a:rPr lang="en-US" sz="22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 ________ moles	 c) 0.72 grams of N</a:t>
            </a:r>
            <a:r>
              <a:rPr lang="en-US" sz="22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 ________ particles</a:t>
            </a:r>
          </a:p>
          <a:p>
            <a:pPr marL="0" marR="0" indent="0">
              <a:lnSpc>
                <a:spcPct val="107000"/>
              </a:lnSpc>
              <a:spcBef>
                <a:spcPts val="0"/>
              </a:spcBef>
              <a:spcAft>
                <a:spcPts val="800"/>
              </a:spcAft>
              <a:buNone/>
              <a:tabLst>
                <a:tab pos="457200" algn="l"/>
                <a:tab pos="914400" algn="l"/>
                <a:tab pos="1371600" algn="l"/>
                <a:tab pos="2387600" algn="l"/>
              </a:tabLst>
            </a:pP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tabLst>
                <a:tab pos="457200" algn="l"/>
                <a:tab pos="914400" algn="l"/>
                <a:tab pos="1371600" algn="l"/>
                <a:tab pos="2387600" algn="l"/>
              </a:tabLst>
            </a:pP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b) 0.030 moles of N</a:t>
            </a:r>
            <a:r>
              <a:rPr lang="en-US" sz="22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_______ grams	</a:t>
            </a:r>
            <a:r>
              <a:rPr lang="en-US" sz="2200" dirty="0">
                <a:effectLst/>
                <a:latin typeface="Calibri" panose="020F0502020204030204" pitchFamily="34" charset="0"/>
                <a:ea typeface="Calibri" panose="020F0502020204030204" pitchFamily="34" charset="0"/>
                <a:cs typeface="Times New Roman" panose="02020603050405020304" pitchFamily="18" charset="0"/>
              </a:rPr>
              <a:t>d) 3.00 X 10</a:t>
            </a:r>
            <a:r>
              <a:rPr lang="en-US" sz="22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sz="2200" dirty="0">
                <a:effectLst/>
                <a:latin typeface="Calibri" panose="020F0502020204030204" pitchFamily="34" charset="0"/>
                <a:ea typeface="Calibri" panose="020F0502020204030204" pitchFamily="34" charset="0"/>
                <a:cs typeface="Times New Roman" panose="02020603050405020304" pitchFamily="18" charset="0"/>
              </a:rPr>
              <a:t> molecules of N</a:t>
            </a:r>
            <a:r>
              <a:rPr lang="en-US" sz="22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200" dirty="0">
                <a:effectLst/>
                <a:latin typeface="Calibri" panose="020F0502020204030204" pitchFamily="34" charset="0"/>
                <a:ea typeface="Calibri" panose="020F0502020204030204" pitchFamily="34" charset="0"/>
                <a:cs typeface="Times New Roman" panose="02020603050405020304" pitchFamily="18" charset="0"/>
              </a:rPr>
              <a:t> = _______ grams</a:t>
            </a:r>
            <a:endParaRPr lang="en-US" sz="2200" dirty="0"/>
          </a:p>
          <a:p>
            <a:pPr marL="0" marR="0">
              <a:lnSpc>
                <a:spcPct val="107000"/>
              </a:lnSpc>
              <a:spcBef>
                <a:spcPts val="0"/>
              </a:spcBef>
              <a:spcAft>
                <a:spcPts val="800"/>
              </a:spcAft>
              <a:tabLst>
                <a:tab pos="457200" algn="l"/>
                <a:tab pos="914400" algn="l"/>
                <a:tab pos="1371600" algn="l"/>
                <a:tab pos="23876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4" name="Straight Arrow Connector 23">
            <a:extLst>
              <a:ext uri="{FF2B5EF4-FFF2-40B4-BE49-F238E27FC236}">
                <a16:creationId xmlns:a16="http://schemas.microsoft.com/office/drawing/2014/main" id="{AA4434DA-0431-11D3-E20B-98A3B294DDC7}"/>
              </a:ext>
            </a:extLst>
          </p:cNvPr>
          <p:cNvCxnSpPr/>
          <p:nvPr/>
        </p:nvCxnSpPr>
        <p:spPr>
          <a:xfrm>
            <a:off x="3510648" y="2182587"/>
            <a:ext cx="933450"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96E6C197-91C1-BF2D-E0D6-89E54CCEA995}"/>
              </a:ext>
            </a:extLst>
          </p:cNvPr>
          <p:cNvCxnSpPr/>
          <p:nvPr/>
        </p:nvCxnSpPr>
        <p:spPr>
          <a:xfrm>
            <a:off x="5502723" y="2193466"/>
            <a:ext cx="933450"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22336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par>
                                <p:cTn id="16" presetID="10" presetClass="entr" presetSubtype="0" fill="hold"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9">
                                            <p:txEl>
                                              <p:pRg st="3" end="3"/>
                                            </p:txEl>
                                          </p:spTgt>
                                        </p:tgtEl>
                                        <p:attrNameLst>
                                          <p:attrName>style.visibility</p:attrName>
                                        </p:attrNameLst>
                                      </p:cBhvr>
                                      <p:to>
                                        <p:strVal val="visible"/>
                                      </p:to>
                                    </p:set>
                                    <p:animEffect transition="in" filter="fade">
                                      <p:cBhvr>
                                        <p:cTn id="23" dur="500"/>
                                        <p:tgtEl>
                                          <p:spTgt spid="1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9">
                                            <p:txEl>
                                              <p:pRg st="4" end="4"/>
                                            </p:txEl>
                                          </p:spTgt>
                                        </p:tgtEl>
                                        <p:attrNameLst>
                                          <p:attrName>style.visibility</p:attrName>
                                        </p:attrNameLst>
                                      </p:cBhvr>
                                      <p:to>
                                        <p:strVal val="visible"/>
                                      </p:to>
                                    </p:set>
                                    <p:animEffect transition="in" filter="fade">
                                      <p:cBhvr>
                                        <p:cTn id="28" dur="500"/>
                                        <p:tgtEl>
                                          <p:spTgt spid="19">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9">
                                            <p:txEl>
                                              <p:pRg st="5" end="5"/>
                                            </p:txEl>
                                          </p:spTgt>
                                        </p:tgtEl>
                                        <p:attrNameLst>
                                          <p:attrName>style.visibility</p:attrName>
                                        </p:attrNameLst>
                                      </p:cBhvr>
                                      <p:to>
                                        <p:strVal val="visible"/>
                                      </p:to>
                                    </p:set>
                                    <p:animEffect transition="in" filter="fade">
                                      <p:cBhvr>
                                        <p:cTn id="33" dur="500"/>
                                        <p:tgtEl>
                                          <p:spTgt spid="19">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9">
                                            <p:txEl>
                                              <p:pRg st="7" end="7"/>
                                            </p:txEl>
                                          </p:spTgt>
                                        </p:tgtEl>
                                        <p:attrNameLst>
                                          <p:attrName>style.visibility</p:attrName>
                                        </p:attrNameLst>
                                      </p:cBhvr>
                                      <p:to>
                                        <p:strVal val="visible"/>
                                      </p:to>
                                    </p:set>
                                    <p:animEffect transition="in" filter="fade">
                                      <p:cBhvr>
                                        <p:cTn id="38" dur="500"/>
                                        <p:tgtEl>
                                          <p:spTgt spid="19">
                                            <p:txEl>
                                              <p:pRg st="7" end="7"/>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9">
                                            <p:txEl>
                                              <p:pRg st="8" end="8"/>
                                            </p:txEl>
                                          </p:spTgt>
                                        </p:tgtEl>
                                        <p:attrNameLst>
                                          <p:attrName>style.visibility</p:attrName>
                                        </p:attrNameLst>
                                      </p:cBhvr>
                                      <p:to>
                                        <p:strVal val="visible"/>
                                      </p:to>
                                    </p:set>
                                    <p:animEffect transition="in" filter="fade">
                                      <p:cBhvr>
                                        <p:cTn id="41" dur="500"/>
                                        <p:tgtEl>
                                          <p:spTgt spid="19">
                                            <p:txEl>
                                              <p:pRg st="8" end="8"/>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9">
                                            <p:txEl>
                                              <p:pRg st="9" end="9"/>
                                            </p:txEl>
                                          </p:spTgt>
                                        </p:tgtEl>
                                        <p:attrNameLst>
                                          <p:attrName>style.visibility</p:attrName>
                                        </p:attrNameLst>
                                      </p:cBhvr>
                                      <p:to>
                                        <p:strVal val="visible"/>
                                      </p:to>
                                    </p:set>
                                    <p:animEffect transition="in" filter="fade">
                                      <p:cBhvr>
                                        <p:cTn id="44" dur="500"/>
                                        <p:tgtEl>
                                          <p:spTgt spid="19">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9">
                                            <p:txEl>
                                              <p:pRg st="10" end="10"/>
                                            </p:txEl>
                                          </p:spTgt>
                                        </p:tgtEl>
                                        <p:attrNameLst>
                                          <p:attrName>style.visibility</p:attrName>
                                        </p:attrNameLst>
                                      </p:cBhvr>
                                      <p:to>
                                        <p:strVal val="visible"/>
                                      </p:to>
                                    </p:set>
                                    <p:animEffect transition="in" filter="fade">
                                      <p:cBhvr>
                                        <p:cTn id="49" dur="500"/>
                                        <p:tgtEl>
                                          <p:spTgt spid="19">
                                            <p:txEl>
                                              <p:pRg st="10" end="10"/>
                                            </p:txEl>
                                          </p:spTgt>
                                        </p:tgtEl>
                                      </p:cBhvr>
                                    </p:animEffect>
                                  </p:childTnLst>
                                </p:cTn>
                              </p:par>
                              <p:par>
                                <p:cTn id="50" presetID="10" presetClass="exit" presetSubtype="0" fill="hold" nodeType="withEffect">
                                  <p:stCondLst>
                                    <p:cond delay="0"/>
                                  </p:stCondLst>
                                  <p:childTnLst>
                                    <p:animEffect transition="out" filter="fade">
                                      <p:cBhvr>
                                        <p:cTn id="51" dur="500"/>
                                        <p:tgtEl>
                                          <p:spTgt spid="19">
                                            <p:txEl>
                                              <p:pRg st="8" end="8"/>
                                            </p:txEl>
                                          </p:spTgt>
                                        </p:tgtEl>
                                      </p:cBhvr>
                                    </p:animEffect>
                                    <p:set>
                                      <p:cBhvr>
                                        <p:cTn id="52" dur="1" fill="hold">
                                          <p:stCondLst>
                                            <p:cond delay="499"/>
                                          </p:stCondLst>
                                        </p:cTn>
                                        <p:tgtEl>
                                          <p:spTgt spid="19">
                                            <p:txEl>
                                              <p:pRg st="8" end="8"/>
                                            </p:txEl>
                                          </p:spTgt>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19">
                                            <p:txEl>
                                              <p:pRg st="9" end="9"/>
                                            </p:txEl>
                                          </p:spTgt>
                                        </p:tgtEl>
                                      </p:cBhvr>
                                    </p:animEffect>
                                    <p:set>
                                      <p:cBhvr>
                                        <p:cTn id="55" dur="1" fill="hold">
                                          <p:stCondLst>
                                            <p:cond delay="499"/>
                                          </p:stCondLst>
                                        </p:cTn>
                                        <p:tgtEl>
                                          <p:spTgt spid="19">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3, Section 1: Mole conversions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0" y="1883229"/>
            <a:ext cx="12192000" cy="5214257"/>
          </a:xfrm>
        </p:spPr>
        <p:txBody>
          <a:bodyPr>
            <a:normAutofit fontScale="47500" lnSpcReduction="20000"/>
          </a:bodyPr>
          <a:lstStyle/>
          <a:p>
            <a:pPr marL="0" marR="0" indent="0">
              <a:lnSpc>
                <a:spcPct val="107000"/>
              </a:lnSpc>
              <a:spcBef>
                <a:spcPts val="0"/>
              </a:spcBef>
              <a:spcAft>
                <a:spcPts val="800"/>
              </a:spcAft>
              <a:buNone/>
              <a:tabLst>
                <a:tab pos="457200" algn="l"/>
                <a:tab pos="914400" algn="l"/>
                <a:tab pos="1371600" algn="l"/>
                <a:tab pos="2387600" algn="l"/>
              </a:tabLst>
            </a:pPr>
            <a:r>
              <a:rPr lang="en-US" sz="4400" b="1" u="sng" kern="100" dirty="0">
                <a:effectLst/>
                <a:latin typeface="Calibri" panose="020F0502020204030204" pitchFamily="34" charset="0"/>
                <a:ea typeface="Calibri" panose="020F0502020204030204" pitchFamily="34" charset="0"/>
                <a:cs typeface="Times New Roman" panose="02020603050405020304" pitchFamily="18" charset="0"/>
              </a:rPr>
              <a:t>Calculate</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Aspartame C</a:t>
            </a:r>
            <a:r>
              <a:rPr lang="en-US" sz="4400" kern="100" baseline="-25000" dirty="0">
                <a:effectLst/>
                <a:latin typeface="Calibri" panose="020F0502020204030204" pitchFamily="34" charset="0"/>
                <a:ea typeface="Calibri" panose="020F0502020204030204" pitchFamily="34" charset="0"/>
                <a:cs typeface="Times New Roman" panose="02020603050405020304" pitchFamily="18" charset="0"/>
              </a:rPr>
              <a:t>14</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4400" kern="100" baseline="-25000" dirty="0">
                <a:effectLst/>
                <a:latin typeface="Calibri" panose="020F0502020204030204" pitchFamily="34" charset="0"/>
                <a:ea typeface="Calibri" panose="020F0502020204030204" pitchFamily="34" charset="0"/>
                <a:cs typeface="Times New Roman" panose="02020603050405020304" pitchFamily="18" charset="0"/>
              </a:rPr>
              <a:t>18</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N</a:t>
            </a:r>
            <a:r>
              <a:rPr lang="en-US" sz="4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4400" kern="100" baseline="-25000" dirty="0">
                <a:effectLst/>
                <a:latin typeface="Calibri" panose="020F0502020204030204" pitchFamily="34" charset="0"/>
                <a:ea typeface="Calibri" panose="020F0502020204030204" pitchFamily="34" charset="0"/>
                <a:cs typeface="Times New Roman" panose="02020603050405020304" pitchFamily="18" charset="0"/>
              </a:rPr>
              <a:t>5</a:t>
            </a: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 pos="914400" algn="l"/>
                <a:tab pos="1371600" algn="l"/>
                <a:tab pos="23876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tabLst>
                <a:tab pos="457200" algn="l"/>
                <a:tab pos="914400" algn="l"/>
                <a:tab pos="1371600" algn="l"/>
                <a:tab pos="23876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a) molar mass of aspartame	</a:t>
            </a:r>
            <a:r>
              <a:rPr lang="en-US" sz="4400" kern="100" dirty="0">
                <a:latin typeface="Calibri" panose="020F0502020204030204" pitchFamily="34" charset="0"/>
                <a:ea typeface="Calibri" panose="020F0502020204030204" pitchFamily="34" charset="0"/>
                <a:cs typeface="Times New Roman" panose="02020603050405020304" pitchFamily="18" charset="0"/>
              </a:rPr>
              <a:t>			b) moles in 10.0 grams aspartame		</a:t>
            </a:r>
          </a:p>
          <a:p>
            <a:pPr marL="0" indent="0">
              <a:lnSpc>
                <a:spcPct val="107000"/>
              </a:lnSpc>
              <a:spcBef>
                <a:spcPts val="0"/>
              </a:spcBef>
              <a:spcAft>
                <a:spcPts val="800"/>
              </a:spcAft>
              <a:buNone/>
              <a:tabLst>
                <a:tab pos="457200" algn="l"/>
                <a:tab pos="914400" algn="l"/>
                <a:tab pos="1371600" algn="l"/>
                <a:tab pos="2387600" algn="l"/>
              </a:tabLst>
            </a:pP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 pos="914400" algn="l"/>
                <a:tab pos="1371600" algn="l"/>
                <a:tab pos="23876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tabLst>
                <a:tab pos="457200" algn="l"/>
                <a:tab pos="914400" algn="l"/>
                <a:tab pos="1371600" algn="l"/>
                <a:tab pos="2387600" algn="l"/>
              </a:tabLst>
            </a:pPr>
            <a:r>
              <a:rPr lang="en-US" sz="4400" kern="100" dirty="0">
                <a:latin typeface="Calibri" panose="020F0502020204030204" pitchFamily="34" charset="0"/>
                <a:ea typeface="Calibri" panose="020F0502020204030204" pitchFamily="34" charset="0"/>
                <a:cs typeface="Times New Roman" panose="02020603050405020304" pitchFamily="18" charset="0"/>
              </a:rPr>
              <a:t>	c) grams of 1.56 moles of aspartame			</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d) particles in 5.0 milligrams of aspartame</a:t>
            </a:r>
          </a:p>
          <a:p>
            <a:pPr marL="0" marR="0" indent="0">
              <a:lnSpc>
                <a:spcPct val="107000"/>
              </a:lnSpc>
              <a:spcBef>
                <a:spcPts val="0"/>
              </a:spcBef>
              <a:spcAft>
                <a:spcPts val="800"/>
              </a:spcAft>
              <a:buNone/>
              <a:tabLst>
                <a:tab pos="457200" algn="l"/>
                <a:tab pos="914400" algn="l"/>
                <a:tab pos="1371600" algn="l"/>
                <a:tab pos="2387600" algn="l"/>
              </a:tabLst>
            </a:pP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 pos="914400" algn="l"/>
                <a:tab pos="1371600" algn="l"/>
                <a:tab pos="2387600" algn="l"/>
              </a:tabLst>
            </a:pP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 pos="914400" algn="l"/>
                <a:tab pos="1371600" algn="l"/>
                <a:tab pos="2387600" algn="l"/>
              </a:tabLs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e) atoms of N in 1.2 grams of aspartame</a:t>
            </a:r>
            <a:r>
              <a:rPr lang="en-US" sz="4400" kern="100" dirty="0">
                <a:latin typeface="Calibri" panose="020F0502020204030204" pitchFamily="34" charset="0"/>
                <a:ea typeface="Calibri" panose="020F0502020204030204" pitchFamily="34" charset="0"/>
                <a:cs typeface="Times New Roman" panose="02020603050405020304" pitchFamily="18" charset="0"/>
              </a:rPr>
              <a:t>		f) grams in 1.0 X 10</a:t>
            </a:r>
            <a:r>
              <a:rPr lang="en-US" sz="4400" kern="100" baseline="30000" dirty="0">
                <a:latin typeface="Calibri" panose="020F0502020204030204" pitchFamily="34" charset="0"/>
                <a:ea typeface="Calibri" panose="020F0502020204030204" pitchFamily="34" charset="0"/>
                <a:cs typeface="Times New Roman" panose="02020603050405020304" pitchFamily="18" charset="0"/>
              </a:rPr>
              <a:t>9</a:t>
            </a:r>
            <a:r>
              <a:rPr lang="en-US" sz="4400" kern="100" dirty="0">
                <a:latin typeface="Calibri" panose="020F0502020204030204" pitchFamily="34" charset="0"/>
                <a:ea typeface="Calibri" panose="020F0502020204030204" pitchFamily="34" charset="0"/>
                <a:cs typeface="Times New Roman" panose="02020603050405020304" pitchFamily="18" charset="0"/>
              </a:rPr>
              <a:t> molecules of aspartame</a:t>
            </a:r>
          </a:p>
          <a:p>
            <a:pPr marL="0" marR="0" indent="0">
              <a:lnSpc>
                <a:spcPct val="107000"/>
              </a:lnSpc>
              <a:spcBef>
                <a:spcPts val="0"/>
              </a:spcBef>
              <a:spcAft>
                <a:spcPts val="800"/>
              </a:spcAft>
              <a:buNone/>
              <a:tabLst>
                <a:tab pos="457200" algn="l"/>
                <a:tab pos="914400" algn="l"/>
                <a:tab pos="1371600" algn="l"/>
                <a:tab pos="2387600" algn="l"/>
              </a:tabLst>
            </a:pP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tabLst>
                <a:tab pos="457200" algn="l"/>
                <a:tab pos="914400" algn="l"/>
                <a:tab pos="1371600" algn="l"/>
                <a:tab pos="23876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tabLst>
                <a:tab pos="457200" algn="l"/>
                <a:tab pos="914400" algn="l"/>
                <a:tab pos="1371600" algn="l"/>
                <a:tab pos="23876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25846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5" end="5"/>
                                            </p:txEl>
                                          </p:spTgt>
                                        </p:tgtEl>
                                        <p:attrNameLst>
                                          <p:attrName>style.visibility</p:attrName>
                                        </p:attrNameLst>
                                      </p:cBhvr>
                                      <p:to>
                                        <p:strVal val="visible"/>
                                      </p:to>
                                    </p:set>
                                    <p:animEffect transition="in" filter="fade">
                                      <p:cBhvr>
                                        <p:cTn id="20" dur="500"/>
                                        <p:tgtEl>
                                          <p:spTgt spid="6">
                                            <p:txEl>
                                              <p:pRg st="5" end="5"/>
                                            </p:txEl>
                                          </p:spTgt>
                                        </p:tgtEl>
                                      </p:cBhvr>
                                    </p:animEffect>
                                  </p:childTnLst>
                                </p:cTn>
                              </p:par>
                              <p:par>
                                <p:cTn id="21" presetID="10" presetClass="exit" presetSubtype="0" fill="hold" nodeType="withEffect">
                                  <p:stCondLst>
                                    <p:cond delay="0"/>
                                  </p:stCondLst>
                                  <p:childTnLst>
                                    <p:animEffect transition="out" filter="fade">
                                      <p:cBhvr>
                                        <p:cTn id="22" dur="500"/>
                                        <p:tgtEl>
                                          <p:spTgt spid="6">
                                            <p:txEl>
                                              <p:pRg st="2" end="2"/>
                                            </p:txEl>
                                          </p:spTgt>
                                        </p:tgtEl>
                                      </p:cBhvr>
                                    </p:animEffect>
                                    <p:set>
                                      <p:cBhvr>
                                        <p:cTn id="23" dur="1" fill="hold">
                                          <p:stCondLst>
                                            <p:cond delay="499"/>
                                          </p:stCondLst>
                                        </p:cTn>
                                        <p:tgtEl>
                                          <p:spTgt spid="6">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500"/>
                                        <p:tgtEl>
                                          <p:spTgt spid="6">
                                            <p:txEl>
                                              <p:pRg st="8" end="8"/>
                                            </p:txEl>
                                          </p:spTgt>
                                        </p:tgtEl>
                                      </p:cBhvr>
                                    </p:animEffect>
                                  </p:childTnLst>
                                </p:cTn>
                              </p:par>
                              <p:par>
                                <p:cTn id="29" presetID="10" presetClass="exit" presetSubtype="0" fill="hold" nodeType="withEffect">
                                  <p:stCondLst>
                                    <p:cond delay="0"/>
                                  </p:stCondLst>
                                  <p:childTnLst>
                                    <p:animEffect transition="out" filter="fade">
                                      <p:cBhvr>
                                        <p:cTn id="30" dur="500"/>
                                        <p:tgtEl>
                                          <p:spTgt spid="6">
                                            <p:txEl>
                                              <p:pRg st="5" end="5"/>
                                            </p:txEl>
                                          </p:spTgt>
                                        </p:tgtEl>
                                      </p:cBhvr>
                                    </p:animEffect>
                                    <p:set>
                                      <p:cBhvr>
                                        <p:cTn id="31" dur="1" fill="hold">
                                          <p:stCondLst>
                                            <p:cond delay="499"/>
                                          </p:stCondLst>
                                        </p:cTn>
                                        <p:tgtEl>
                                          <p:spTgt spid="6">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9EB7394-BA45-A15B-0B94-1F9B01BDF67D}"/>
              </a:ext>
            </a:extLst>
          </p:cNvPr>
          <p:cNvSpPr>
            <a:spLocks noGrp="1"/>
          </p:cNvSpPr>
          <p:nvPr>
            <p:ph type="title"/>
          </p:nvPr>
        </p:nvSpPr>
        <p:spPr/>
        <p:txBody>
          <a:bodyPr>
            <a:normAutofit fontScale="90000"/>
          </a:bodyPr>
          <a:lstStyle/>
          <a:p>
            <a:pPr algn="ctr"/>
            <a:r>
              <a:rPr lang="en-US" dirty="0"/>
              <a:t>Chapter 3, Section 1: Mole conversions</a:t>
            </a:r>
          </a:p>
        </p:txBody>
      </p:sp>
      <p:sp>
        <p:nvSpPr>
          <p:cNvPr id="11" name="Content Placeholder 10">
            <a:extLst>
              <a:ext uri="{FF2B5EF4-FFF2-40B4-BE49-F238E27FC236}">
                <a16:creationId xmlns:a16="http://schemas.microsoft.com/office/drawing/2014/main" id="{A0CFA8C9-C919-13ED-DBBB-F4120B9D0CA8}"/>
              </a:ext>
            </a:extLst>
          </p:cNvPr>
          <p:cNvSpPr>
            <a:spLocks noGrp="1"/>
          </p:cNvSpPr>
          <p:nvPr>
            <p:ph idx="1"/>
          </p:nvPr>
        </p:nvSpPr>
        <p:spPr/>
        <p:txBody>
          <a:bodyPr/>
          <a:lstStyle/>
          <a:p>
            <a:pPr marL="0" marR="0" indent="0">
              <a:lnSpc>
                <a:spcPct val="107000"/>
              </a:lnSpc>
              <a:spcBef>
                <a:spcPts val="0"/>
              </a:spcBef>
              <a:spcAft>
                <a:spcPts val="800"/>
              </a:spcAft>
              <a:buNone/>
              <a:tabLst>
                <a:tab pos="457200" algn="l"/>
                <a:tab pos="914400" algn="l"/>
                <a:tab pos="1371600" algn="l"/>
                <a:tab pos="2387600" algn="l"/>
              </a:tabLst>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Atomic weight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457200" algn="l"/>
                <a:tab pos="914400" algn="l"/>
                <a:tab pos="1371600" algn="l"/>
                <a:tab pos="2387600"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class of ten students take a quiz in AP Chemistry.  In this class, 9 students get a 90% and 1 student gets a 50%.  What is the average score for this quiz?</a:t>
            </a:r>
          </a:p>
          <a:p>
            <a:pPr marL="0" indent="0">
              <a:buNone/>
            </a:pPr>
            <a:endParaRPr lang="en-US"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Calculate the atomic weight of Mg from the following information:</a:t>
            </a:r>
          </a:p>
          <a:p>
            <a:pPr marL="0" indent="0">
              <a:buNone/>
            </a:pPr>
            <a:endParaRPr lang="en-US" dirty="0"/>
          </a:p>
        </p:txBody>
      </p:sp>
      <p:pic>
        <p:nvPicPr>
          <p:cNvPr id="3" name="Picture 2">
            <a:extLst>
              <a:ext uri="{FF2B5EF4-FFF2-40B4-BE49-F238E27FC236}">
                <a16:creationId xmlns:a16="http://schemas.microsoft.com/office/drawing/2014/main" id="{B4F33C5A-93E0-DC3B-9729-2E56EA9571AB}"/>
              </a:ext>
            </a:extLst>
          </p:cNvPr>
          <p:cNvPicPr>
            <a:picLocks noChangeAspect="1"/>
          </p:cNvPicPr>
          <p:nvPr/>
        </p:nvPicPr>
        <p:blipFill>
          <a:blip r:embed="rId2"/>
          <a:stretch>
            <a:fillRect/>
          </a:stretch>
        </p:blipFill>
        <p:spPr>
          <a:xfrm>
            <a:off x="3755509" y="4461308"/>
            <a:ext cx="4680981" cy="1264578"/>
          </a:xfrm>
          <a:prstGeom prst="rect">
            <a:avLst/>
          </a:prstGeom>
        </p:spPr>
      </p:pic>
    </p:spTree>
    <p:extLst>
      <p:ext uri="{BB962C8B-B14F-4D97-AF65-F5344CB8AC3E}">
        <p14:creationId xmlns:p14="http://schemas.microsoft.com/office/powerpoint/2010/main" val="10090128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xit" presetSubtype="0" fill="hold" nodeType="withEffect">
                                  <p:stCondLst>
                                    <p:cond delay="0"/>
                                  </p:stCondLst>
                                  <p:childTnLst>
                                    <p:animEffect transition="out" filter="fade">
                                      <p:cBhvr>
                                        <p:cTn id="22" dur="500"/>
                                        <p:tgtEl>
                                          <p:spTgt spid="11">
                                            <p:txEl>
                                              <p:pRg st="1" end="1"/>
                                            </p:txEl>
                                          </p:spTgt>
                                        </p:tgtEl>
                                      </p:cBhvr>
                                    </p:animEffect>
                                    <p:set>
                                      <p:cBhvr>
                                        <p:cTn id="23"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5DF45-2D92-CFDA-FB3F-0E3A5171E8B3}"/>
              </a:ext>
            </a:extLst>
          </p:cNvPr>
          <p:cNvSpPr>
            <a:spLocks noGrp="1"/>
          </p:cNvSpPr>
          <p:nvPr>
            <p:ph type="title"/>
          </p:nvPr>
        </p:nvSpPr>
        <p:spPr/>
        <p:txBody>
          <a:bodyPr>
            <a:normAutofit fontScale="90000"/>
          </a:bodyPr>
          <a:lstStyle/>
          <a:p>
            <a:r>
              <a:rPr lang="en-US" dirty="0"/>
              <a:t>Chapter 3, Section 1: Mole conversions</a:t>
            </a:r>
          </a:p>
        </p:txBody>
      </p:sp>
      <p:sp>
        <p:nvSpPr>
          <p:cNvPr id="4" name="Content Placeholder 3">
            <a:extLst>
              <a:ext uri="{FF2B5EF4-FFF2-40B4-BE49-F238E27FC236}">
                <a16:creationId xmlns:a16="http://schemas.microsoft.com/office/drawing/2014/main" id="{111DE236-C38D-FFBC-2CDD-42D5E0144A85}"/>
              </a:ext>
            </a:extLst>
          </p:cNvPr>
          <p:cNvSpPr>
            <a:spLocks noGrp="1"/>
          </p:cNvSpPr>
          <p:nvPr>
            <p:ph idx="1"/>
          </p:nvPr>
        </p:nvSpPr>
        <p:spPr>
          <a:xfrm>
            <a:off x="1120000" y="1495119"/>
            <a:ext cx="10233800" cy="4351338"/>
          </a:xfrm>
        </p:spPr>
        <p:txBody>
          <a:bodyPr>
            <a:normAutofit fontScale="92500" lnSpcReduction="10000"/>
          </a:bodyPr>
          <a:lstStyle/>
          <a:p>
            <a:pPr marL="0" indent="0">
              <a:buNone/>
            </a:pPr>
            <a:r>
              <a:rPr lang="en-US" dirty="0"/>
              <a:t>The average atomic mass of naturally occurring neon is 20.18 amu.  There are two common isotopes of naturally occurring neon as indicated in the table below.</a:t>
            </a:r>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dirty="0" err="1"/>
              <a:t>i</a:t>
            </a:r>
            <a:r>
              <a:rPr lang="en-US" dirty="0"/>
              <a:t>) Using the information above, calculate the percent abundance of 	    each isotope.</a:t>
            </a:r>
          </a:p>
          <a:p>
            <a:pPr marL="0" indent="0">
              <a:buNone/>
            </a:pPr>
            <a:endParaRPr lang="en-US" dirty="0"/>
          </a:p>
          <a:p>
            <a:pPr marL="0" indent="0">
              <a:buNone/>
            </a:pPr>
            <a:r>
              <a:rPr lang="en-US" dirty="0"/>
              <a:t>	ii)  Calculate the number of Ne-22 atoms in a 12.55 g sample of 	      naturally occurring neon.</a:t>
            </a:r>
          </a:p>
        </p:txBody>
      </p:sp>
      <p:pic>
        <p:nvPicPr>
          <p:cNvPr id="10" name="Picture 9">
            <a:extLst>
              <a:ext uri="{FF2B5EF4-FFF2-40B4-BE49-F238E27FC236}">
                <a16:creationId xmlns:a16="http://schemas.microsoft.com/office/drawing/2014/main" id="{5AF4EEED-E36C-FE9B-8469-9040F8653E12}"/>
              </a:ext>
            </a:extLst>
          </p:cNvPr>
          <p:cNvPicPr>
            <a:picLocks noChangeAspect="1"/>
          </p:cNvPicPr>
          <p:nvPr/>
        </p:nvPicPr>
        <p:blipFill>
          <a:blip r:embed="rId2"/>
          <a:stretch>
            <a:fillRect/>
          </a:stretch>
        </p:blipFill>
        <p:spPr>
          <a:xfrm>
            <a:off x="4324252" y="2445745"/>
            <a:ext cx="3169709" cy="1167787"/>
          </a:xfrm>
          <a:prstGeom prst="rect">
            <a:avLst/>
          </a:prstGeom>
        </p:spPr>
      </p:pic>
    </p:spTree>
    <p:extLst>
      <p:ext uri="{BB962C8B-B14F-4D97-AF65-F5344CB8AC3E}">
        <p14:creationId xmlns:p14="http://schemas.microsoft.com/office/powerpoint/2010/main" val="9463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6" end="6"/>
                                            </p:txEl>
                                          </p:spTgt>
                                        </p:tgtEl>
                                        <p:attrNameLst>
                                          <p:attrName>style.visibility</p:attrName>
                                        </p:attrNameLst>
                                      </p:cBhvr>
                                      <p:to>
                                        <p:strVal val="visible"/>
                                      </p:to>
                                    </p:set>
                                    <p:animEffect transition="in" filter="fade">
                                      <p:cBhvr>
                                        <p:cTn id="20" dur="500"/>
                                        <p:tgtEl>
                                          <p:spTgt spid="4">
                                            <p:txEl>
                                              <p:pRg st="6" end="6"/>
                                            </p:txEl>
                                          </p:spTgt>
                                        </p:tgtEl>
                                      </p:cBhvr>
                                    </p:animEffect>
                                  </p:childTnLst>
                                </p:cTn>
                              </p:par>
                              <p:par>
                                <p:cTn id="21" presetID="10" presetClass="exit" presetSubtype="0" fill="hold" nodeType="withEffect">
                                  <p:stCondLst>
                                    <p:cond delay="0"/>
                                  </p:stCondLst>
                                  <p:childTnLst>
                                    <p:animEffect transition="out" filter="fade">
                                      <p:cBhvr>
                                        <p:cTn id="22" dur="500"/>
                                        <p:tgtEl>
                                          <p:spTgt spid="4">
                                            <p:txEl>
                                              <p:pRg st="4" end="4"/>
                                            </p:txEl>
                                          </p:spTgt>
                                        </p:tgtEl>
                                      </p:cBhvr>
                                    </p:animEffect>
                                    <p:set>
                                      <p:cBhvr>
                                        <p:cTn id="23"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2436BB28-1E3F-EE2E-1DBC-C3716288D7E6}"/>
              </a:ext>
            </a:extLst>
          </p:cNvPr>
          <p:cNvSpPr>
            <a:spLocks noGrp="1"/>
          </p:cNvSpPr>
          <p:nvPr>
            <p:ph type="title"/>
          </p:nvPr>
        </p:nvSpPr>
        <p:spPr/>
        <p:txBody>
          <a:bodyPr>
            <a:normAutofit fontScale="90000"/>
          </a:bodyPr>
          <a:lstStyle/>
          <a:p>
            <a:pPr algn="ctr"/>
            <a:r>
              <a:rPr lang="en-US" dirty="0"/>
              <a:t>Chapter 3, Section 1: Mole conversions</a:t>
            </a:r>
          </a:p>
        </p:txBody>
      </p:sp>
      <p:sp>
        <p:nvSpPr>
          <p:cNvPr id="10" name="Content Placeholder 9">
            <a:extLst>
              <a:ext uri="{FF2B5EF4-FFF2-40B4-BE49-F238E27FC236}">
                <a16:creationId xmlns:a16="http://schemas.microsoft.com/office/drawing/2014/main" id="{6FF4436B-FE60-68AD-5867-AE66869B8704}"/>
              </a:ext>
            </a:extLst>
          </p:cNvPr>
          <p:cNvSpPr>
            <a:spLocks noGrp="1"/>
          </p:cNvSpPr>
          <p:nvPr>
            <p:ph idx="1"/>
          </p:nvPr>
        </p:nvSpPr>
        <p:spPr>
          <a:xfrm>
            <a:off x="838200" y="1817914"/>
            <a:ext cx="10233800" cy="4351338"/>
          </a:xfrm>
        </p:spPr>
        <p:txBody>
          <a:bodyPr/>
          <a:lstStyle/>
          <a:p>
            <a:pPr marL="0" indent="0">
              <a:buNone/>
            </a:pPr>
            <a:r>
              <a:rPr lang="en-US" dirty="0"/>
              <a:t>Assignment #1:  Problems 1-5</a:t>
            </a:r>
          </a:p>
        </p:txBody>
      </p:sp>
    </p:spTree>
    <p:extLst>
      <p:ext uri="{BB962C8B-B14F-4D97-AF65-F5344CB8AC3E}">
        <p14:creationId xmlns:p14="http://schemas.microsoft.com/office/powerpoint/2010/main" val="4386973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3, Section 2:  Empirical &amp; Molecular formulas</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a:xfrm>
            <a:off x="1120000" y="1773716"/>
            <a:ext cx="10233800" cy="4719159"/>
          </a:xfrm>
        </p:spPr>
        <p:txBody>
          <a:bodyPr>
            <a:normAutofit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Determining empirical and molecular formula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Empirical formula: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Molecular formula:</a:t>
            </a:r>
          </a:p>
          <a:p>
            <a:pPr marL="0" marR="0" indent="0">
              <a:lnSpc>
                <a:spcPct val="107000"/>
              </a:lnSpc>
              <a:spcBef>
                <a:spcPts val="0"/>
              </a:spcBef>
              <a:spcAft>
                <a:spcPts val="800"/>
              </a:spcAft>
              <a:buNone/>
            </a:pPr>
            <a:endParaRPr lang="en-US" sz="2400" b="1"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  Find the empirical formula given: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 38.6g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 16.22g</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 45.11g</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TextBox 2">
            <a:extLst>
              <a:ext uri="{FF2B5EF4-FFF2-40B4-BE49-F238E27FC236}">
                <a16:creationId xmlns:a16="http://schemas.microsoft.com/office/drawing/2014/main" id="{5DD65C8A-F148-2083-C469-DBE5945032BA}"/>
              </a:ext>
            </a:extLst>
          </p:cNvPr>
          <p:cNvSpPr txBox="1"/>
          <p:nvPr/>
        </p:nvSpPr>
        <p:spPr>
          <a:xfrm>
            <a:off x="6286042" y="4133295"/>
            <a:ext cx="5067758" cy="2677656"/>
          </a:xfrm>
          <a:prstGeom prst="rect">
            <a:avLst/>
          </a:prstGeom>
          <a:noFill/>
        </p:spPr>
        <p:txBody>
          <a:bodyPr wrap="square" rtlCol="0">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Find the empirical, then molecular formula given:</a:t>
            </a:r>
          </a:p>
          <a:p>
            <a:r>
              <a:rPr lang="en-US" sz="2400" dirty="0">
                <a:latin typeface="Calibri" panose="020F0502020204030204" pitchFamily="34" charset="0"/>
                <a:ea typeface="Calibri" panose="020F0502020204030204" pitchFamily="34" charset="0"/>
                <a:cs typeface="Calibri" panose="020F0502020204030204" pitchFamily="34" charset="0"/>
              </a:rPr>
              <a:t>	C: 49.48%</a:t>
            </a:r>
          </a:p>
          <a:p>
            <a:r>
              <a:rPr lang="en-US" sz="2400" dirty="0">
                <a:latin typeface="Calibri" panose="020F0502020204030204" pitchFamily="34" charset="0"/>
                <a:ea typeface="Calibri" panose="020F0502020204030204" pitchFamily="34" charset="0"/>
                <a:cs typeface="Calibri" panose="020F0502020204030204" pitchFamily="34" charset="0"/>
              </a:rPr>
              <a:t>	H: 5.15%</a:t>
            </a:r>
          </a:p>
          <a:p>
            <a:r>
              <a:rPr lang="en-US" sz="2400" dirty="0">
                <a:latin typeface="Calibri" panose="020F0502020204030204" pitchFamily="34" charset="0"/>
                <a:ea typeface="Calibri" panose="020F0502020204030204" pitchFamily="34" charset="0"/>
                <a:cs typeface="Calibri" panose="020F0502020204030204" pitchFamily="34" charset="0"/>
              </a:rPr>
              <a:t>	N: 28.87%</a:t>
            </a:r>
          </a:p>
          <a:p>
            <a:r>
              <a:rPr lang="en-US" sz="2400" dirty="0">
                <a:latin typeface="Calibri" panose="020F0502020204030204" pitchFamily="34" charset="0"/>
                <a:ea typeface="Calibri" panose="020F0502020204030204" pitchFamily="34" charset="0"/>
                <a:cs typeface="Calibri" panose="020F0502020204030204" pitchFamily="34" charset="0"/>
              </a:rPr>
              <a:t>	O: 16.40%</a:t>
            </a:r>
          </a:p>
          <a:p>
            <a:r>
              <a:rPr lang="en-US" sz="2400" dirty="0">
                <a:latin typeface="Calibri" panose="020F0502020204030204" pitchFamily="34" charset="0"/>
                <a:ea typeface="Calibri" panose="020F0502020204030204" pitchFamily="34" charset="0"/>
                <a:cs typeface="Calibri" panose="020F0502020204030204" pitchFamily="34" charset="0"/>
              </a:rPr>
              <a:t>Molar mass of caffeine: 194.2 g/mole</a:t>
            </a:r>
          </a:p>
        </p:txBody>
      </p:sp>
    </p:spTree>
    <p:extLst>
      <p:ext uri="{BB962C8B-B14F-4D97-AF65-F5344CB8AC3E}">
        <p14:creationId xmlns:p14="http://schemas.microsoft.com/office/powerpoint/2010/main" val="2811527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fade">
                                      <p:cBhvr>
                                        <p:cTn id="34" dur="500"/>
                                        <p:tgtEl>
                                          <p:spTgt spid="5">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par>
                                <p:cTn id="43" presetID="10" presetClass="exit" presetSubtype="0" fill="hold" nodeType="withEffect">
                                  <p:stCondLst>
                                    <p:cond delay="0"/>
                                  </p:stCondLst>
                                  <p:childTnLst>
                                    <p:animEffect transition="out" filter="fade">
                                      <p:cBhvr>
                                        <p:cTn id="44" dur="500"/>
                                        <p:tgtEl>
                                          <p:spTgt spid="5">
                                            <p:txEl>
                                              <p:pRg st="5" end="5"/>
                                            </p:txEl>
                                          </p:spTgt>
                                        </p:tgtEl>
                                      </p:cBhvr>
                                    </p:animEffect>
                                    <p:set>
                                      <p:cBhvr>
                                        <p:cTn id="45" dur="1" fill="hold">
                                          <p:stCondLst>
                                            <p:cond delay="499"/>
                                          </p:stCondLst>
                                        </p:cTn>
                                        <p:tgtEl>
                                          <p:spTgt spid="5">
                                            <p:txEl>
                                              <p:pRg st="5" end="5"/>
                                            </p:txEl>
                                          </p:spTgt>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5">
                                            <p:txEl>
                                              <p:pRg st="6" end="6"/>
                                            </p:txEl>
                                          </p:spTgt>
                                        </p:tgtEl>
                                      </p:cBhvr>
                                    </p:animEffect>
                                    <p:set>
                                      <p:cBhvr>
                                        <p:cTn id="48" dur="1" fill="hold">
                                          <p:stCondLst>
                                            <p:cond delay="499"/>
                                          </p:stCondLst>
                                        </p:cTn>
                                        <p:tgtEl>
                                          <p:spTgt spid="5">
                                            <p:txEl>
                                              <p:pRg st="6" end="6"/>
                                            </p:txEl>
                                          </p:spTgt>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5">
                                            <p:txEl>
                                              <p:pRg st="7" end="7"/>
                                            </p:txEl>
                                          </p:spTgt>
                                        </p:tgtEl>
                                      </p:cBhvr>
                                    </p:animEffect>
                                    <p:set>
                                      <p:cBhvr>
                                        <p:cTn id="51" dur="1" fill="hold">
                                          <p:stCondLst>
                                            <p:cond delay="499"/>
                                          </p:stCondLst>
                                        </p:cTn>
                                        <p:tgtEl>
                                          <p:spTgt spid="5">
                                            <p:txEl>
                                              <p:pRg st="7" end="7"/>
                                            </p:txEl>
                                          </p:spTgt>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5">
                                            <p:txEl>
                                              <p:pRg st="8" end="8"/>
                                            </p:txEl>
                                          </p:spTgt>
                                        </p:tgtEl>
                                      </p:cBhvr>
                                    </p:animEffect>
                                    <p:set>
                                      <p:cBhvr>
                                        <p:cTn id="54" dur="1" fill="hold">
                                          <p:stCondLst>
                                            <p:cond delay="499"/>
                                          </p:stCondLst>
                                        </p:cTn>
                                        <p:tgtEl>
                                          <p:spTgt spid="5">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09C7A3-3184-09C3-ED0B-D91AC672567B}"/>
              </a:ext>
            </a:extLst>
          </p:cNvPr>
          <p:cNvSpPr>
            <a:spLocks noGrp="1"/>
          </p:cNvSpPr>
          <p:nvPr>
            <p:ph type="title"/>
          </p:nvPr>
        </p:nvSpPr>
        <p:spPr/>
        <p:txBody>
          <a:bodyPr>
            <a:normAutofit fontScale="90000"/>
          </a:bodyPr>
          <a:lstStyle/>
          <a:p>
            <a:pPr algn="ctr"/>
            <a:r>
              <a:rPr lang="en-US" dirty="0"/>
              <a:t>Chapter 3, Section 2:  Empirical &amp; Molecular formulas</a:t>
            </a:r>
          </a:p>
        </p:txBody>
      </p:sp>
      <p:sp>
        <p:nvSpPr>
          <p:cNvPr id="6" name="Content Placeholder 5">
            <a:extLst>
              <a:ext uri="{FF2B5EF4-FFF2-40B4-BE49-F238E27FC236}">
                <a16:creationId xmlns:a16="http://schemas.microsoft.com/office/drawing/2014/main" id="{42157178-22C1-C90C-EE51-E320832F5250}"/>
              </a:ext>
            </a:extLst>
          </p:cNvPr>
          <p:cNvSpPr>
            <a:spLocks noGrp="1"/>
          </p:cNvSpPr>
          <p:nvPr>
            <p:ph idx="1"/>
          </p:nvPr>
        </p:nvSpPr>
        <p:spPr>
          <a:xfrm>
            <a:off x="185057" y="1825624"/>
            <a:ext cx="12006943" cy="5032375"/>
          </a:xfrm>
        </p:spPr>
        <p:txBody>
          <a:bodyPr>
            <a:normAutofit fontScale="85000" lnSpcReduction="20000"/>
          </a:bodyPr>
          <a:lstStyle/>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1. Many homes in rural America are heated by propane gas, a compound that contains only carbon and hydrogen.  Complete combustion of a sample of propane produced 2.641 g of carbon dioxide and 1.442 g of water as the only products.  Find the empirical formula of propane.</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C</a:t>
            </a:r>
            <a:r>
              <a:rPr lang="en-US" kern="1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H</a:t>
            </a:r>
            <a:r>
              <a:rPr lang="en-US" kern="1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kern="100" dirty="0">
                <a:effectLst/>
                <a:latin typeface="Calibri" panose="020F0502020204030204" pitchFamily="34" charset="0"/>
                <a:ea typeface="Calibri" panose="020F0502020204030204" pitchFamily="34" charset="0"/>
                <a:cs typeface="Times New Roman" panose="02020603050405020304" pitchFamily="18" charset="0"/>
              </a:rPr>
              <a:t> + O</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 H</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O    (problem is, we don’t know the coefficients to do simple 				      stoichiometry)</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2.  Cumene is a compound containing only carbon and hydrogen that is used in the production of acetone and phenol in the chemical industry.  Combustion of 47.6 mg cumene produces some CO</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and 42.8 mg of H</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O.  The molar mass of cumene is between 115 and 125 g/mol.  What are the empirical and molecular formulas of cumene?</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C</a:t>
            </a:r>
            <a:r>
              <a:rPr lang="en-US" kern="100" baseline="-25000" dirty="0" err="1">
                <a:effectLst/>
                <a:latin typeface="Calibri" panose="020F0502020204030204" pitchFamily="34" charset="0"/>
                <a:ea typeface="Calibri" panose="020F0502020204030204" pitchFamily="34" charset="0"/>
                <a:cs typeface="Times New Roman" panose="02020603050405020304" pitchFamily="18" charset="0"/>
              </a:rPr>
              <a:t>x</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H</a:t>
            </a:r>
            <a:r>
              <a:rPr lang="en-US" kern="100" baseline="-25000" dirty="0" err="1">
                <a:effectLst/>
                <a:latin typeface="Calibri" panose="020F0502020204030204" pitchFamily="34" charset="0"/>
                <a:ea typeface="Calibri" panose="020F0502020204030204" pitchFamily="34" charset="0"/>
                <a:cs typeface="Times New Roman" panose="02020603050405020304" pitchFamily="18" charset="0"/>
              </a:rPr>
              <a:t>y</a:t>
            </a:r>
            <a:r>
              <a:rPr lang="en-US" kern="100" dirty="0">
                <a:effectLst/>
                <a:latin typeface="Calibri" panose="020F0502020204030204" pitchFamily="34" charset="0"/>
                <a:ea typeface="Calibri" panose="020F0502020204030204" pitchFamily="34" charset="0"/>
                <a:cs typeface="Times New Roman" panose="02020603050405020304" pitchFamily="18" charset="0"/>
              </a:rPr>
              <a:t> + O</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 H</a:t>
            </a:r>
            <a:r>
              <a:rPr lang="en-US"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O   (again, we don’t know the coefficients)</a:t>
            </a:r>
          </a:p>
          <a:p>
            <a:endParaRPr lang="en-US" dirty="0"/>
          </a:p>
        </p:txBody>
      </p:sp>
    </p:spTree>
    <p:extLst>
      <p:ext uri="{BB962C8B-B14F-4D97-AF65-F5344CB8AC3E}">
        <p14:creationId xmlns:p14="http://schemas.microsoft.com/office/powerpoint/2010/main" val="2244587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xit" presetSubtype="0" fill="hold" nodeType="withEffect">
                                  <p:stCondLst>
                                    <p:cond delay="0"/>
                                  </p:stCondLst>
                                  <p:childTnLst>
                                    <p:animEffect transition="out" filter="fade">
                                      <p:cBhvr>
                                        <p:cTn id="26" dur="500"/>
                                        <p:tgtEl>
                                          <p:spTgt spid="6">
                                            <p:txEl>
                                              <p:pRg st="0" end="0"/>
                                            </p:txEl>
                                          </p:spTgt>
                                        </p:tgtEl>
                                      </p:cBhvr>
                                    </p:animEffect>
                                    <p:set>
                                      <p:cBhvr>
                                        <p:cTn id="27" dur="1" fill="hold">
                                          <p:stCondLst>
                                            <p:cond delay="499"/>
                                          </p:stCondLst>
                                        </p:cTn>
                                        <p:tgtEl>
                                          <p:spTgt spid="6">
                                            <p:txEl>
                                              <p:pRg st="0" end="0"/>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6">
                                            <p:txEl>
                                              <p:pRg st="1" end="1"/>
                                            </p:txEl>
                                          </p:spTgt>
                                        </p:tgtEl>
                                      </p:cBhvr>
                                    </p:animEffect>
                                    <p:set>
                                      <p:cBhvr>
                                        <p:cTn id="30" dur="1" fill="hold">
                                          <p:stCondLst>
                                            <p:cond delay="499"/>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549</TotalTime>
  <Words>1550</Words>
  <Application>Microsoft Office PowerPoint</Application>
  <PresentationFormat>Widescreen</PresentationFormat>
  <Paragraphs>136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Corbel</vt:lpstr>
      <vt:lpstr>Depth</vt:lpstr>
      <vt:lpstr>Moles &amp; Stoichiometry</vt:lpstr>
      <vt:lpstr>Chapter 3, Section 1: Mole conversions</vt:lpstr>
      <vt:lpstr>Chapter 3, Section 1: Mole conversions</vt:lpstr>
      <vt:lpstr>Chapter 3, Section 1: Mole conversions</vt:lpstr>
      <vt:lpstr>Chapter 3, Section 1: Mole conversions</vt:lpstr>
      <vt:lpstr>Chapter 3, Section 1: Mole conversions</vt:lpstr>
      <vt:lpstr>Chapter 3, Section 1: Mole conversions</vt:lpstr>
      <vt:lpstr>Chapter 3, Section 2:  Empirical &amp; Molecular formulas</vt:lpstr>
      <vt:lpstr>Chapter 3, Section 2:  Empirical &amp; Molecular formulas</vt:lpstr>
      <vt:lpstr>Chapter 3, Section 2:  Empirical &amp; Molecular formulas</vt:lpstr>
      <vt:lpstr>Chapter 3, Section 3:  Stoichiometry &amp; Limiting reagents</vt:lpstr>
      <vt:lpstr>Chapter 3, Section 3:  Stoichiometry &amp; Limiting reagents</vt:lpstr>
      <vt:lpstr>Chapter 3, Section 3:  Stoichiometry &amp; Limiting reagents</vt:lpstr>
      <vt:lpstr>Chapter 3, Section 3:  Stoichiometry &amp; Limiting reagents</vt:lpstr>
      <vt:lpstr>Chapter 3, Section 4:  Hydrates</vt:lpstr>
      <vt:lpstr>Chapter 3, Section 4:  Hydrates</vt:lpstr>
      <vt:lpstr>Chapter 3, Section 4:  Hydrates</vt:lpstr>
      <vt:lpstr>Chapter 3, Section 4:  Hydrates </vt:lpstr>
      <vt:lpstr>Chapter 3 – Unit 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 Notes</dc:title>
  <dc:creator>Scott Johnson</dc:creator>
  <cp:lastModifiedBy>Scott Johnson</cp:lastModifiedBy>
  <cp:revision>14</cp:revision>
  <dcterms:created xsi:type="dcterms:W3CDTF">2024-07-25T17:07:39Z</dcterms:created>
  <dcterms:modified xsi:type="dcterms:W3CDTF">2024-12-04T18:14:29Z</dcterms:modified>
</cp:coreProperties>
</file>