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75" r:id="rId6"/>
    <p:sldId id="260" r:id="rId7"/>
    <p:sldId id="261" r:id="rId8"/>
    <p:sldId id="262" r:id="rId9"/>
    <p:sldId id="269" r:id="rId10"/>
    <p:sldId id="263" r:id="rId11"/>
    <p:sldId id="265" r:id="rId12"/>
    <p:sldId id="266" r:id="rId13"/>
    <p:sldId id="267" r:id="rId14"/>
    <p:sldId id="268" r:id="rId15"/>
    <p:sldId id="270" r:id="rId16"/>
    <p:sldId id="276" r:id="rId17"/>
    <p:sldId id="278" r:id="rId18"/>
    <p:sldId id="277" r:id="rId19"/>
    <p:sldId id="271" r:id="rId20"/>
    <p:sldId id="280" r:id="rId21"/>
    <p:sldId id="272" r:id="rId22"/>
    <p:sldId id="273" r:id="rId23"/>
    <p:sldId id="279" r:id="rId24"/>
    <p:sldId id="27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8" d="100"/>
          <a:sy n="58" d="100"/>
        </p:scale>
        <p:origin x="408"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9189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740743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2249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95128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94724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5364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069835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676892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09498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54335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4C80EE-9B43-4E23-8207-B16ED57AB37A}"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837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42485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4C80EE-9B43-4E23-8207-B16ED57AB37A}"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1412633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4C80EE-9B43-4E23-8207-B16ED57AB37A}"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236734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C80EE-9B43-4E23-8207-B16ED57AB37A}"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28145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396519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C80EE-9B43-4E23-8207-B16ED57AB37A}"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DEB7-8487-443B-967B-264B7FDF866E}" type="slidenum">
              <a:rPr lang="en-US" smtClean="0"/>
              <a:t>‹#›</a:t>
            </a:fld>
            <a:endParaRPr lang="en-US"/>
          </a:p>
        </p:txBody>
      </p:sp>
    </p:spTree>
    <p:extLst>
      <p:ext uri="{BB962C8B-B14F-4D97-AF65-F5344CB8AC3E}">
        <p14:creationId xmlns:p14="http://schemas.microsoft.com/office/powerpoint/2010/main" val="790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34C80EE-9B43-4E23-8207-B16ED57AB37A}" type="datetimeFigureOut">
              <a:rPr lang="en-US" smtClean="0"/>
              <a:t>12/4/2024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BF5DEB7-8487-443B-967B-264B7FDF866E}" type="slidenum">
              <a:rPr lang="en-US" smtClean="0"/>
              <a:t>‹#›</a:t>
            </a:fld>
            <a:endParaRPr lang="en-US"/>
          </a:p>
        </p:txBody>
      </p:sp>
    </p:spTree>
    <p:extLst>
      <p:ext uri="{BB962C8B-B14F-4D97-AF65-F5344CB8AC3E}">
        <p14:creationId xmlns:p14="http://schemas.microsoft.com/office/powerpoint/2010/main" val="181340250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98C4F-A098-FB40-EC7C-B128819575A1}"/>
              </a:ext>
            </a:extLst>
          </p:cNvPr>
          <p:cNvSpPr>
            <a:spLocks noGrp="1"/>
          </p:cNvSpPr>
          <p:nvPr>
            <p:ph type="ctrTitle"/>
          </p:nvPr>
        </p:nvSpPr>
        <p:spPr>
          <a:xfrm>
            <a:off x="968297" y="1636087"/>
            <a:ext cx="10255406" cy="3585825"/>
          </a:xfrm>
        </p:spPr>
        <p:txBody>
          <a:bodyPr anchor="ctr">
            <a:noAutofit/>
          </a:bodyPr>
          <a:lstStyle/>
          <a:p>
            <a:pPr marL="0" marR="0" indent="0" algn="ctr">
              <a:lnSpc>
                <a:spcPct val="107000"/>
              </a:lnSpc>
              <a:spcBef>
                <a:spcPts val="0"/>
              </a:spcBef>
              <a:spcAft>
                <a:spcPts val="800"/>
              </a:spcAft>
              <a:buNone/>
            </a:pPr>
            <a:r>
              <a:rPr lang="en-US" dirty="0"/>
              <a:t>Types of reactions</a:t>
            </a:r>
            <a:br>
              <a:rPr lang="en-US" sz="3200" dirty="0"/>
            </a:br>
            <a:endParaRPr lang="en-US" sz="3200" dirty="0"/>
          </a:p>
        </p:txBody>
      </p:sp>
      <p:sp>
        <p:nvSpPr>
          <p:cNvPr id="3" name="Subtitle 2">
            <a:extLst>
              <a:ext uri="{FF2B5EF4-FFF2-40B4-BE49-F238E27FC236}">
                <a16:creationId xmlns:a16="http://schemas.microsoft.com/office/drawing/2014/main" id="{3F28AAC5-FBC9-B946-BBC2-73BE5EDF5B65}"/>
              </a:ext>
            </a:extLst>
          </p:cNvPr>
          <p:cNvSpPr>
            <a:spLocks noGrp="1"/>
          </p:cNvSpPr>
          <p:nvPr>
            <p:ph type="subTitle" idx="1"/>
          </p:nvPr>
        </p:nvSpPr>
        <p:spPr>
          <a:xfrm>
            <a:off x="1524000" y="1114460"/>
            <a:ext cx="9144000" cy="754025"/>
          </a:xfrm>
        </p:spPr>
        <p:txBody>
          <a:bodyPr anchor="ctr">
            <a:noAutofit/>
          </a:bodyPr>
          <a:lstStyle/>
          <a:p>
            <a:pPr algn="ctr"/>
            <a:r>
              <a:rPr lang="en-US" sz="9600" dirty="0"/>
              <a:t>Unit 4 Notes </a:t>
            </a:r>
          </a:p>
        </p:txBody>
      </p:sp>
      <p:sp>
        <p:nvSpPr>
          <p:cNvPr id="4" name="TextBox 3">
            <a:extLst>
              <a:ext uri="{FF2B5EF4-FFF2-40B4-BE49-F238E27FC236}">
                <a16:creationId xmlns:a16="http://schemas.microsoft.com/office/drawing/2014/main" id="{FEBC98B6-9CF1-B1BC-43C1-5E3F7DB77C47}"/>
              </a:ext>
            </a:extLst>
          </p:cNvPr>
          <p:cNvSpPr txBox="1"/>
          <p:nvPr/>
        </p:nvSpPr>
        <p:spPr>
          <a:xfrm>
            <a:off x="1645185" y="4252416"/>
            <a:ext cx="9022815" cy="1938992"/>
          </a:xfrm>
          <a:prstGeom prst="rect">
            <a:avLst/>
          </a:prstGeom>
          <a:noFill/>
        </p:spPr>
        <p:txBody>
          <a:bodyPr wrap="square" rtlCol="0">
            <a:spAutoFit/>
          </a:bodyPr>
          <a:lstStyle/>
          <a:p>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AP chemistry recognizes three types of chemical reactions:</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1)</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Precipitate reactions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AX</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BY</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AY</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BX</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p>
          <a:p>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2)  Redox reactions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Ca + FeCl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CaCl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Fe</a:t>
            </a:r>
          </a:p>
          <a:p>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3)  Acid-Base reactions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HA</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BOH</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HOH</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BA</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br>
              <a:rPr lang="en-US"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Tree>
    <p:extLst>
      <p:ext uri="{BB962C8B-B14F-4D97-AF65-F5344CB8AC3E}">
        <p14:creationId xmlns:p14="http://schemas.microsoft.com/office/powerpoint/2010/main" val="2470866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F281-EE7C-386D-E506-FB4FC3790229}"/>
              </a:ext>
            </a:extLst>
          </p:cNvPr>
          <p:cNvSpPr>
            <a:spLocks noGrp="1"/>
          </p:cNvSpPr>
          <p:nvPr>
            <p:ph type="title"/>
          </p:nvPr>
        </p:nvSpPr>
        <p:spPr/>
        <p:txBody>
          <a:bodyPr>
            <a:normAutofit fontScale="90000"/>
          </a:bodyPr>
          <a:lstStyle/>
          <a:p>
            <a:pPr algn="ctr"/>
            <a:r>
              <a:rPr lang="en-US" dirty="0"/>
              <a:t>Chapter 4, Section 2:  Reaction types – Precipitates: Stoichiometry</a:t>
            </a:r>
          </a:p>
        </p:txBody>
      </p:sp>
      <p:sp>
        <p:nvSpPr>
          <p:cNvPr id="5" name="Content Placeholder 4">
            <a:extLst>
              <a:ext uri="{FF2B5EF4-FFF2-40B4-BE49-F238E27FC236}">
                <a16:creationId xmlns:a16="http://schemas.microsoft.com/office/drawing/2014/main" id="{5B9A7A55-EE5E-8C85-D61C-643CF8DA30F4}"/>
              </a:ext>
            </a:extLst>
          </p:cNvPr>
          <p:cNvSpPr>
            <a:spLocks noGrp="1"/>
          </p:cNvSpPr>
          <p:nvPr>
            <p:ph idx="1"/>
          </p:nvPr>
        </p:nvSpPr>
        <p:spPr/>
        <p:txBody>
          <a:bodyPr/>
          <a:lstStyle/>
          <a:p>
            <a:pPr marL="0" indent="0">
              <a:buNone/>
            </a:pPr>
            <a:r>
              <a:rPr lang="en-US" dirty="0"/>
              <a:t>Assignment #2:  Problems 1-6</a:t>
            </a:r>
          </a:p>
          <a:p>
            <a:endParaRPr lang="en-US" dirty="0"/>
          </a:p>
          <a:p>
            <a:pPr marL="0" indent="0">
              <a:buNone/>
            </a:pPr>
            <a:r>
              <a:rPr lang="en-US" dirty="0"/>
              <a:t>Practice Problems 1 &amp; 2</a:t>
            </a:r>
          </a:p>
          <a:p>
            <a:pPr marL="0" indent="0">
              <a:buNone/>
            </a:pPr>
            <a:endParaRPr lang="en-US" dirty="0"/>
          </a:p>
          <a:p>
            <a:pPr marL="0" indent="0">
              <a:buNone/>
            </a:pPr>
            <a:r>
              <a:rPr lang="en-US" dirty="0"/>
              <a:t>Quiz</a:t>
            </a:r>
            <a:r>
              <a:rPr lang="en-US"/>
              <a:t>:  Precipitate </a:t>
            </a:r>
            <a:r>
              <a:rPr lang="en-US" dirty="0"/>
              <a:t>Problems</a:t>
            </a:r>
          </a:p>
          <a:p>
            <a:pPr marL="0" indent="0">
              <a:buNone/>
            </a:pPr>
            <a:endParaRPr lang="en-US" dirty="0"/>
          </a:p>
          <a:p>
            <a:pPr marL="0" indent="0">
              <a:buNone/>
            </a:pPr>
            <a:r>
              <a:rPr lang="en-US" dirty="0"/>
              <a:t>Take-home quiz</a:t>
            </a:r>
          </a:p>
          <a:p>
            <a:endParaRPr lang="en-US" dirty="0"/>
          </a:p>
        </p:txBody>
      </p:sp>
    </p:spTree>
    <p:extLst>
      <p:ext uri="{BB962C8B-B14F-4D97-AF65-F5344CB8AC3E}">
        <p14:creationId xmlns:p14="http://schemas.microsoft.com/office/powerpoint/2010/main" val="1372147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B4D6DC-C2E1-E1D0-DF37-A3EDF0FB6530}"/>
              </a:ext>
            </a:extLst>
          </p:cNvPr>
          <p:cNvSpPr>
            <a:spLocks noGrp="1"/>
          </p:cNvSpPr>
          <p:nvPr>
            <p:ph type="title"/>
          </p:nvPr>
        </p:nvSpPr>
        <p:spPr/>
        <p:txBody>
          <a:bodyPr>
            <a:normAutofit fontScale="90000"/>
          </a:bodyPr>
          <a:lstStyle/>
          <a:p>
            <a:pPr algn="ctr"/>
            <a:r>
              <a:rPr lang="en-US" dirty="0"/>
              <a:t>Chapter 4, Section 3:  Reaction types – Oxidation-Reduction reactions (Redox)</a:t>
            </a:r>
          </a:p>
        </p:txBody>
      </p:sp>
      <p:sp>
        <p:nvSpPr>
          <p:cNvPr id="6" name="Content Placeholder 5">
            <a:extLst>
              <a:ext uri="{FF2B5EF4-FFF2-40B4-BE49-F238E27FC236}">
                <a16:creationId xmlns:a16="http://schemas.microsoft.com/office/drawing/2014/main" id="{0A8EA165-CC48-C384-F3C3-7C3C4A61C55F}"/>
              </a:ext>
            </a:extLst>
          </p:cNvPr>
          <p:cNvSpPr>
            <a:spLocks noGrp="1"/>
          </p:cNvSpPr>
          <p:nvPr>
            <p:ph idx="1"/>
          </p:nvPr>
        </p:nvSpPr>
        <p:spPr/>
        <p:txBody>
          <a:bodyPr/>
          <a:lstStyle/>
          <a:p>
            <a:pPr marL="0" marR="0" indent="0">
              <a:lnSpc>
                <a:spcPct val="107000"/>
              </a:lnSpc>
              <a:spcBef>
                <a:spcPts val="0"/>
              </a:spcBef>
              <a:spcAft>
                <a:spcPts val="800"/>
              </a:spcAft>
              <a:buNone/>
            </a:pPr>
            <a:r>
              <a:rPr lang="en-US" sz="1800" b="1" u="sng" kern="100" dirty="0">
                <a:effectLst/>
                <a:latin typeface="Calibri" panose="020F0502020204030204" pitchFamily="34" charset="0"/>
                <a:ea typeface="Calibri" panose="020F0502020204030204" pitchFamily="34" charset="0"/>
                <a:cs typeface="Times New Roman" panose="02020603050405020304" pitchFamily="18" charset="0"/>
              </a:rPr>
              <a:t>2)  Oxidation – Reduction Reactions (Redox)</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Fe + 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FeS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Oxidation: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Reduction:					(OIL RIG!)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2" name="Picture 1" descr="A screenshot of a computer&#10;&#10;Description automatically generated">
            <a:extLst>
              <a:ext uri="{FF2B5EF4-FFF2-40B4-BE49-F238E27FC236}">
                <a16:creationId xmlns:a16="http://schemas.microsoft.com/office/drawing/2014/main" id="{DC9FED38-BEA0-13AC-7FEB-C40CE73AF68C}"/>
              </a:ext>
            </a:extLst>
          </p:cNvPr>
          <p:cNvPicPr>
            <a:picLocks noChangeAspect="1"/>
          </p:cNvPicPr>
          <p:nvPr/>
        </p:nvPicPr>
        <p:blipFill>
          <a:blip r:embed="rId2"/>
          <a:stretch>
            <a:fillRect/>
          </a:stretch>
        </p:blipFill>
        <p:spPr>
          <a:xfrm>
            <a:off x="931776" y="4001294"/>
            <a:ext cx="10610248" cy="2747963"/>
          </a:xfrm>
          <a:prstGeom prst="rect">
            <a:avLst/>
          </a:prstGeom>
        </p:spPr>
      </p:pic>
    </p:spTree>
    <p:extLst>
      <p:ext uri="{BB962C8B-B14F-4D97-AF65-F5344CB8AC3E}">
        <p14:creationId xmlns:p14="http://schemas.microsoft.com/office/powerpoint/2010/main" val="31287348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96280A-B6B0-EDF1-1D75-7EBBB4C81092}"/>
              </a:ext>
            </a:extLst>
          </p:cNvPr>
          <p:cNvSpPr>
            <a:spLocks noGrp="1"/>
          </p:cNvSpPr>
          <p:nvPr>
            <p:ph type="title"/>
          </p:nvPr>
        </p:nvSpPr>
        <p:spPr/>
        <p:txBody>
          <a:bodyPr>
            <a:normAutofit fontScale="90000"/>
          </a:bodyPr>
          <a:lstStyle/>
          <a:p>
            <a:pPr algn="ctr"/>
            <a:r>
              <a:rPr lang="en-US" dirty="0"/>
              <a:t>Chapter 4, Section 3:  Reaction types – Oxidation-Reduction reactions (Redox)</a:t>
            </a:r>
          </a:p>
        </p:txBody>
      </p:sp>
      <p:sp>
        <p:nvSpPr>
          <p:cNvPr id="8" name="Content Placeholder 7">
            <a:extLst>
              <a:ext uri="{FF2B5EF4-FFF2-40B4-BE49-F238E27FC236}">
                <a16:creationId xmlns:a16="http://schemas.microsoft.com/office/drawing/2014/main" id="{CD2E78AD-0629-DB46-3F51-779E824C3191}"/>
              </a:ext>
            </a:extLst>
          </p:cNvPr>
          <p:cNvSpPr>
            <a:spLocks noGrp="1"/>
          </p:cNvSpPr>
          <p:nvPr>
            <p:ph idx="1"/>
          </p:nvPr>
        </p:nvSpPr>
        <p:spPr>
          <a:xfrm>
            <a:off x="1120000" y="1825624"/>
            <a:ext cx="10233800" cy="5032375"/>
          </a:xfrm>
        </p:spPr>
        <p:txBody>
          <a:bodyPr>
            <a:normAutofit lnSpcReduction="10000"/>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Assign oxidation states for the following:</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AgNO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Assign oxidation states: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AgNO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NaCl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NaNO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AgCl</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+ 2 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+ 2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PbS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+ 3 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2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PbO</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+ 2 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127912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fade">
                                      <p:cBhvr>
                                        <p:cTn id="20" dur="500"/>
                                        <p:tgtEl>
                                          <p:spTgt spid="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Effect transition="in" filter="fade">
                                      <p:cBhvr>
                                        <p:cTn id="25" dur="500"/>
                                        <p:tgtEl>
                                          <p:spTgt spid="8">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fade">
                                      <p:cBhvr>
                                        <p:cTn id="28" dur="500"/>
                                        <p:tgtEl>
                                          <p:spTgt spid="8">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Effect transition="in" filter="fade">
                                      <p:cBhvr>
                                        <p:cTn id="31" dur="500"/>
                                        <p:tgtEl>
                                          <p:spTgt spid="8">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8">
                                            <p:txEl>
                                              <p:pRg st="8" end="8"/>
                                            </p:txEl>
                                          </p:spTgt>
                                        </p:tgtEl>
                                        <p:attrNameLst>
                                          <p:attrName>style.visibility</p:attrName>
                                        </p:attrNameLst>
                                      </p:cBhvr>
                                      <p:to>
                                        <p:strVal val="visible"/>
                                      </p:to>
                                    </p:set>
                                    <p:animEffect transition="in" filter="fade">
                                      <p:cBhvr>
                                        <p:cTn id="36" dur="500"/>
                                        <p:tgtEl>
                                          <p:spTgt spid="8">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animEffect transition="in" filter="fade">
                                      <p:cBhvr>
                                        <p:cTn id="39" dur="500"/>
                                        <p:tgtEl>
                                          <p:spTgt spid="8">
                                            <p:txEl>
                                              <p:pRg st="9" end="9"/>
                                            </p:txEl>
                                          </p:spTgt>
                                        </p:tgtEl>
                                      </p:cBhvr>
                                    </p:animEffect>
                                  </p:childTnLst>
                                </p:cTn>
                              </p:par>
                              <p:par>
                                <p:cTn id="40" presetID="10" presetClass="exit" presetSubtype="0" fill="hold" nodeType="withEffect">
                                  <p:stCondLst>
                                    <p:cond delay="0"/>
                                  </p:stCondLst>
                                  <p:childTnLst>
                                    <p:animEffect transition="out" filter="fade">
                                      <p:cBhvr>
                                        <p:cTn id="41" dur="500"/>
                                        <p:tgtEl>
                                          <p:spTgt spid="8">
                                            <p:txEl>
                                              <p:pRg st="6" end="6"/>
                                            </p:txEl>
                                          </p:spTgt>
                                        </p:tgtEl>
                                      </p:cBhvr>
                                    </p:animEffect>
                                    <p:set>
                                      <p:cBhvr>
                                        <p:cTn id="42" dur="1" fill="hold">
                                          <p:stCondLst>
                                            <p:cond delay="499"/>
                                          </p:stCondLst>
                                        </p:cTn>
                                        <p:tgtEl>
                                          <p:spTgt spid="8">
                                            <p:txEl>
                                              <p:pRg st="6" end="6"/>
                                            </p:txEl>
                                          </p:spTgt>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8">
                                            <p:txEl>
                                              <p:pRg st="7" end="7"/>
                                            </p:txEl>
                                          </p:spTgt>
                                        </p:tgtEl>
                                      </p:cBhvr>
                                    </p:animEffect>
                                    <p:set>
                                      <p:cBhvr>
                                        <p:cTn id="45" dur="1" fill="hold">
                                          <p:stCondLst>
                                            <p:cond delay="499"/>
                                          </p:stCondLst>
                                        </p:cTn>
                                        <p:tgtEl>
                                          <p:spTgt spid="8">
                                            <p:txEl>
                                              <p:pRg st="7" end="7"/>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8">
                                            <p:txEl>
                                              <p:pRg st="10" end="10"/>
                                            </p:txEl>
                                          </p:spTgt>
                                        </p:tgtEl>
                                        <p:attrNameLst>
                                          <p:attrName>style.visibility</p:attrName>
                                        </p:attrNameLst>
                                      </p:cBhvr>
                                      <p:to>
                                        <p:strVal val="visible"/>
                                      </p:to>
                                    </p:set>
                                    <p:animEffect transition="in" filter="fade">
                                      <p:cBhvr>
                                        <p:cTn id="50" dur="500"/>
                                        <p:tgtEl>
                                          <p:spTgt spid="8">
                                            <p:txEl>
                                              <p:pRg st="10" end="10"/>
                                            </p:txEl>
                                          </p:spTgt>
                                        </p:tgtEl>
                                      </p:cBhvr>
                                    </p:animEffect>
                                  </p:childTnLst>
                                </p:cTn>
                              </p:par>
                              <p:par>
                                <p:cTn id="51" presetID="10" presetClass="exit" presetSubtype="0" fill="hold" nodeType="withEffect">
                                  <p:stCondLst>
                                    <p:cond delay="0"/>
                                  </p:stCondLst>
                                  <p:childTnLst>
                                    <p:animEffect transition="out" filter="fade">
                                      <p:cBhvr>
                                        <p:cTn id="52" dur="500"/>
                                        <p:tgtEl>
                                          <p:spTgt spid="8">
                                            <p:txEl>
                                              <p:pRg st="8" end="8"/>
                                            </p:txEl>
                                          </p:spTgt>
                                        </p:tgtEl>
                                      </p:cBhvr>
                                    </p:animEffect>
                                    <p:set>
                                      <p:cBhvr>
                                        <p:cTn id="53" dur="1" fill="hold">
                                          <p:stCondLst>
                                            <p:cond delay="499"/>
                                          </p:stCondLst>
                                        </p:cTn>
                                        <p:tgtEl>
                                          <p:spTgt spid="8">
                                            <p:txEl>
                                              <p:pRg st="8" end="8"/>
                                            </p:txEl>
                                          </p:spTgt>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8">
                                            <p:txEl>
                                              <p:pRg st="9" end="9"/>
                                            </p:txEl>
                                          </p:spTgt>
                                        </p:tgtEl>
                                      </p:cBhvr>
                                    </p:animEffect>
                                    <p:set>
                                      <p:cBhvr>
                                        <p:cTn id="56" dur="1" fill="hold">
                                          <p:stCondLst>
                                            <p:cond delay="499"/>
                                          </p:stCondLst>
                                        </p:cTn>
                                        <p:tgtEl>
                                          <p:spTgt spid="8">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7EEF60-66B2-8173-BF6D-22289E999AD8}"/>
              </a:ext>
            </a:extLst>
          </p:cNvPr>
          <p:cNvSpPr>
            <a:spLocks noGrp="1"/>
          </p:cNvSpPr>
          <p:nvPr>
            <p:ph type="title"/>
          </p:nvPr>
        </p:nvSpPr>
        <p:spPr>
          <a:xfrm>
            <a:off x="1491343" y="16782"/>
            <a:ext cx="9209314" cy="941161"/>
          </a:xfrm>
        </p:spPr>
        <p:txBody>
          <a:bodyPr>
            <a:noAutofit/>
          </a:bodyPr>
          <a:lstStyle/>
          <a:p>
            <a:pPr algn="ctr"/>
            <a:r>
              <a:rPr lang="en-US" sz="4000" dirty="0"/>
              <a:t>Chapter 4, Section 3:  Reaction types – Oxidation-Reduction reactions (Redox)</a:t>
            </a:r>
          </a:p>
        </p:txBody>
      </p:sp>
      <p:sp>
        <p:nvSpPr>
          <p:cNvPr id="86" name="Content Placeholder 85">
            <a:extLst>
              <a:ext uri="{FF2B5EF4-FFF2-40B4-BE49-F238E27FC236}">
                <a16:creationId xmlns:a16="http://schemas.microsoft.com/office/drawing/2014/main" id="{A371E9B3-54B3-B3E7-1263-447047EF6775}"/>
              </a:ext>
            </a:extLst>
          </p:cNvPr>
          <p:cNvSpPr>
            <a:spLocks noGrp="1"/>
          </p:cNvSpPr>
          <p:nvPr>
            <p:ph idx="1"/>
          </p:nvPr>
        </p:nvSpPr>
        <p:spPr>
          <a:xfrm>
            <a:off x="0" y="1001486"/>
            <a:ext cx="12268200" cy="5736771"/>
          </a:xfrm>
        </p:spPr>
        <p:txBody>
          <a:bodyPr>
            <a:normAutofit fontScale="47500" lnSpcReduction="20000"/>
          </a:bodyPr>
          <a:lstStyle/>
          <a:p>
            <a:pPr marL="0" marR="0" indent="0">
              <a:lnSpc>
                <a:spcPct val="107000"/>
              </a:lnSpc>
              <a:spcBef>
                <a:spcPts val="0"/>
              </a:spcBef>
              <a:spcAft>
                <a:spcPts val="800"/>
              </a:spcAft>
              <a:buNone/>
            </a:pPr>
            <a:r>
              <a:rPr lang="en-US" sz="4200" b="1" u="sng" kern="100" dirty="0">
                <a:effectLst/>
                <a:latin typeface="Calibri" panose="020F0502020204030204" pitchFamily="34" charset="0"/>
                <a:ea typeface="Calibri" panose="020F0502020204030204" pitchFamily="34" charset="0"/>
                <a:cs typeface="Times New Roman" panose="02020603050405020304" pitchFamily="18" charset="0"/>
              </a:rPr>
              <a:t>Balancing redox reactions</a:t>
            </a:r>
            <a:endParaRPr lang="en-US" sz="4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5100" b="1" kern="100" dirty="0">
                <a:latin typeface="Calibri" panose="020F0502020204030204" pitchFamily="34" charset="0"/>
                <a:ea typeface="Calibri" panose="020F0502020204030204" pitchFamily="34" charset="0"/>
                <a:cs typeface="Times New Roman" panose="02020603050405020304" pitchFamily="18" charset="0"/>
              </a:rPr>
              <a:t>	</a:t>
            </a:r>
            <a:r>
              <a:rPr lang="en-US" sz="4200" b="1" kern="100" dirty="0">
                <a:effectLst/>
                <a:latin typeface="Calibri" panose="020F0502020204030204" pitchFamily="34" charset="0"/>
                <a:ea typeface="Calibri" panose="020F0502020204030204" pitchFamily="34" charset="0"/>
                <a:cs typeface="Times New Roman" panose="02020603050405020304" pitchFamily="18" charset="0"/>
              </a:rPr>
              <a:t>1. Neutral solutions</a:t>
            </a:r>
            <a:endParaRPr lang="en-US" sz="5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5100" dirty="0"/>
              <a:t>			</a:t>
            </a:r>
            <a:r>
              <a:rPr lang="en-US" sz="5100" dirty="0">
                <a:effectLst/>
                <a:latin typeface="Calibri" panose="020F0502020204030204" pitchFamily="34" charset="0"/>
                <a:ea typeface="Calibri" panose="020F0502020204030204" pitchFamily="34" charset="0"/>
                <a:cs typeface="Times New Roman" panose="02020603050405020304" pitchFamily="18" charset="0"/>
              </a:rPr>
              <a:t>Cu</a:t>
            </a:r>
            <a:r>
              <a:rPr lang="en-US" sz="5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5100" i="1"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5100" dirty="0">
                <a:effectLst/>
                <a:latin typeface="Calibri" panose="020F0502020204030204" pitchFamily="34" charset="0"/>
                <a:ea typeface="Calibri" panose="020F0502020204030204" pitchFamily="34" charset="0"/>
                <a:cs typeface="Times New Roman" panose="02020603050405020304" pitchFamily="18" charset="0"/>
              </a:rPr>
              <a:t> + Fe</a:t>
            </a:r>
            <a:r>
              <a:rPr lang="en-US" sz="5100" i="1"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5100" dirty="0">
                <a:effectLst/>
                <a:latin typeface="Calibri" panose="020F0502020204030204" pitchFamily="34" charset="0"/>
                <a:ea typeface="Calibri" panose="020F0502020204030204" pitchFamily="34" charset="0"/>
                <a:cs typeface="Times New Roman" panose="02020603050405020304" pitchFamily="18" charset="0"/>
              </a:rPr>
              <a:t> </a:t>
            </a:r>
            <a:r>
              <a:rPr lang="en-US" sz="5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5100" dirty="0">
                <a:effectLst/>
                <a:latin typeface="Calibri" panose="020F0502020204030204" pitchFamily="34" charset="0"/>
                <a:ea typeface="Calibri" panose="020F0502020204030204" pitchFamily="34" charset="0"/>
                <a:cs typeface="Times New Roman" panose="02020603050405020304" pitchFamily="18" charset="0"/>
              </a:rPr>
              <a:t> Fe</a:t>
            </a:r>
            <a:r>
              <a:rPr lang="en-US" sz="5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5100" i="1"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5100" dirty="0">
                <a:effectLst/>
                <a:latin typeface="Calibri" panose="020F0502020204030204" pitchFamily="34" charset="0"/>
                <a:ea typeface="Calibri" panose="020F0502020204030204" pitchFamily="34" charset="0"/>
                <a:cs typeface="Times New Roman" panose="02020603050405020304" pitchFamily="18" charset="0"/>
              </a:rPr>
              <a:t> + Cu</a:t>
            </a:r>
            <a:r>
              <a:rPr lang="en-US" sz="5100" i="1" baseline="-25000" dirty="0">
                <a:effectLst/>
                <a:latin typeface="Calibri" panose="020F0502020204030204" pitchFamily="34" charset="0"/>
                <a:ea typeface="Calibri" panose="020F0502020204030204" pitchFamily="34" charset="0"/>
                <a:cs typeface="Times New Roman" panose="02020603050405020304" pitchFamily="18" charset="0"/>
              </a:rPr>
              <a:t>(s)</a:t>
            </a:r>
          </a:p>
          <a:p>
            <a:pPr marL="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Step 1:  Separate the half-reactions according to oxidation and reduction reactions.	</a:t>
            </a:r>
          </a:p>
          <a:p>
            <a:pPr marL="0" indent="0">
              <a:lnSpc>
                <a:spcPct val="107000"/>
              </a:lnSpc>
              <a:spcBef>
                <a:spcPts val="0"/>
              </a:spcBef>
              <a:spcAft>
                <a:spcPts val="800"/>
              </a:spcAft>
              <a:buNone/>
            </a:pPr>
            <a:r>
              <a:rPr lang="en-US" sz="4400" kern="100" dirty="0">
                <a:latin typeface="Calibri" panose="020F0502020204030204" pitchFamily="34" charset="0"/>
                <a:ea typeface="Calibri" panose="020F0502020204030204" pitchFamily="34" charset="0"/>
                <a:cs typeface="Times New Roman" panose="02020603050405020304" pitchFamily="18" charset="0"/>
              </a:rPr>
              <a:t>		Red: </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Cu</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42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Cu</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(s)				</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pPr>
            <a:r>
              <a:rPr lang="en-US" sz="4200" kern="100" baseline="30000" dirty="0">
                <a:latin typeface="Calibri" panose="020F0502020204030204" pitchFamily="34" charset="0"/>
                <a:ea typeface="Calibri" panose="020F0502020204030204" pitchFamily="34" charset="0"/>
                <a:cs typeface="Times New Roman" panose="02020603050405020304" pitchFamily="18" charset="0"/>
              </a:rPr>
              <a:t>		   </a:t>
            </a:r>
            <a:r>
              <a:rPr lang="en-US" sz="4200" kern="100" dirty="0">
                <a:latin typeface="Calibri" panose="020F0502020204030204" pitchFamily="34" charset="0"/>
                <a:ea typeface="Calibri" panose="020F0502020204030204" pitchFamily="34" charset="0"/>
                <a:cs typeface="Times New Roman" panose="02020603050405020304" pitchFamily="18" charset="0"/>
              </a:rPr>
              <a:t>Ox:  </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Fe</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42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Fe</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Bef>
                <a:spcPts val="0"/>
              </a:spcBef>
              <a:spcAft>
                <a:spcPts val="800"/>
              </a:spcAft>
              <a:buNone/>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Step 2:  Balance the </a:t>
            </a:r>
            <a:r>
              <a:rPr lang="en-US" sz="4200" u="sng" kern="100" dirty="0">
                <a:effectLst/>
                <a:latin typeface="Calibri" panose="020F0502020204030204" pitchFamily="34" charset="0"/>
                <a:ea typeface="Calibri" panose="020F0502020204030204" pitchFamily="34" charset="0"/>
                <a:cs typeface="Times New Roman" panose="02020603050405020304" pitchFamily="18" charset="0"/>
              </a:rPr>
              <a:t>charges</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by adding e</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to the other side.</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1200"/>
              </a:spcBef>
              <a:spcAft>
                <a:spcPts val="800"/>
              </a:spcAft>
              <a:buNone/>
            </a:pP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Cu</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 e</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42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Cu</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(s)			</a:t>
            </a:r>
            <a:r>
              <a:rPr lang="en-US" sz="4200" kern="100" dirty="0">
                <a:latin typeface="Calibri" panose="020F0502020204030204" pitchFamily="34" charset="0"/>
                <a:ea typeface="Calibri" panose="020F0502020204030204" pitchFamily="34" charset="0"/>
                <a:cs typeface="Times New Roman" panose="02020603050405020304" pitchFamily="18" charset="0"/>
              </a:rPr>
              <a:t>	</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1200"/>
              </a:spcBef>
              <a:spcAft>
                <a:spcPts val="800"/>
              </a:spcAft>
              <a:buNone/>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dirty="0"/>
              <a:t> </a:t>
            </a:r>
            <a:r>
              <a:rPr lang="en-US" sz="4200" dirty="0"/>
              <a:t>Fe</a:t>
            </a:r>
            <a:r>
              <a:rPr lang="en-US" sz="4200" i="1" baseline="-25000" dirty="0"/>
              <a:t>(s)</a:t>
            </a:r>
            <a:r>
              <a:rPr lang="en-US" sz="4200" dirty="0"/>
              <a:t>  </a:t>
            </a:r>
            <a:r>
              <a:rPr lang="en-US" sz="4200" dirty="0">
                <a:sym typeface="Wingdings" panose="05000000000000000000" pitchFamily="2" charset="2"/>
              </a:rPr>
              <a:t></a:t>
            </a:r>
            <a:r>
              <a:rPr lang="en-US" sz="4200" dirty="0"/>
              <a:t>  Fe</a:t>
            </a:r>
            <a:r>
              <a:rPr lang="en-US" sz="4200" baseline="30000" dirty="0"/>
              <a:t>3+</a:t>
            </a:r>
            <a:r>
              <a:rPr lang="en-US" sz="4200" i="1" baseline="-25000" dirty="0"/>
              <a:t>(aq)</a:t>
            </a:r>
            <a:r>
              <a:rPr lang="en-US" sz="4200" dirty="0"/>
              <a:t>  + 3 e</a:t>
            </a:r>
            <a:r>
              <a:rPr lang="en-US" sz="4200" baseline="30000" dirty="0"/>
              <a:t>-</a:t>
            </a:r>
            <a:endParaRPr lang="en-US" sz="4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1200"/>
              </a:spcBef>
              <a:spcAft>
                <a:spcPts val="800"/>
              </a:spcAft>
              <a:buNone/>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Step 3: Balance the electrons by multiplying the </a:t>
            </a:r>
            <a:r>
              <a:rPr lang="en-US" sz="4200" u="sng" kern="100" dirty="0">
                <a:effectLst/>
                <a:latin typeface="Calibri" panose="020F0502020204030204" pitchFamily="34" charset="0"/>
                <a:ea typeface="Calibri" panose="020F0502020204030204" pitchFamily="34" charset="0"/>
                <a:cs typeface="Times New Roman" panose="02020603050405020304" pitchFamily="18" charset="0"/>
              </a:rPr>
              <a:t>entire</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equation by a multiplier.</a:t>
            </a:r>
          </a:p>
          <a:p>
            <a:pPr marL="0" marR="0" indent="0">
              <a:lnSpc>
                <a:spcPct val="107000"/>
              </a:lnSpc>
              <a:spcBef>
                <a:spcPts val="1200"/>
              </a:spcBef>
              <a:spcAft>
                <a:spcPts val="800"/>
              </a:spcAft>
              <a:buNone/>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3 </a:t>
            </a:r>
            <a:r>
              <a:rPr lang="en-US" sz="4200" kern="100" dirty="0">
                <a:latin typeface="Calibri" panose="020F0502020204030204" pitchFamily="34" charset="0"/>
                <a:ea typeface="Calibri" panose="020F0502020204030204" pitchFamily="34" charset="0"/>
                <a:cs typeface="Times New Roman" panose="02020603050405020304" pitchFamily="18" charset="0"/>
              </a:rPr>
              <a:t>(</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Cu</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  e</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42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Cu</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(s) </a:t>
            </a:r>
            <a:r>
              <a:rPr lang="en-US" sz="4200" i="1"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4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1200"/>
              </a:spcBef>
              <a:spcAft>
                <a:spcPts val="800"/>
              </a:spcAft>
              <a:buNone/>
            </a:pP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Fe</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42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Fe</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42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4200" kern="100" dirty="0">
                <a:effectLst/>
                <a:latin typeface="Calibri" panose="020F0502020204030204" pitchFamily="34" charset="0"/>
                <a:ea typeface="Calibri" panose="020F0502020204030204" pitchFamily="34" charset="0"/>
                <a:cs typeface="Times New Roman" panose="02020603050405020304" pitchFamily="18" charset="0"/>
              </a:rPr>
              <a:t>  + 3 e</a:t>
            </a:r>
            <a:r>
              <a:rPr lang="en-US" sz="4200" kern="100"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4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98B6C19-AE11-DDCC-CFC6-4A685DB1B378}"/>
              </a:ext>
            </a:extLst>
          </p:cNvPr>
          <p:cNvSpPr txBox="1"/>
          <p:nvPr/>
        </p:nvSpPr>
        <p:spPr>
          <a:xfrm>
            <a:off x="6784521" y="2821389"/>
            <a:ext cx="6242956" cy="2331023"/>
          </a:xfrm>
          <a:prstGeom prst="rect">
            <a:avLst/>
          </a:prstGeom>
          <a:noFill/>
        </p:spPr>
        <p:txBody>
          <a:bodyPr wrap="square">
            <a:spAutoFit/>
          </a:bodyPr>
          <a:lstStyle/>
          <a:p>
            <a:pPr marL="0" indent="0">
              <a:lnSpc>
                <a:spcPct val="107000"/>
              </a:lnSpc>
              <a:spcBef>
                <a:spcPts val="0"/>
              </a:spcBef>
              <a:spcAft>
                <a:spcPts val="800"/>
              </a:spcAft>
              <a:buNone/>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Step 4: Add the equations.</a:t>
            </a:r>
          </a:p>
          <a:p>
            <a:pPr>
              <a:lnSpc>
                <a:spcPct val="107000"/>
              </a:lnSpc>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3 Cu</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+ 3 e</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 Fe</a:t>
            </a:r>
            <a:r>
              <a:rPr lang="en-US" sz="20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3 Cu</a:t>
            </a:r>
            <a:r>
              <a:rPr lang="en-US" sz="2000" i="1" kern="100" baseline="-25000" dirty="0">
                <a:effectLst/>
                <a:latin typeface="Calibri" panose="020F0502020204030204" pitchFamily="34" charset="0"/>
                <a:ea typeface="Calibri" panose="020F0502020204030204" pitchFamily="34" charset="0"/>
                <a:cs typeface="Times New Roman" panose="02020603050405020304" pitchFamily="18" charset="0"/>
              </a:rPr>
              <a:t>(s)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Fe</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20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+ 3 e</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US" sz="2000" kern="100" baseline="30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Step 5: Cancel out the electrons</a:t>
            </a:r>
          </a:p>
          <a:p>
            <a:pPr>
              <a:lnSpc>
                <a:spcPct val="107000"/>
              </a:lnSpc>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dirty="0"/>
              <a:t> 3 Cu</a:t>
            </a:r>
            <a:r>
              <a:rPr lang="en-US" baseline="30000" dirty="0"/>
              <a:t>+</a:t>
            </a:r>
            <a:r>
              <a:rPr lang="en-US" i="1" baseline="-25000" dirty="0"/>
              <a:t>(aq)</a:t>
            </a:r>
            <a:r>
              <a:rPr lang="en-US" dirty="0"/>
              <a:t> + Fe</a:t>
            </a:r>
            <a:r>
              <a:rPr lang="en-US" i="1" baseline="-25000" dirty="0"/>
              <a:t>(s)</a:t>
            </a:r>
            <a:r>
              <a:rPr lang="en-US" dirty="0"/>
              <a:t>  </a:t>
            </a:r>
            <a:r>
              <a:rPr lang="en-US" dirty="0">
                <a:sym typeface="Wingdings" panose="05000000000000000000" pitchFamily="2" charset="2"/>
              </a:rPr>
              <a:t></a:t>
            </a:r>
            <a:r>
              <a:rPr lang="en-US" dirty="0"/>
              <a:t> 3 Cu</a:t>
            </a:r>
            <a:r>
              <a:rPr lang="en-US" i="1" baseline="-25000" dirty="0"/>
              <a:t>(s) </a:t>
            </a:r>
            <a:r>
              <a:rPr lang="en-US" dirty="0"/>
              <a:t>+ Fe</a:t>
            </a:r>
            <a:r>
              <a:rPr lang="en-US" baseline="30000" dirty="0"/>
              <a:t>3+</a:t>
            </a:r>
            <a:r>
              <a:rPr lang="en-US" i="1" baseline="-25000" dirty="0"/>
              <a:t>(aq</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1800" i="1" kern="100" baseline="-25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714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animEffect transition="in" filter="fade">
                                      <p:cBhvr>
                                        <p:cTn id="7" dur="500"/>
                                        <p:tgtEl>
                                          <p:spTgt spid="8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6">
                                            <p:txEl>
                                              <p:pRg st="1" end="1"/>
                                            </p:txEl>
                                          </p:spTgt>
                                        </p:tgtEl>
                                        <p:attrNameLst>
                                          <p:attrName>style.visibility</p:attrName>
                                        </p:attrNameLst>
                                      </p:cBhvr>
                                      <p:to>
                                        <p:strVal val="visible"/>
                                      </p:to>
                                    </p:set>
                                    <p:animEffect transition="in" filter="fade">
                                      <p:cBhvr>
                                        <p:cTn id="10" dur="500"/>
                                        <p:tgtEl>
                                          <p:spTgt spid="8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6">
                                            <p:txEl>
                                              <p:pRg st="2" end="2"/>
                                            </p:txEl>
                                          </p:spTgt>
                                        </p:tgtEl>
                                        <p:attrNameLst>
                                          <p:attrName>style.visibility</p:attrName>
                                        </p:attrNameLst>
                                      </p:cBhvr>
                                      <p:to>
                                        <p:strVal val="visible"/>
                                      </p:to>
                                    </p:set>
                                    <p:animEffect transition="in" filter="fade">
                                      <p:cBhvr>
                                        <p:cTn id="15" dur="500"/>
                                        <p:tgtEl>
                                          <p:spTgt spid="8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6">
                                            <p:txEl>
                                              <p:pRg st="3" end="3"/>
                                            </p:txEl>
                                          </p:spTgt>
                                        </p:tgtEl>
                                        <p:attrNameLst>
                                          <p:attrName>style.visibility</p:attrName>
                                        </p:attrNameLst>
                                      </p:cBhvr>
                                      <p:to>
                                        <p:strVal val="visible"/>
                                      </p:to>
                                    </p:set>
                                    <p:animEffect transition="in" filter="fade">
                                      <p:cBhvr>
                                        <p:cTn id="18" dur="500"/>
                                        <p:tgtEl>
                                          <p:spTgt spid="8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6">
                                            <p:txEl>
                                              <p:pRg st="4" end="4"/>
                                            </p:txEl>
                                          </p:spTgt>
                                        </p:tgtEl>
                                        <p:attrNameLst>
                                          <p:attrName>style.visibility</p:attrName>
                                        </p:attrNameLst>
                                      </p:cBhvr>
                                      <p:to>
                                        <p:strVal val="visible"/>
                                      </p:to>
                                    </p:set>
                                    <p:animEffect transition="in" filter="fade">
                                      <p:cBhvr>
                                        <p:cTn id="23" dur="500"/>
                                        <p:tgtEl>
                                          <p:spTgt spid="8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6">
                                            <p:txEl>
                                              <p:pRg st="5" end="5"/>
                                            </p:txEl>
                                          </p:spTgt>
                                        </p:tgtEl>
                                        <p:attrNameLst>
                                          <p:attrName>style.visibility</p:attrName>
                                        </p:attrNameLst>
                                      </p:cBhvr>
                                      <p:to>
                                        <p:strVal val="visible"/>
                                      </p:to>
                                    </p:set>
                                    <p:animEffect transition="in" filter="fade">
                                      <p:cBhvr>
                                        <p:cTn id="28" dur="500"/>
                                        <p:tgtEl>
                                          <p:spTgt spid="86">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86">
                                            <p:txEl>
                                              <p:pRg st="6" end="6"/>
                                            </p:txEl>
                                          </p:spTgt>
                                        </p:tgtEl>
                                        <p:attrNameLst>
                                          <p:attrName>style.visibility</p:attrName>
                                        </p:attrNameLst>
                                      </p:cBhvr>
                                      <p:to>
                                        <p:strVal val="visible"/>
                                      </p:to>
                                    </p:set>
                                    <p:animEffect transition="in" filter="fade">
                                      <p:cBhvr>
                                        <p:cTn id="31" dur="500"/>
                                        <p:tgtEl>
                                          <p:spTgt spid="86">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86">
                                            <p:txEl>
                                              <p:pRg st="7" end="7"/>
                                            </p:txEl>
                                          </p:spTgt>
                                        </p:tgtEl>
                                        <p:attrNameLst>
                                          <p:attrName>style.visibility</p:attrName>
                                        </p:attrNameLst>
                                      </p:cBhvr>
                                      <p:to>
                                        <p:strVal val="visible"/>
                                      </p:to>
                                    </p:set>
                                    <p:animEffect transition="in" filter="fade">
                                      <p:cBhvr>
                                        <p:cTn id="36" dur="500"/>
                                        <p:tgtEl>
                                          <p:spTgt spid="86">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86">
                                            <p:txEl>
                                              <p:pRg st="8" end="8"/>
                                            </p:txEl>
                                          </p:spTgt>
                                        </p:tgtEl>
                                        <p:attrNameLst>
                                          <p:attrName>style.visibility</p:attrName>
                                        </p:attrNameLst>
                                      </p:cBhvr>
                                      <p:to>
                                        <p:strVal val="visible"/>
                                      </p:to>
                                    </p:set>
                                    <p:animEffect transition="in" filter="fade">
                                      <p:cBhvr>
                                        <p:cTn id="41" dur="500"/>
                                        <p:tgtEl>
                                          <p:spTgt spid="86">
                                            <p:txEl>
                                              <p:pRg st="8" end="8"/>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86">
                                            <p:txEl>
                                              <p:pRg st="9" end="9"/>
                                            </p:txEl>
                                          </p:spTgt>
                                        </p:tgtEl>
                                        <p:attrNameLst>
                                          <p:attrName>style.visibility</p:attrName>
                                        </p:attrNameLst>
                                      </p:cBhvr>
                                      <p:to>
                                        <p:strVal val="visible"/>
                                      </p:to>
                                    </p:set>
                                    <p:animEffect transition="in" filter="fade">
                                      <p:cBhvr>
                                        <p:cTn id="44" dur="500"/>
                                        <p:tgtEl>
                                          <p:spTgt spid="86">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86">
                                            <p:txEl>
                                              <p:pRg st="10" end="10"/>
                                            </p:txEl>
                                          </p:spTgt>
                                        </p:tgtEl>
                                        <p:attrNameLst>
                                          <p:attrName>style.visibility</p:attrName>
                                        </p:attrNameLst>
                                      </p:cBhvr>
                                      <p:to>
                                        <p:strVal val="visible"/>
                                      </p:to>
                                    </p:set>
                                    <p:animEffect transition="in" filter="fade">
                                      <p:cBhvr>
                                        <p:cTn id="49" dur="500"/>
                                        <p:tgtEl>
                                          <p:spTgt spid="86">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86">
                                            <p:txEl>
                                              <p:pRg st="11" end="11"/>
                                            </p:txEl>
                                          </p:spTgt>
                                        </p:tgtEl>
                                        <p:attrNameLst>
                                          <p:attrName>style.visibility</p:attrName>
                                        </p:attrNameLst>
                                      </p:cBhvr>
                                      <p:to>
                                        <p:strVal val="visible"/>
                                      </p:to>
                                    </p:set>
                                    <p:animEffect transition="in" filter="fade">
                                      <p:cBhvr>
                                        <p:cTn id="54" dur="500"/>
                                        <p:tgtEl>
                                          <p:spTgt spid="86">
                                            <p:txEl>
                                              <p:pRg st="11" end="11"/>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86">
                                            <p:txEl>
                                              <p:pRg st="12" end="12"/>
                                            </p:txEl>
                                          </p:spTgt>
                                        </p:tgtEl>
                                        <p:attrNameLst>
                                          <p:attrName>style.visibility</p:attrName>
                                        </p:attrNameLst>
                                      </p:cBhvr>
                                      <p:to>
                                        <p:strVal val="visible"/>
                                      </p:to>
                                    </p:set>
                                    <p:animEffect transition="in" filter="fade">
                                      <p:cBhvr>
                                        <p:cTn id="57" dur="500"/>
                                        <p:tgtEl>
                                          <p:spTgt spid="86">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0" end="0"/>
                                            </p:txEl>
                                          </p:spTgt>
                                        </p:tgtEl>
                                        <p:attrNameLst>
                                          <p:attrName>style.visibility</p:attrName>
                                        </p:attrNameLst>
                                      </p:cBhvr>
                                      <p:to>
                                        <p:strVal val="visible"/>
                                      </p:to>
                                    </p:set>
                                    <p:animEffect transition="in" filter="fade">
                                      <p:cBhvr>
                                        <p:cTn id="62" dur="500"/>
                                        <p:tgtEl>
                                          <p:spTgt spid="5">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animEffect transition="in" filter="fade">
                                      <p:cBhvr>
                                        <p:cTn id="67" dur="500"/>
                                        <p:tgtEl>
                                          <p:spTgt spid="5">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3" end="3"/>
                                            </p:txEl>
                                          </p:spTgt>
                                        </p:tgtEl>
                                        <p:attrNameLst>
                                          <p:attrName>style.visibility</p:attrName>
                                        </p:attrNameLst>
                                      </p:cBhvr>
                                      <p:to>
                                        <p:strVal val="visible"/>
                                      </p:to>
                                    </p:set>
                                    <p:animEffect transition="in" filter="fade">
                                      <p:cBhvr>
                                        <p:cTn id="72" dur="500"/>
                                        <p:tgtEl>
                                          <p:spTgt spid="5">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
                                            <p:txEl>
                                              <p:pRg st="4" end="4"/>
                                            </p:txEl>
                                          </p:spTgt>
                                        </p:tgtEl>
                                        <p:attrNameLst>
                                          <p:attrName>style.visibility</p:attrName>
                                        </p:attrNameLst>
                                      </p:cBhvr>
                                      <p:to>
                                        <p:strVal val="visible"/>
                                      </p:to>
                                    </p:set>
                                    <p:animEffect transition="in" filter="fade">
                                      <p:cBhvr>
                                        <p:cTn id="7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5DD596-F193-8C77-21B6-AF5ED0463FEB}"/>
              </a:ext>
            </a:extLst>
          </p:cNvPr>
          <p:cNvSpPr txBox="1">
            <a:spLocks/>
          </p:cNvSpPr>
          <p:nvPr/>
        </p:nvSpPr>
        <p:spPr>
          <a:xfrm>
            <a:off x="990600" y="5175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3:  Reaction types – Oxidation-Reduction reactions (Redox)</a:t>
            </a:r>
            <a:endParaRPr lang="en-US" dirty="0"/>
          </a:p>
        </p:txBody>
      </p:sp>
      <p:sp>
        <p:nvSpPr>
          <p:cNvPr id="6" name="Content Placeholder 5">
            <a:extLst>
              <a:ext uri="{FF2B5EF4-FFF2-40B4-BE49-F238E27FC236}">
                <a16:creationId xmlns:a16="http://schemas.microsoft.com/office/drawing/2014/main" id="{E2B38D56-DFB5-C60F-5B3A-9AA901D0477B}"/>
              </a:ext>
            </a:extLst>
          </p:cNvPr>
          <p:cNvSpPr>
            <a:spLocks noGrp="1"/>
          </p:cNvSpPr>
          <p:nvPr>
            <p:ph idx="1"/>
          </p:nvPr>
        </p:nvSpPr>
        <p:spPr>
          <a:xfrm>
            <a:off x="205600" y="1843088"/>
            <a:ext cx="11986400" cy="4351338"/>
          </a:xfrm>
        </p:spPr>
        <p:txBody>
          <a:bodyPr>
            <a:normAutofit fontScale="92500" lnSpcReduction="20000"/>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Balancing redox reactions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latin typeface="Calibri" panose="020F0502020204030204" pitchFamily="34" charset="0"/>
                <a:ea typeface="Calibri" panose="020F0502020204030204" pitchFamily="34" charset="0"/>
                <a:cs typeface="Times New Roman" panose="02020603050405020304" pitchFamily="18" charset="0"/>
              </a:rPr>
              <a:t>	2</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Acidic solutions</a:t>
            </a:r>
          </a:p>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Step 1:  Separate the half-reactions according to oxidation and reduction reactions.</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Step 2:  Balance elements OTHER than H and O.</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3:  Balance O by adding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 to the other side.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4:  Balance H by adding H</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the other side.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5:  Balance the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charges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by adding e</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the other side.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6:  Balance the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electrons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by multiplying the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entire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equation by a multiplier.</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7:  Add the equations.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8:  Cancel out the electrons.</a:t>
            </a:r>
          </a:p>
          <a:p>
            <a:pPr marL="0" marR="0" indent="0">
              <a:lnSpc>
                <a:spcPct val="107000"/>
              </a:lnSpc>
              <a:spcBef>
                <a:spcPts val="0"/>
              </a:spcBef>
              <a:spcAft>
                <a:spcPts val="800"/>
              </a:spcAft>
              <a:buNone/>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34045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500"/>
                                        <p:tgtEl>
                                          <p:spTgt spid="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500"/>
                                        <p:tgtEl>
                                          <p:spTgt spid="6">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animEffect transition="in" filter="fade">
                                      <p:cBhvr>
                                        <p:cTn id="40" dur="500"/>
                                        <p:tgtEl>
                                          <p:spTgt spid="6">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Effect transition="in" filter="fade">
                                      <p:cBhvr>
                                        <p:cTn id="45" dur="500"/>
                                        <p:tgtEl>
                                          <p:spTgt spid="6">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6">
                                            <p:txEl>
                                              <p:pRg st="9" end="9"/>
                                            </p:txEl>
                                          </p:spTgt>
                                        </p:tgtEl>
                                        <p:attrNameLst>
                                          <p:attrName>style.visibility</p:attrName>
                                        </p:attrNameLst>
                                      </p:cBhvr>
                                      <p:to>
                                        <p:strVal val="visible"/>
                                      </p:to>
                                    </p:set>
                                    <p:animEffect transition="in" filter="fade">
                                      <p:cBhvr>
                                        <p:cTn id="50"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3E15CB-3632-377C-16BB-1142D2277012}"/>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3:  Reaction types – Oxidation-Reduction reactions (Redox)</a:t>
            </a:r>
            <a:endParaRPr lang="en-US" dirty="0"/>
          </a:p>
        </p:txBody>
      </p:sp>
      <p:sp>
        <p:nvSpPr>
          <p:cNvPr id="6" name="Content Placeholder 5">
            <a:extLst>
              <a:ext uri="{FF2B5EF4-FFF2-40B4-BE49-F238E27FC236}">
                <a16:creationId xmlns:a16="http://schemas.microsoft.com/office/drawing/2014/main" id="{E71537F3-8097-8B85-D398-4FED123AB6C8}"/>
              </a:ext>
            </a:extLst>
          </p:cNvPr>
          <p:cNvSpPr>
            <a:spLocks noGrp="1"/>
          </p:cNvSpPr>
          <p:nvPr>
            <p:ph idx="1"/>
          </p:nvPr>
        </p:nvSpPr>
        <p:spPr>
          <a:xfrm>
            <a:off x="402771" y="1825625"/>
            <a:ext cx="10951029" cy="4351338"/>
          </a:xfrm>
        </p:spPr>
        <p:txBody>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7:</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HCl</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KMnO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 </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KCl</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MnCl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u="none" strike="noStrike"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8:    Zn</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HNO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 </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Zn(NO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NO</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9:    S</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HNO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 </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 </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NO</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10:  KMnO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FeSO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K</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MnSO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Fe</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83891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 presetClass="exit" presetSubtype="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par>
                                <p:cTn id="25" presetID="1" presetClass="exit" presetSubtype="0" fill="hold" grpId="0"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fade">
                                      <p:cBhvr>
                                        <p:cTn id="31" dur="500"/>
                                        <p:tgtEl>
                                          <p:spTgt spid="6">
                                            <p:txEl>
                                              <p:pRg st="6" end="6"/>
                                            </p:txEl>
                                          </p:spTgt>
                                        </p:tgtEl>
                                      </p:cBhvr>
                                    </p:animEffect>
                                  </p:childTnLst>
                                </p:cTn>
                              </p:par>
                              <p:par>
                                <p:cTn id="32" presetID="1" presetClass="exit" presetSubtype="0" fill="hold" grpId="0" nodeType="withEffect">
                                  <p:stCondLst>
                                    <p:cond delay="0"/>
                                  </p:stCondLst>
                                  <p:childTnLst>
                                    <p:set>
                                      <p:cBhvr>
                                        <p:cTn id="33" dur="1" fill="hold">
                                          <p:stCondLst>
                                            <p:cond delay="0"/>
                                          </p:stCondLst>
                                        </p:cTn>
                                        <p:tgtEl>
                                          <p:spTgt spid="6">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5DD596-F193-8C77-21B6-AF5ED0463FEB}"/>
              </a:ext>
            </a:extLst>
          </p:cNvPr>
          <p:cNvSpPr txBox="1">
            <a:spLocks/>
          </p:cNvSpPr>
          <p:nvPr/>
        </p:nvSpPr>
        <p:spPr>
          <a:xfrm>
            <a:off x="990600" y="5175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3:  Reaction types – Oxidation-Reduction reactions (Redox)</a:t>
            </a:r>
            <a:endParaRPr lang="en-US" dirty="0"/>
          </a:p>
        </p:txBody>
      </p:sp>
      <p:sp>
        <p:nvSpPr>
          <p:cNvPr id="6" name="Content Placeholder 5">
            <a:extLst>
              <a:ext uri="{FF2B5EF4-FFF2-40B4-BE49-F238E27FC236}">
                <a16:creationId xmlns:a16="http://schemas.microsoft.com/office/drawing/2014/main" id="{E2B38D56-DFB5-C60F-5B3A-9AA901D0477B}"/>
              </a:ext>
            </a:extLst>
          </p:cNvPr>
          <p:cNvSpPr>
            <a:spLocks noGrp="1"/>
          </p:cNvSpPr>
          <p:nvPr>
            <p:ph idx="1"/>
          </p:nvPr>
        </p:nvSpPr>
        <p:spPr>
          <a:xfrm>
            <a:off x="205600" y="1843088"/>
            <a:ext cx="11986400" cy="4927826"/>
          </a:xfrm>
        </p:spPr>
        <p:txBody>
          <a:bodyPr>
            <a:normAutofit fontScale="92500" lnSpcReduction="10000"/>
          </a:bodyPr>
          <a:lstStyle/>
          <a:p>
            <a:pPr marL="0" marR="0" indent="0">
              <a:lnSpc>
                <a:spcPct val="107000"/>
              </a:lnSpc>
              <a:spcBef>
                <a:spcPts val="0"/>
              </a:spcBef>
              <a:spcAft>
                <a:spcPts val="800"/>
              </a:spcAft>
              <a:buNone/>
            </a:pP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Balancing redox reactions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b="1" kern="100" dirty="0">
                <a:latin typeface="Calibri" panose="020F0502020204030204" pitchFamily="34" charset="0"/>
                <a:ea typeface="Calibri" panose="020F0502020204030204" pitchFamily="34" charset="0"/>
                <a:cs typeface="Times New Roman" panose="02020603050405020304" pitchFamily="18" charset="0"/>
              </a:rPr>
              <a:t>	</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3.  Basic solutions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9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Step 1:  Separate the half-reactions according to oxidation and reduction reactions.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2:  Balance elements OTHER than H and O.</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3:  Balance O by adding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 to the other side.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4:  Balance H by adding H</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the other side.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5:  Balance the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charges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by adding e</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the other side.</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6:  Balance the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electrons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by multiplying the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entire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equation by a multiplier.</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7:  Add the equations.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8:  Cancel out the electrons.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Step 9:  Add OH</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to eliminate H</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ions.</a:t>
            </a:r>
          </a:p>
          <a:p>
            <a:pPr marL="0" marR="0" indent="0">
              <a:lnSpc>
                <a:spcPct val="107000"/>
              </a:lnSpc>
              <a:spcBef>
                <a:spcPts val="0"/>
              </a:spcBef>
              <a:spcAft>
                <a:spcPts val="800"/>
              </a:spcAft>
              <a:buNone/>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355130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500"/>
                                        <p:tgtEl>
                                          <p:spTgt spid="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Effect transition="in" filter="fade">
                                      <p:cBhvr>
                                        <p:cTn id="35" dur="500"/>
                                        <p:tgtEl>
                                          <p:spTgt spid="6">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7" end="7"/>
                                            </p:txEl>
                                          </p:spTgt>
                                        </p:tgtEl>
                                        <p:attrNameLst>
                                          <p:attrName>style.visibility</p:attrName>
                                        </p:attrNameLst>
                                      </p:cBhvr>
                                      <p:to>
                                        <p:strVal val="visible"/>
                                      </p:to>
                                    </p:set>
                                    <p:animEffect transition="in" filter="fade">
                                      <p:cBhvr>
                                        <p:cTn id="40" dur="500"/>
                                        <p:tgtEl>
                                          <p:spTgt spid="6">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Effect transition="in" filter="fade">
                                      <p:cBhvr>
                                        <p:cTn id="45" dur="500"/>
                                        <p:tgtEl>
                                          <p:spTgt spid="6">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6">
                                            <p:txEl>
                                              <p:pRg st="9" end="9"/>
                                            </p:txEl>
                                          </p:spTgt>
                                        </p:tgtEl>
                                        <p:attrNameLst>
                                          <p:attrName>style.visibility</p:attrName>
                                        </p:attrNameLst>
                                      </p:cBhvr>
                                      <p:to>
                                        <p:strVal val="visible"/>
                                      </p:to>
                                    </p:set>
                                    <p:animEffect transition="in" filter="fade">
                                      <p:cBhvr>
                                        <p:cTn id="50" dur="500"/>
                                        <p:tgtEl>
                                          <p:spTgt spid="6">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6">
                                            <p:txEl>
                                              <p:pRg st="10" end="10"/>
                                            </p:txEl>
                                          </p:spTgt>
                                        </p:tgtEl>
                                        <p:attrNameLst>
                                          <p:attrName>style.visibility</p:attrName>
                                        </p:attrNameLst>
                                      </p:cBhvr>
                                      <p:to>
                                        <p:strVal val="visible"/>
                                      </p:to>
                                    </p:set>
                                    <p:animEffect transition="in" filter="fade">
                                      <p:cBhvr>
                                        <p:cTn id="55"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3E15CB-3632-377C-16BB-1142D2277012}"/>
              </a:ext>
            </a:extLst>
          </p:cNvPr>
          <p:cNvSpPr txBox="1">
            <a:spLocks noGrp="1"/>
          </p:cNvSpPr>
          <p:nvPr>
            <p:ph type="title"/>
          </p:nvPr>
        </p:nvSpPr>
        <p:spPr>
          <a:xfrm>
            <a:off x="838200" y="125640"/>
            <a:ext cx="10515600" cy="132556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3:  Reaction types – Oxidation-Reduction reactions (Redox)</a:t>
            </a:r>
            <a:endParaRPr lang="en-US" dirty="0"/>
          </a:p>
        </p:txBody>
      </p:sp>
      <p:sp>
        <p:nvSpPr>
          <p:cNvPr id="6" name="Content Placeholder 5">
            <a:extLst>
              <a:ext uri="{FF2B5EF4-FFF2-40B4-BE49-F238E27FC236}">
                <a16:creationId xmlns:a16="http://schemas.microsoft.com/office/drawing/2014/main" id="{E71537F3-8097-8B85-D398-4FED123AB6C8}"/>
              </a:ext>
            </a:extLst>
          </p:cNvPr>
          <p:cNvSpPr>
            <a:spLocks noGrp="1"/>
          </p:cNvSpPr>
          <p:nvPr>
            <p:ph idx="1"/>
          </p:nvPr>
        </p:nvSpPr>
        <p:spPr>
          <a:xfrm>
            <a:off x="402771" y="1578430"/>
            <a:ext cx="10951029" cy="5279570"/>
          </a:xfrm>
        </p:spPr>
        <p:txBody>
          <a:bodyPr>
            <a:normAutofit lnSpcReduction="10000"/>
          </a:bodyPr>
          <a:lstStyle/>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**Reminder on balancing redox reactions in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basic solutions</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1)  Use all the steps for an acid solution to obtain the final balanced equations</a:t>
            </a:r>
          </a:p>
          <a:p>
            <a:pPr marL="0" marR="0" lvl="0" indent="0">
              <a:lnSpc>
                <a:spcPct val="107000"/>
              </a:lnSpc>
              <a:spcBef>
                <a:spcPts val="0"/>
              </a:spcBef>
              <a:spcAft>
                <a:spcPts val="0"/>
              </a:spcAft>
              <a:buNone/>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Identify the red-ox</a:t>
            </a:r>
          </a:p>
          <a:p>
            <a:pPr marL="0" marR="0" lvl="0" indent="0">
              <a:lnSpc>
                <a:spcPct val="107000"/>
              </a:lnSpc>
              <a:spcBef>
                <a:spcPts val="0"/>
              </a:spcBef>
              <a:spcAft>
                <a:spcPts val="0"/>
              </a:spcAft>
              <a:buNone/>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Balance the elements</a:t>
            </a:r>
          </a:p>
          <a:p>
            <a:pPr marL="0" marR="0" lvl="0" indent="0">
              <a:lnSpc>
                <a:spcPct val="107000"/>
              </a:lnSpc>
              <a:spcBef>
                <a:spcPts val="0"/>
              </a:spcBef>
              <a:spcAft>
                <a:spcPts val="0"/>
              </a:spcAft>
              <a:buNone/>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Balance the O with H</a:t>
            </a:r>
            <a:r>
              <a:rPr lang="en-US" sz="20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O</a:t>
            </a:r>
          </a:p>
          <a:p>
            <a:pPr marL="0" marR="0" lvl="0" indent="0">
              <a:lnSpc>
                <a:spcPct val="107000"/>
              </a:lnSpc>
              <a:spcBef>
                <a:spcPts val="0"/>
              </a:spcBef>
              <a:spcAft>
                <a:spcPts val="0"/>
              </a:spcAft>
              <a:buNone/>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Balance the H with H</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Balance the charge with e</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Equalize the e</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800"/>
              </a:spcAft>
              <a:buNone/>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2) Add OH</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to eliminate the H</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ions</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11:  The following reaction occurs in a basic solution.  Balance this equation using 	the half-reaction method.</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Zn</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Zn</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726407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10" end="10"/>
                                            </p:txEl>
                                          </p:spTgt>
                                        </p:tgtEl>
                                        <p:attrNameLst>
                                          <p:attrName>style.visibility</p:attrName>
                                        </p:attrNameLst>
                                      </p:cBhvr>
                                      <p:to>
                                        <p:strVal val="visible"/>
                                      </p:to>
                                    </p:set>
                                    <p:animEffect transition="in" filter="fade">
                                      <p:cBhvr>
                                        <p:cTn id="52" dur="500"/>
                                        <p:tgtEl>
                                          <p:spTgt spid="6">
                                            <p:txEl>
                                              <p:pRg st="10" end="10"/>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6">
                                            <p:txEl>
                                              <p:pRg st="11" end="11"/>
                                            </p:txEl>
                                          </p:spTgt>
                                        </p:tgtEl>
                                        <p:attrNameLst>
                                          <p:attrName>style.visibility</p:attrName>
                                        </p:attrNameLst>
                                      </p:cBhvr>
                                      <p:to>
                                        <p:strVal val="visible"/>
                                      </p:to>
                                    </p:set>
                                    <p:animEffect transition="in" filter="fade">
                                      <p:cBhvr>
                                        <p:cTn id="55" dur="500"/>
                                        <p:tgtEl>
                                          <p:spTgt spid="6">
                                            <p:txEl>
                                              <p:pRg st="11" end="11"/>
                                            </p:txEl>
                                          </p:spTgt>
                                        </p:tgtEl>
                                      </p:cBhvr>
                                    </p:animEffect>
                                  </p:childTnLst>
                                </p:cTn>
                              </p:par>
                              <p:par>
                                <p:cTn id="56" presetID="10" presetClass="exit" presetSubtype="0" fill="hold" nodeType="withEffect">
                                  <p:stCondLst>
                                    <p:cond delay="0"/>
                                  </p:stCondLst>
                                  <p:childTnLst>
                                    <p:animEffect transition="out" filter="fade">
                                      <p:cBhvr>
                                        <p:cTn id="57" dur="500"/>
                                        <p:tgtEl>
                                          <p:spTgt spid="6">
                                            <p:txEl>
                                              <p:pRg st="0" end="0"/>
                                            </p:txEl>
                                          </p:spTgt>
                                        </p:tgtEl>
                                      </p:cBhvr>
                                    </p:animEffect>
                                    <p:set>
                                      <p:cBhvr>
                                        <p:cTn id="58" dur="1" fill="hold">
                                          <p:stCondLst>
                                            <p:cond delay="499"/>
                                          </p:stCondLst>
                                        </p:cTn>
                                        <p:tgtEl>
                                          <p:spTgt spid="6">
                                            <p:txEl>
                                              <p:pRg st="0" end="0"/>
                                            </p:txEl>
                                          </p:spTgt>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500"/>
                                        <p:tgtEl>
                                          <p:spTgt spid="6">
                                            <p:txEl>
                                              <p:pRg st="1" end="1"/>
                                            </p:txEl>
                                          </p:spTgt>
                                        </p:tgtEl>
                                      </p:cBhvr>
                                    </p:animEffect>
                                    <p:set>
                                      <p:cBhvr>
                                        <p:cTn id="61" dur="1" fill="hold">
                                          <p:stCondLst>
                                            <p:cond delay="499"/>
                                          </p:stCondLst>
                                        </p:cTn>
                                        <p:tgtEl>
                                          <p:spTgt spid="6">
                                            <p:txEl>
                                              <p:pRg st="1" end="1"/>
                                            </p:txEl>
                                          </p:spTgt>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500"/>
                                        <p:tgtEl>
                                          <p:spTgt spid="6">
                                            <p:txEl>
                                              <p:pRg st="2" end="2"/>
                                            </p:txEl>
                                          </p:spTgt>
                                        </p:tgtEl>
                                      </p:cBhvr>
                                    </p:animEffect>
                                    <p:set>
                                      <p:cBhvr>
                                        <p:cTn id="64" dur="1" fill="hold">
                                          <p:stCondLst>
                                            <p:cond delay="499"/>
                                          </p:stCondLst>
                                        </p:cTn>
                                        <p:tgtEl>
                                          <p:spTgt spid="6">
                                            <p:txEl>
                                              <p:pRg st="2" end="2"/>
                                            </p:txEl>
                                          </p:spTgt>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500"/>
                                        <p:tgtEl>
                                          <p:spTgt spid="6">
                                            <p:txEl>
                                              <p:pRg st="3" end="3"/>
                                            </p:txEl>
                                          </p:spTgt>
                                        </p:tgtEl>
                                      </p:cBhvr>
                                    </p:animEffect>
                                    <p:set>
                                      <p:cBhvr>
                                        <p:cTn id="67" dur="1" fill="hold">
                                          <p:stCondLst>
                                            <p:cond delay="499"/>
                                          </p:stCondLst>
                                        </p:cTn>
                                        <p:tgtEl>
                                          <p:spTgt spid="6">
                                            <p:txEl>
                                              <p:pRg st="3" end="3"/>
                                            </p:txEl>
                                          </p:spTgt>
                                        </p:tgtEl>
                                        <p:attrNameLst>
                                          <p:attrName>style.visibility</p:attrName>
                                        </p:attrNameLst>
                                      </p:cBhvr>
                                      <p:to>
                                        <p:strVal val="hidden"/>
                                      </p:to>
                                    </p:set>
                                  </p:childTnLst>
                                </p:cTn>
                              </p:par>
                              <p:par>
                                <p:cTn id="68" presetID="10" presetClass="exit" presetSubtype="0" fill="hold" nodeType="withEffect">
                                  <p:stCondLst>
                                    <p:cond delay="0"/>
                                  </p:stCondLst>
                                  <p:childTnLst>
                                    <p:animEffect transition="out" filter="fade">
                                      <p:cBhvr>
                                        <p:cTn id="69" dur="500"/>
                                        <p:tgtEl>
                                          <p:spTgt spid="6">
                                            <p:txEl>
                                              <p:pRg st="4" end="4"/>
                                            </p:txEl>
                                          </p:spTgt>
                                        </p:tgtEl>
                                      </p:cBhvr>
                                    </p:animEffect>
                                    <p:set>
                                      <p:cBhvr>
                                        <p:cTn id="70" dur="1" fill="hold">
                                          <p:stCondLst>
                                            <p:cond delay="499"/>
                                          </p:stCondLst>
                                        </p:cTn>
                                        <p:tgtEl>
                                          <p:spTgt spid="6">
                                            <p:txEl>
                                              <p:pRg st="4" end="4"/>
                                            </p:txEl>
                                          </p:spTgt>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6">
                                            <p:txEl>
                                              <p:pRg st="5" end="5"/>
                                            </p:txEl>
                                          </p:spTgt>
                                        </p:tgtEl>
                                      </p:cBhvr>
                                    </p:animEffect>
                                    <p:set>
                                      <p:cBhvr>
                                        <p:cTn id="73" dur="1" fill="hold">
                                          <p:stCondLst>
                                            <p:cond delay="499"/>
                                          </p:stCondLst>
                                        </p:cTn>
                                        <p:tgtEl>
                                          <p:spTgt spid="6">
                                            <p:txEl>
                                              <p:pRg st="5" end="5"/>
                                            </p:txEl>
                                          </p:spTgt>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6">
                                            <p:txEl>
                                              <p:pRg st="6" end="6"/>
                                            </p:txEl>
                                          </p:spTgt>
                                        </p:tgtEl>
                                      </p:cBhvr>
                                    </p:animEffect>
                                    <p:set>
                                      <p:cBhvr>
                                        <p:cTn id="76" dur="1" fill="hold">
                                          <p:stCondLst>
                                            <p:cond delay="499"/>
                                          </p:stCondLst>
                                        </p:cTn>
                                        <p:tgtEl>
                                          <p:spTgt spid="6">
                                            <p:txEl>
                                              <p:pRg st="6" end="6"/>
                                            </p:txEl>
                                          </p:spTgt>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500"/>
                                        <p:tgtEl>
                                          <p:spTgt spid="6">
                                            <p:txEl>
                                              <p:pRg st="7" end="7"/>
                                            </p:txEl>
                                          </p:spTgt>
                                        </p:tgtEl>
                                      </p:cBhvr>
                                    </p:animEffect>
                                    <p:set>
                                      <p:cBhvr>
                                        <p:cTn id="79" dur="1" fill="hold">
                                          <p:stCondLst>
                                            <p:cond delay="499"/>
                                          </p:stCondLst>
                                        </p:cTn>
                                        <p:tgtEl>
                                          <p:spTgt spid="6">
                                            <p:txEl>
                                              <p:pRg st="7" end="7"/>
                                            </p:txEl>
                                          </p:spTgt>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6">
                                            <p:txEl>
                                              <p:pRg st="8" end="8"/>
                                            </p:txEl>
                                          </p:spTgt>
                                        </p:tgtEl>
                                      </p:cBhvr>
                                    </p:animEffect>
                                    <p:set>
                                      <p:cBhvr>
                                        <p:cTn id="82" dur="1" fill="hold">
                                          <p:stCondLst>
                                            <p:cond delay="499"/>
                                          </p:stCondLst>
                                        </p:cTn>
                                        <p:tgtEl>
                                          <p:spTgt spid="6">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3E15CB-3632-377C-16BB-1142D2277012}"/>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3:  Reaction types – Oxidation-Reduction reactions (Redox)</a:t>
            </a:r>
            <a:endParaRPr lang="en-US" dirty="0"/>
          </a:p>
        </p:txBody>
      </p:sp>
      <p:sp>
        <p:nvSpPr>
          <p:cNvPr id="6" name="Content Placeholder 5">
            <a:extLst>
              <a:ext uri="{FF2B5EF4-FFF2-40B4-BE49-F238E27FC236}">
                <a16:creationId xmlns:a16="http://schemas.microsoft.com/office/drawing/2014/main" id="{E71537F3-8097-8B85-D398-4FED123AB6C8}"/>
              </a:ext>
            </a:extLst>
          </p:cNvPr>
          <p:cNvSpPr>
            <a:spLocks noGrp="1"/>
          </p:cNvSpPr>
          <p:nvPr>
            <p:ph idx="1"/>
          </p:nvPr>
        </p:nvSpPr>
        <p:spPr>
          <a:xfrm>
            <a:off x="402771" y="1825625"/>
            <a:ext cx="10951029" cy="4351338"/>
          </a:xfrm>
        </p:spPr>
        <p:txBody>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Net ionic equations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Cr</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7 </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aq)</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C</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5</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OH</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(l)</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Cr</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CO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i="1" kern="100" baseline="-25000" dirty="0">
                <a:effectLst/>
                <a:latin typeface="Calibri" panose="020F0502020204030204" pitchFamily="34" charset="0"/>
                <a:ea typeface="Calibri" panose="020F0502020204030204" pitchFamily="34" charset="0"/>
                <a:cs typeface="Times New Roman" panose="02020603050405020304" pitchFamily="18" charset="0"/>
              </a:rPr>
              <a:t>(g)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87662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2B1FC1-040A-E932-1881-3DC89B65202F}"/>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3:  Reaction types – Oxidation-Reduction reactions (Redox)</a:t>
            </a:r>
            <a:endParaRPr lang="en-US" dirty="0"/>
          </a:p>
        </p:txBody>
      </p:sp>
      <p:sp>
        <p:nvSpPr>
          <p:cNvPr id="15" name="Content Placeholder 14">
            <a:extLst>
              <a:ext uri="{FF2B5EF4-FFF2-40B4-BE49-F238E27FC236}">
                <a16:creationId xmlns:a16="http://schemas.microsoft.com/office/drawing/2014/main" id="{54068820-C68E-BBBF-AA01-BA12E6FBEB63}"/>
              </a:ext>
            </a:extLst>
          </p:cNvPr>
          <p:cNvSpPr>
            <a:spLocks noGrp="1"/>
          </p:cNvSpPr>
          <p:nvPr>
            <p:ph idx="1"/>
          </p:nvPr>
        </p:nvSpPr>
        <p:spPr/>
        <p:txBody>
          <a:bodyPr/>
          <a:lstStyle/>
          <a:p>
            <a:pPr marL="0" indent="0">
              <a:buNone/>
            </a:pPr>
            <a:r>
              <a:rPr lang="en-US" dirty="0"/>
              <a:t>Practice problems 1 &amp; 2</a:t>
            </a:r>
          </a:p>
          <a:p>
            <a:pPr marL="0" indent="0">
              <a:buNone/>
            </a:pPr>
            <a:endParaRPr lang="en-US" dirty="0"/>
          </a:p>
          <a:p>
            <a:pPr marL="0" indent="0">
              <a:buNone/>
            </a:pPr>
            <a:r>
              <a:rPr lang="en-US" dirty="0"/>
              <a:t>Assignment #3:  Problems 1-4</a:t>
            </a:r>
          </a:p>
        </p:txBody>
      </p:sp>
    </p:spTree>
    <p:extLst>
      <p:ext uri="{BB962C8B-B14F-4D97-AF65-F5344CB8AC3E}">
        <p14:creationId xmlns:p14="http://schemas.microsoft.com/office/powerpoint/2010/main" val="20910960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AutoShape 3">
            <a:extLst>
              <a:ext uri="{FF2B5EF4-FFF2-40B4-BE49-F238E27FC236}">
                <a16:creationId xmlns:a16="http://schemas.microsoft.com/office/drawing/2014/main" id="{E3D09CC1-520E-7D4B-77B8-5306A5283C4E}"/>
              </a:ext>
            </a:extLst>
          </p:cNvPr>
          <p:cNvSpPr>
            <a:spLocks noChangeAspect="1" noChangeArrowheads="1" noTextEdit="1"/>
          </p:cNvSpPr>
          <p:nvPr/>
        </p:nvSpPr>
        <p:spPr bwMode="auto">
          <a:xfrm>
            <a:off x="642938" y="693738"/>
            <a:ext cx="6834187"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Title 5">
            <a:extLst>
              <a:ext uri="{FF2B5EF4-FFF2-40B4-BE49-F238E27FC236}">
                <a16:creationId xmlns:a16="http://schemas.microsoft.com/office/drawing/2014/main" id="{ACC5AA6D-D677-316F-329C-95DECBDBC440}"/>
              </a:ext>
            </a:extLst>
          </p:cNvPr>
          <p:cNvSpPr>
            <a:spLocks noGrp="1"/>
          </p:cNvSpPr>
          <p:nvPr>
            <p:ph type="title"/>
          </p:nvPr>
        </p:nvSpPr>
        <p:spPr/>
        <p:txBody>
          <a:bodyPr>
            <a:normAutofit fontScale="90000"/>
          </a:bodyPr>
          <a:lstStyle/>
          <a:p>
            <a:pPr algn="ctr"/>
            <a:r>
              <a:rPr lang="en-US" dirty="0"/>
              <a:t>Chapter 4, Section 1:  Reaction types – Precipitates: Molarity</a:t>
            </a:r>
          </a:p>
        </p:txBody>
      </p:sp>
      <p:sp>
        <p:nvSpPr>
          <p:cNvPr id="10" name="Content Placeholder 9">
            <a:extLst>
              <a:ext uri="{FF2B5EF4-FFF2-40B4-BE49-F238E27FC236}">
                <a16:creationId xmlns:a16="http://schemas.microsoft.com/office/drawing/2014/main" id="{AEB189D3-D4AD-D959-2826-389F81B3E2D2}"/>
              </a:ext>
            </a:extLst>
          </p:cNvPr>
          <p:cNvSpPr>
            <a:spLocks noGrp="1"/>
          </p:cNvSpPr>
          <p:nvPr>
            <p:ph idx="1"/>
          </p:nvPr>
        </p:nvSpPr>
        <p:spPr/>
        <p:txBody>
          <a:bodyPr/>
          <a:lstStyle/>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1)  </a:t>
            </a: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Precipitate reactions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Molarity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is an expression of concentration</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moles of solute </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liters of solution</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 Calculate the molarity of the following solutions</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 11.5 grams of NaOH in 1.50 liters of water</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 6.2 grams of ZnCl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in 450 milliliters of water</a:t>
            </a: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cxnSp>
        <p:nvCxnSpPr>
          <p:cNvPr id="3" name="Straight Connector 2">
            <a:extLst>
              <a:ext uri="{FF2B5EF4-FFF2-40B4-BE49-F238E27FC236}">
                <a16:creationId xmlns:a16="http://schemas.microsoft.com/office/drawing/2014/main" id="{FC888831-6758-05B0-DC60-A03D630EB9B9}"/>
              </a:ext>
            </a:extLst>
          </p:cNvPr>
          <p:cNvCxnSpPr>
            <a:cxnSpLocks/>
          </p:cNvCxnSpPr>
          <p:nvPr/>
        </p:nvCxnSpPr>
        <p:spPr>
          <a:xfrm>
            <a:off x="4463140" y="3320144"/>
            <a:ext cx="207917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673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xEl>
                                              <p:pRg st="3" end="3"/>
                                            </p:txEl>
                                          </p:spTgt>
                                        </p:tgtEl>
                                        <p:attrNameLst>
                                          <p:attrName>style.visibility</p:attrName>
                                        </p:attrNameLst>
                                      </p:cBhvr>
                                      <p:to>
                                        <p:strVal val="visible"/>
                                      </p:to>
                                    </p:set>
                                    <p:animEffect transition="in" filter="fade">
                                      <p:cBhvr>
                                        <p:cTn id="20" dur="500"/>
                                        <p:tgtEl>
                                          <p:spTgt spid="10">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xEl>
                                              <p:pRg st="5" end="5"/>
                                            </p:txEl>
                                          </p:spTgt>
                                        </p:tgtEl>
                                        <p:attrNameLst>
                                          <p:attrName>style.visibility</p:attrName>
                                        </p:attrNameLst>
                                      </p:cBhvr>
                                      <p:to>
                                        <p:strVal val="visible"/>
                                      </p:to>
                                    </p:set>
                                    <p:animEffect transition="in" filter="fade">
                                      <p:cBhvr>
                                        <p:cTn id="28" dur="500"/>
                                        <p:tgtEl>
                                          <p:spTgt spid="10">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animEffect transition="in" filter="fade">
                                      <p:cBhvr>
                                        <p:cTn id="31" dur="500"/>
                                        <p:tgtEl>
                                          <p:spTgt spid="10">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xEl>
                                              <p:pRg st="7" end="7"/>
                                            </p:txEl>
                                          </p:spTgt>
                                        </p:tgtEl>
                                        <p:attrNameLst>
                                          <p:attrName>style.visibility</p:attrName>
                                        </p:attrNameLst>
                                      </p:cBhvr>
                                      <p:to>
                                        <p:strVal val="visible"/>
                                      </p:to>
                                    </p:set>
                                    <p:animEffect transition="in" filter="fade">
                                      <p:cBhvr>
                                        <p:cTn id="36" dur="500"/>
                                        <p:tgtEl>
                                          <p:spTgt spid="10">
                                            <p:txEl>
                                              <p:pRg st="7" end="7"/>
                                            </p:txEl>
                                          </p:spTgt>
                                        </p:tgtEl>
                                      </p:cBhvr>
                                    </p:animEffect>
                                  </p:childTnLst>
                                </p:cTn>
                              </p:par>
                              <p:par>
                                <p:cTn id="37" presetID="10" presetClass="exit" presetSubtype="0" fill="hold" nodeType="withEffect">
                                  <p:stCondLst>
                                    <p:cond delay="0"/>
                                  </p:stCondLst>
                                  <p:childTnLst>
                                    <p:animEffect transition="out" filter="fade">
                                      <p:cBhvr>
                                        <p:cTn id="38" dur="500"/>
                                        <p:tgtEl>
                                          <p:spTgt spid="10">
                                            <p:txEl>
                                              <p:pRg st="6" end="6"/>
                                            </p:txEl>
                                          </p:spTgt>
                                        </p:tgtEl>
                                      </p:cBhvr>
                                    </p:animEffect>
                                    <p:set>
                                      <p:cBhvr>
                                        <p:cTn id="39" dur="1" fill="hold">
                                          <p:stCondLst>
                                            <p:cond delay="499"/>
                                          </p:stCondLst>
                                        </p:cTn>
                                        <p:tgtEl>
                                          <p:spTgt spid="10">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CE4D95A-F8D9-5845-81D7-12A848BA6B56}"/>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4:  Reaction types – Acid-Base reactions </a:t>
            </a:r>
            <a:endParaRPr lang="en-US" dirty="0"/>
          </a:p>
        </p:txBody>
      </p:sp>
      <p:sp>
        <p:nvSpPr>
          <p:cNvPr id="10" name="Content Placeholder 9">
            <a:extLst>
              <a:ext uri="{FF2B5EF4-FFF2-40B4-BE49-F238E27FC236}">
                <a16:creationId xmlns:a16="http://schemas.microsoft.com/office/drawing/2014/main" id="{559AC86F-9DC4-A9D7-D498-9F378CCB1486}"/>
              </a:ext>
            </a:extLst>
          </p:cNvPr>
          <p:cNvSpPr>
            <a:spLocks noGrp="1"/>
          </p:cNvSpPr>
          <p:nvPr>
            <p:ph idx="1"/>
          </p:nvPr>
        </p:nvSpPr>
        <p:spPr/>
        <p:txBody>
          <a:bodyPr/>
          <a:lstStyle/>
          <a:p>
            <a:pPr marL="0" indent="0">
              <a:buNone/>
            </a:pPr>
            <a:r>
              <a:rPr lang="en-US" dirty="0"/>
              <a:t>Pre-lab: % Fe in a sample</a:t>
            </a:r>
          </a:p>
          <a:p>
            <a:pPr marL="0" indent="0">
              <a:buNone/>
            </a:pPr>
            <a:endParaRPr lang="en-US" dirty="0"/>
          </a:p>
          <a:p>
            <a:pPr marL="0" indent="0">
              <a:buNone/>
            </a:pPr>
            <a:r>
              <a:rPr lang="en-US" dirty="0"/>
              <a:t>Lab: % Fe in a sample</a:t>
            </a:r>
          </a:p>
          <a:p>
            <a:pPr marL="0" indent="0">
              <a:buNone/>
            </a:pPr>
            <a:endParaRPr lang="en-US" dirty="0"/>
          </a:p>
          <a:p>
            <a:pPr marL="0" indent="0">
              <a:buNone/>
            </a:pPr>
            <a:r>
              <a:rPr lang="en-US" dirty="0"/>
              <a:t>Lab: Permanganate determination of an Fe sample</a:t>
            </a:r>
          </a:p>
          <a:p>
            <a:pPr marL="0" indent="0">
              <a:buNone/>
            </a:pPr>
            <a:endParaRPr lang="en-US" dirty="0"/>
          </a:p>
          <a:p>
            <a:pPr marL="0" indent="0">
              <a:buNone/>
            </a:pPr>
            <a:r>
              <a:rPr lang="en-US" dirty="0"/>
              <a:t>Post-Lab: Permanganate conclusion questions</a:t>
            </a:r>
          </a:p>
        </p:txBody>
      </p:sp>
    </p:spTree>
    <p:extLst>
      <p:ext uri="{BB962C8B-B14F-4D97-AF65-F5344CB8AC3E}">
        <p14:creationId xmlns:p14="http://schemas.microsoft.com/office/powerpoint/2010/main" val="2264283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57380D-8DDA-BE7E-093E-761FCE8B1693}"/>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4:  Reaction types – Acid-Base reactions </a:t>
            </a:r>
            <a:endParaRPr lang="en-US" dirty="0"/>
          </a:p>
        </p:txBody>
      </p:sp>
      <p:sp>
        <p:nvSpPr>
          <p:cNvPr id="8" name="Content Placeholder 7">
            <a:extLst>
              <a:ext uri="{FF2B5EF4-FFF2-40B4-BE49-F238E27FC236}">
                <a16:creationId xmlns:a16="http://schemas.microsoft.com/office/drawing/2014/main" id="{C860EAE6-C590-32C1-5B22-62F75ADFE204}"/>
              </a:ext>
            </a:extLst>
          </p:cNvPr>
          <p:cNvSpPr>
            <a:spLocks noGrp="1"/>
          </p:cNvSpPr>
          <p:nvPr>
            <p:ph idx="1"/>
          </p:nvPr>
        </p:nvSpPr>
        <p:spPr/>
        <p:txBody>
          <a:bodyPr/>
          <a:lstStyle/>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3)  Acid-Base Reactions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Arrhenius definition:				</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Br</a:t>
            </a:r>
            <a:r>
              <a:rPr lang="en-US" sz="2400" kern="100" dirty="0" err="1">
                <a:effectLst/>
                <a:latin typeface="Calibri" panose="020F0502020204030204" pitchFamily="34" charset="0"/>
                <a:ea typeface="Calibri" panose="020F0502020204030204" pitchFamily="34" charset="0"/>
                <a:cs typeface="Calibri" panose="020F0502020204030204" pitchFamily="34" charset="0"/>
              </a:rPr>
              <a:t>ø</a:t>
            </a:r>
            <a:r>
              <a:rPr lang="en-US" sz="2400" kern="100" dirty="0" err="1">
                <a:effectLst/>
                <a:latin typeface="Calibri" panose="020F0502020204030204" pitchFamily="34" charset="0"/>
                <a:ea typeface="Calibri" panose="020F0502020204030204" pitchFamily="34" charset="0"/>
                <a:cs typeface="Times New Roman" panose="02020603050405020304" pitchFamily="18" charset="0"/>
              </a:rPr>
              <a:t>nsted</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-Lowry definition:</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Acid – 						Acid –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Base – 						Base –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Strong Acid-Base reaction:</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Weak Acid-Base reaction: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26194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500"/>
                                        <p:tgtEl>
                                          <p:spTgt spid="8">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500"/>
                                        <p:tgtEl>
                                          <p:spTgt spid="8">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fade">
                                      <p:cBhvr>
                                        <p:cTn id="26" dur="500"/>
                                        <p:tgtEl>
                                          <p:spTgt spid="8">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animEffect transition="in" filter="fade">
                                      <p:cBhvr>
                                        <p:cTn id="29" dur="500"/>
                                        <p:tgtEl>
                                          <p:spTgt spid="8">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8">
                                            <p:txEl>
                                              <p:pRg st="7" end="7"/>
                                            </p:txEl>
                                          </p:spTgt>
                                        </p:tgtEl>
                                        <p:attrNameLst>
                                          <p:attrName>style.visibility</p:attrName>
                                        </p:attrNameLst>
                                      </p:cBhvr>
                                      <p:to>
                                        <p:strVal val="visible"/>
                                      </p:to>
                                    </p:set>
                                    <p:animEffect transition="in" filter="fade">
                                      <p:cBhvr>
                                        <p:cTn id="34"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CE4D95A-F8D9-5845-81D7-12A848BA6B56}"/>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4:  Reaction types – Acid-Base reactions </a:t>
            </a:r>
            <a:endParaRPr lang="en-US" dirty="0"/>
          </a:p>
        </p:txBody>
      </p:sp>
      <p:sp>
        <p:nvSpPr>
          <p:cNvPr id="10" name="Content Placeholder 9">
            <a:extLst>
              <a:ext uri="{FF2B5EF4-FFF2-40B4-BE49-F238E27FC236}">
                <a16:creationId xmlns:a16="http://schemas.microsoft.com/office/drawing/2014/main" id="{559AC86F-9DC4-A9D7-D498-9F378CCB1486}"/>
              </a:ext>
            </a:extLst>
          </p:cNvPr>
          <p:cNvSpPr>
            <a:spLocks noGrp="1"/>
          </p:cNvSpPr>
          <p:nvPr>
            <p:ph idx="1"/>
          </p:nvPr>
        </p:nvSpPr>
        <p:spPr>
          <a:xfrm>
            <a:off x="-76200" y="1825624"/>
            <a:ext cx="12268200" cy="5250089"/>
          </a:xfrm>
        </p:spPr>
        <p:txBody>
          <a:bodyPr>
            <a:normAutofit/>
          </a:bodyPr>
          <a:lstStyle/>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12:  What volume of 0.100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HCl solution is needed to neutralize 25.0 mL of 0.350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NaOH?  Then replace HCl with 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sz="2400" dirty="0"/>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13:  In an experiment, 28 mL of 0.250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53 mL of 0.320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KOH are mixed.  Calculate the amount of water formed in the reaction and calculate the concentration of H</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or OH</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in excess after the reaction goes to completion.</a:t>
            </a:r>
          </a:p>
          <a:p>
            <a:endParaRPr lang="en-US" sz="2400" dirty="0"/>
          </a:p>
          <a:p>
            <a:pPr marL="0" indent="0">
              <a:buNone/>
            </a:pPr>
            <a:endParaRPr lang="en-US" dirty="0"/>
          </a:p>
        </p:txBody>
      </p:sp>
    </p:spTree>
    <p:extLst>
      <p:ext uri="{BB962C8B-B14F-4D97-AF65-F5344CB8AC3E}">
        <p14:creationId xmlns:p14="http://schemas.microsoft.com/office/powerpoint/2010/main" val="26117924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6" end="6"/>
                                            </p:txEl>
                                          </p:spTgt>
                                        </p:tgtEl>
                                        <p:attrNameLst>
                                          <p:attrName>style.visibility</p:attrName>
                                        </p:attrNameLst>
                                      </p:cBhvr>
                                      <p:to>
                                        <p:strVal val="visible"/>
                                      </p:to>
                                    </p:set>
                                    <p:animEffect transition="in" filter="fade">
                                      <p:cBhvr>
                                        <p:cTn id="12" dur="500"/>
                                        <p:tgtEl>
                                          <p:spTgt spid="10">
                                            <p:txEl>
                                              <p:pRg st="6" end="6"/>
                                            </p:txEl>
                                          </p:spTgt>
                                        </p:tgtEl>
                                      </p:cBhvr>
                                    </p:animEffect>
                                  </p:childTnLst>
                                </p:cTn>
                              </p:par>
                              <p:par>
                                <p:cTn id="13" presetID="1" presetClass="exit" presetSubtype="0" fill="hold" grpId="0" nodeType="withEffect">
                                  <p:stCondLst>
                                    <p:cond delay="0"/>
                                  </p:stCondLst>
                                  <p:childTnLst>
                                    <p:set>
                                      <p:cBhvr>
                                        <p:cTn id="14" dur="1" fill="hold">
                                          <p:stCondLst>
                                            <p:cond delay="0"/>
                                          </p:stCondLst>
                                        </p:cTn>
                                        <p:tgtEl>
                                          <p:spTgt spid="10">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CE4D95A-F8D9-5845-81D7-12A848BA6B56}"/>
              </a:ext>
            </a:extLst>
          </p:cNvPr>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sz="5400" dirty="0"/>
              <a:t>Chapter 4, Section 4:  Reaction types – Acid-Base reactions </a:t>
            </a:r>
            <a:endParaRPr lang="en-US" dirty="0"/>
          </a:p>
        </p:txBody>
      </p:sp>
      <p:sp>
        <p:nvSpPr>
          <p:cNvPr id="10" name="Content Placeholder 9">
            <a:extLst>
              <a:ext uri="{FF2B5EF4-FFF2-40B4-BE49-F238E27FC236}">
                <a16:creationId xmlns:a16="http://schemas.microsoft.com/office/drawing/2014/main" id="{559AC86F-9DC4-A9D7-D498-9F378CCB1486}"/>
              </a:ext>
            </a:extLst>
          </p:cNvPr>
          <p:cNvSpPr>
            <a:spLocks noGrp="1"/>
          </p:cNvSpPr>
          <p:nvPr>
            <p:ph idx="1"/>
          </p:nvPr>
        </p:nvSpPr>
        <p:spPr>
          <a:xfrm>
            <a:off x="293915" y="1536700"/>
            <a:ext cx="11898085" cy="4956175"/>
          </a:xfrm>
        </p:spPr>
        <p:txBody>
          <a:bodyPr>
            <a:noAutofit/>
          </a:bodyPr>
          <a:lstStyle/>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14:  A student carries out an experiment to standardize (determine the exact concentration of) a sodium hydroxide solution.  To do this, the student masses out a 1.3009-gram sample of potassium hydrogen phthalate (KHC</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8</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often abbreviated KHP).  KHP, molar mass 204.22 g/mol, has one acidic hydrogen.  The student dissolves the KHP in distilled water, adds phenolphthalein as an indicator, and titrates the resulting solution with the sodium hydroxide solution to the end-point.  The difference between the final and initial burette readings indicates that 41.20 mL of the sodium hydroxide solution is required to react exactly with the KHP.  Calculate the concentration of the sodium hydroxide solution.</a:t>
            </a:r>
          </a:p>
          <a:p>
            <a:pPr marL="0" indent="0">
              <a:buNone/>
            </a:pPr>
            <a:endParaRPr lang="en-US" sz="2400" dirty="0"/>
          </a:p>
          <a:p>
            <a:pPr marL="0" indent="0">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15:  An environmental chemist analyzed the effluent (the released waste material) from an industrial process known to produce the compound carbon tetrachloride (CCl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benzoic acid (HC</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7</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5</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 weak acid that has an acidic hydrogen per molecule.  A sample of effluent massing 0.3518 grams was shaken with water, and the resulting aqueous solution required 10.59 mL of 0.1546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NaOH for neutralization.  Calculate the mass percent of benzoic acid in the original sample.</a:t>
            </a:r>
          </a:p>
          <a:p>
            <a:pPr marL="0" indent="0">
              <a:buNone/>
            </a:pPr>
            <a:endParaRPr lang="en-US" sz="2400" dirty="0"/>
          </a:p>
        </p:txBody>
      </p:sp>
    </p:spTree>
    <p:extLst>
      <p:ext uri="{BB962C8B-B14F-4D97-AF65-F5344CB8AC3E}">
        <p14:creationId xmlns:p14="http://schemas.microsoft.com/office/powerpoint/2010/main" val="31584015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par>
                                <p:cTn id="13" presetID="1" presetClass="exit" presetSubtype="0" fill="hold" grpId="0" nodeType="withEffect">
                                  <p:stCondLst>
                                    <p:cond delay="0"/>
                                  </p:stCondLst>
                                  <p:childTnLst>
                                    <p:set>
                                      <p:cBhvr>
                                        <p:cTn id="14" dur="1" fill="hold">
                                          <p:stCondLst>
                                            <p:cond delay="0"/>
                                          </p:stCondLst>
                                        </p:cTn>
                                        <p:tgtEl>
                                          <p:spTgt spid="10">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E05DC36-2E1C-659E-1AAA-4021A6CBE073}"/>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r>
              <a:rPr lang="en-US" dirty="0"/>
              <a:t>Chapter  – Unit wrap-up</a:t>
            </a:r>
          </a:p>
        </p:txBody>
      </p:sp>
      <p:sp>
        <p:nvSpPr>
          <p:cNvPr id="3" name="Content Placeholder 2">
            <a:extLst>
              <a:ext uri="{FF2B5EF4-FFF2-40B4-BE49-F238E27FC236}">
                <a16:creationId xmlns:a16="http://schemas.microsoft.com/office/drawing/2014/main" id="{CC581572-8183-E0AC-4456-E23A31D13644}"/>
              </a:ext>
            </a:extLst>
          </p:cNvPr>
          <p:cNvSpPr>
            <a:spLocks noGrp="1"/>
          </p:cNvSpPr>
          <p:nvPr>
            <p:ph idx="1"/>
          </p:nvPr>
        </p:nvSpPr>
        <p:spPr/>
        <p:txBody>
          <a:bodyPr/>
          <a:lstStyle/>
          <a:p>
            <a:pPr marL="0" indent="0">
              <a:buNone/>
            </a:pPr>
            <a:r>
              <a:rPr lang="en-US" dirty="0"/>
              <a:t>NMSI review questions</a:t>
            </a:r>
          </a:p>
        </p:txBody>
      </p:sp>
    </p:spTree>
    <p:extLst>
      <p:ext uri="{BB962C8B-B14F-4D97-AF65-F5344CB8AC3E}">
        <p14:creationId xmlns:p14="http://schemas.microsoft.com/office/powerpoint/2010/main" val="11552699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1B4D15AF-034D-5330-71FF-129F5A8D6433}"/>
              </a:ext>
            </a:extLst>
          </p:cNvPr>
          <p:cNvSpPr>
            <a:spLocks noGrp="1"/>
          </p:cNvSpPr>
          <p:nvPr>
            <p:ph type="title"/>
          </p:nvPr>
        </p:nvSpPr>
        <p:spPr/>
        <p:txBody>
          <a:bodyPr>
            <a:normAutofit fontScale="90000"/>
          </a:bodyPr>
          <a:lstStyle/>
          <a:p>
            <a:pPr algn="ctr"/>
            <a:r>
              <a:rPr lang="en-US" dirty="0"/>
              <a:t>Chapter 4, Section 1:  Reaction types – Precipitates: Molarity</a:t>
            </a:r>
          </a:p>
        </p:txBody>
      </p:sp>
      <p:sp>
        <p:nvSpPr>
          <p:cNvPr id="19" name="Content Placeholder 18">
            <a:extLst>
              <a:ext uri="{FF2B5EF4-FFF2-40B4-BE49-F238E27FC236}">
                <a16:creationId xmlns:a16="http://schemas.microsoft.com/office/drawing/2014/main" id="{A6BAED0C-E8B5-8173-EF54-3592615488C3}"/>
              </a:ext>
            </a:extLst>
          </p:cNvPr>
          <p:cNvSpPr>
            <a:spLocks noGrp="1"/>
          </p:cNvSpPr>
          <p:nvPr>
            <p:ph idx="1"/>
          </p:nvPr>
        </p:nvSpPr>
        <p:spPr>
          <a:xfrm>
            <a:off x="370114" y="1809087"/>
            <a:ext cx="10842786" cy="4351338"/>
          </a:xfrm>
        </p:spPr>
        <p:txBody>
          <a:bodyPr>
            <a:normAutofit/>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EX 2: Calculate the moles of zinc ions and chlorine ions in solution 1b.</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 3:  Blood is about 0.14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NaCl.  What volume of blood contains 1.0 mg of NaCl?</a:t>
            </a:r>
          </a:p>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122336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9">
                                            <p:txEl>
                                              <p:pRg st="1" end="1"/>
                                            </p:txEl>
                                          </p:spTgt>
                                        </p:tgtEl>
                                        <p:attrNameLst>
                                          <p:attrName>style.visibility</p:attrName>
                                        </p:attrNameLst>
                                      </p:cBhvr>
                                      <p:to>
                                        <p:strVal val="visible"/>
                                      </p:to>
                                    </p:set>
                                    <p:animEffect transition="in" filter="fade">
                                      <p:cBhvr>
                                        <p:cTn id="10" dur="500"/>
                                        <p:tgtEl>
                                          <p:spTgt spid="1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xEl>
                                              <p:pRg st="2" end="2"/>
                                            </p:txEl>
                                          </p:spTgt>
                                        </p:tgtEl>
                                        <p:attrNameLst>
                                          <p:attrName>style.visibility</p:attrName>
                                        </p:attrNameLst>
                                      </p:cBhvr>
                                      <p:to>
                                        <p:strVal val="visible"/>
                                      </p:to>
                                    </p:set>
                                    <p:animEffect transition="in" filter="fade">
                                      <p:cBhvr>
                                        <p:cTn id="13" dur="500"/>
                                        <p:tgtEl>
                                          <p:spTgt spid="1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xEl>
                                              <p:pRg st="3" end="3"/>
                                            </p:txEl>
                                          </p:spTgt>
                                        </p:tgtEl>
                                        <p:attrNameLst>
                                          <p:attrName>style.visibility</p:attrName>
                                        </p:attrNameLst>
                                      </p:cBhvr>
                                      <p:to>
                                        <p:strVal val="visible"/>
                                      </p:to>
                                    </p:set>
                                    <p:animEffect transition="in" filter="fade">
                                      <p:cBhvr>
                                        <p:cTn id="16" dur="500"/>
                                        <p:tgtEl>
                                          <p:spTgt spid="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9">
                                            <p:txEl>
                                              <p:pRg st="6" end="6"/>
                                            </p:txEl>
                                          </p:spTgt>
                                        </p:tgtEl>
                                        <p:attrNameLst>
                                          <p:attrName>style.visibility</p:attrName>
                                        </p:attrNameLst>
                                      </p:cBhvr>
                                      <p:to>
                                        <p:strVal val="visible"/>
                                      </p:to>
                                    </p:set>
                                    <p:animEffect transition="in" filter="fade">
                                      <p:cBhvr>
                                        <p:cTn id="21" dur="500"/>
                                        <p:tgtEl>
                                          <p:spTgt spid="19">
                                            <p:txEl>
                                              <p:pRg st="6" end="6"/>
                                            </p:txEl>
                                          </p:spTgt>
                                        </p:tgtEl>
                                      </p:cBhvr>
                                    </p:animEffect>
                                  </p:childTnLst>
                                </p:cTn>
                              </p:par>
                              <p:par>
                                <p:cTn id="22" presetID="10" presetClass="exit" presetSubtype="0" fill="hold" nodeType="withEffect">
                                  <p:stCondLst>
                                    <p:cond delay="0"/>
                                  </p:stCondLst>
                                  <p:childTnLst>
                                    <p:animEffect transition="out" filter="fade">
                                      <p:cBhvr>
                                        <p:cTn id="23" dur="500"/>
                                        <p:tgtEl>
                                          <p:spTgt spid="19">
                                            <p:txEl>
                                              <p:pRg st="0" end="0"/>
                                            </p:txEl>
                                          </p:spTgt>
                                        </p:tgtEl>
                                      </p:cBhvr>
                                    </p:animEffect>
                                    <p:set>
                                      <p:cBhvr>
                                        <p:cTn id="24" dur="1" fill="hold">
                                          <p:stCondLst>
                                            <p:cond delay="499"/>
                                          </p:stCondLst>
                                        </p:cTn>
                                        <p:tgtEl>
                                          <p:spTgt spid="19">
                                            <p:txEl>
                                              <p:pRg st="0" end="0"/>
                                            </p:txEl>
                                          </p:spTgt>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9">
                                            <p:txEl>
                                              <p:pRg st="1" end="1"/>
                                            </p:txEl>
                                          </p:spTgt>
                                        </p:tgtEl>
                                      </p:cBhvr>
                                    </p:animEffect>
                                    <p:set>
                                      <p:cBhvr>
                                        <p:cTn id="27" dur="1" fill="hold">
                                          <p:stCondLst>
                                            <p:cond delay="499"/>
                                          </p:stCondLst>
                                        </p:cTn>
                                        <p:tgtEl>
                                          <p:spTgt spid="19">
                                            <p:txEl>
                                              <p:pRg st="1" end="1"/>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19">
                                            <p:txEl>
                                              <p:pRg st="2" end="2"/>
                                            </p:txEl>
                                          </p:spTgt>
                                        </p:tgtEl>
                                      </p:cBhvr>
                                    </p:animEffect>
                                    <p:set>
                                      <p:cBhvr>
                                        <p:cTn id="30" dur="1" fill="hold">
                                          <p:stCondLst>
                                            <p:cond delay="499"/>
                                          </p:stCondLst>
                                        </p:cTn>
                                        <p:tgtEl>
                                          <p:spTgt spid="19">
                                            <p:txEl>
                                              <p:pRg st="2" end="2"/>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19">
                                            <p:txEl>
                                              <p:pRg st="3" end="3"/>
                                            </p:txEl>
                                          </p:spTgt>
                                        </p:tgtEl>
                                      </p:cBhvr>
                                    </p:animEffect>
                                    <p:set>
                                      <p:cBhvr>
                                        <p:cTn id="33" dur="1" fill="hold">
                                          <p:stCondLst>
                                            <p:cond delay="499"/>
                                          </p:stCondLst>
                                        </p:cTn>
                                        <p:tgtEl>
                                          <p:spTgt spid="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5F1918FC-805F-6230-F59E-08996CF996C2}"/>
              </a:ext>
            </a:extLst>
          </p:cNvPr>
          <p:cNvSpPr>
            <a:spLocks noGrp="1"/>
          </p:cNvSpPr>
          <p:nvPr>
            <p:ph type="title"/>
          </p:nvPr>
        </p:nvSpPr>
        <p:spPr/>
        <p:txBody>
          <a:bodyPr>
            <a:normAutofit fontScale="90000"/>
          </a:bodyPr>
          <a:lstStyle/>
          <a:p>
            <a:pPr algn="ctr"/>
            <a:r>
              <a:rPr lang="en-US" dirty="0"/>
              <a:t>Chapter 4, Section 1:  Reaction types – Precipitates: Molarity</a:t>
            </a:r>
          </a:p>
        </p:txBody>
      </p:sp>
      <p:sp>
        <p:nvSpPr>
          <p:cNvPr id="6" name="Content Placeholder 5">
            <a:extLst>
              <a:ext uri="{FF2B5EF4-FFF2-40B4-BE49-F238E27FC236}">
                <a16:creationId xmlns:a16="http://schemas.microsoft.com/office/drawing/2014/main" id="{979EC236-9EB1-D256-DF3A-DD8B267691CC}"/>
              </a:ext>
            </a:extLst>
          </p:cNvPr>
          <p:cNvSpPr>
            <a:spLocks noGrp="1"/>
          </p:cNvSpPr>
          <p:nvPr>
            <p:ph idx="1"/>
          </p:nvPr>
        </p:nvSpPr>
        <p:spPr>
          <a:xfrm>
            <a:off x="108857" y="1825624"/>
            <a:ext cx="11244943" cy="5032375"/>
          </a:xfrm>
        </p:spPr>
        <p:txBody>
          <a:bodyPr>
            <a:normAutofit/>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Dilutions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amounts needed to make a solution</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Solid</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Liquid</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5846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5F1918FC-805F-6230-F59E-08996CF996C2}"/>
              </a:ext>
            </a:extLst>
          </p:cNvPr>
          <p:cNvSpPr>
            <a:spLocks noGrp="1"/>
          </p:cNvSpPr>
          <p:nvPr>
            <p:ph type="title"/>
          </p:nvPr>
        </p:nvSpPr>
        <p:spPr/>
        <p:txBody>
          <a:bodyPr>
            <a:normAutofit fontScale="90000"/>
          </a:bodyPr>
          <a:lstStyle/>
          <a:p>
            <a:pPr algn="ctr"/>
            <a:r>
              <a:rPr lang="en-US" dirty="0"/>
              <a:t>Chapter 4, Section 1:  Reaction types – Precipitates: Molarity</a:t>
            </a:r>
          </a:p>
        </p:txBody>
      </p:sp>
      <p:sp>
        <p:nvSpPr>
          <p:cNvPr id="6" name="Content Placeholder 5">
            <a:extLst>
              <a:ext uri="{FF2B5EF4-FFF2-40B4-BE49-F238E27FC236}">
                <a16:creationId xmlns:a16="http://schemas.microsoft.com/office/drawing/2014/main" id="{979EC236-9EB1-D256-DF3A-DD8B267691CC}"/>
              </a:ext>
            </a:extLst>
          </p:cNvPr>
          <p:cNvSpPr>
            <a:spLocks noGrp="1"/>
          </p:cNvSpPr>
          <p:nvPr>
            <p:ph idx="1"/>
          </p:nvPr>
        </p:nvSpPr>
        <p:spPr>
          <a:xfrm>
            <a:off x="1850572" y="1825624"/>
            <a:ext cx="8991600" cy="3758747"/>
          </a:xfrm>
        </p:spPr>
        <p:txBody>
          <a:bodyPr>
            <a:normAutofit/>
          </a:bodyPr>
          <a:lstStyle/>
          <a:p>
            <a:pPr marL="0" marR="0" indent="0">
              <a:lnSpc>
                <a:spcPct val="107000"/>
              </a:lnSpc>
              <a:spcBef>
                <a:spcPts val="0"/>
              </a:spcBef>
              <a:spcAft>
                <a:spcPts val="800"/>
              </a:spcAft>
              <a:buNone/>
            </a:pPr>
            <a:r>
              <a:rPr lang="en-US" sz="2400" b="1" kern="100" dirty="0">
                <a:latin typeface="Calibri" panose="020F0502020204030204" pitchFamily="34" charset="0"/>
                <a:ea typeface="Calibri" panose="020F0502020204030204" pitchFamily="34" charset="0"/>
                <a:cs typeface="Times New Roman" panose="02020603050405020304" pitchFamily="18" charset="0"/>
              </a:rPr>
              <a:t>Assignment #1:  Problems 1 – 6</a:t>
            </a:r>
          </a:p>
          <a:p>
            <a:pPr marL="0" marR="0" indent="0">
              <a:lnSpc>
                <a:spcPct val="107000"/>
              </a:lnSpc>
              <a:spcBef>
                <a:spcPts val="0"/>
              </a:spcBef>
              <a:spcAft>
                <a:spcPts val="800"/>
              </a:spcAft>
              <a:buNone/>
            </a:pP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latin typeface="Calibri" panose="020F0502020204030204" pitchFamily="34" charset="0"/>
                <a:ea typeface="Calibri" panose="020F0502020204030204" pitchFamily="34" charset="0"/>
                <a:cs typeface="Times New Roman" panose="02020603050405020304" pitchFamily="18" charset="0"/>
              </a:rPr>
              <a:t>Practice Problems 1 &amp; 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358772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39EB7394-BA45-A15B-0B94-1F9B01BDF67D}"/>
              </a:ext>
            </a:extLst>
          </p:cNvPr>
          <p:cNvSpPr>
            <a:spLocks noGrp="1"/>
          </p:cNvSpPr>
          <p:nvPr>
            <p:ph type="title"/>
          </p:nvPr>
        </p:nvSpPr>
        <p:spPr/>
        <p:txBody>
          <a:bodyPr>
            <a:normAutofit fontScale="90000"/>
          </a:bodyPr>
          <a:lstStyle/>
          <a:p>
            <a:pPr algn="ctr"/>
            <a:r>
              <a:rPr lang="en-US" dirty="0"/>
              <a:t>Chapter 4, Section 2:  Reaction types – Precipitates: Solubility</a:t>
            </a:r>
          </a:p>
        </p:txBody>
      </p:sp>
      <p:sp>
        <p:nvSpPr>
          <p:cNvPr id="11" name="Content Placeholder 10">
            <a:extLst>
              <a:ext uri="{FF2B5EF4-FFF2-40B4-BE49-F238E27FC236}">
                <a16:creationId xmlns:a16="http://schemas.microsoft.com/office/drawing/2014/main" id="{A0CFA8C9-C919-13ED-DBBB-F4120B9D0CA8}"/>
              </a:ext>
            </a:extLst>
          </p:cNvPr>
          <p:cNvSpPr>
            <a:spLocks noGrp="1"/>
          </p:cNvSpPr>
          <p:nvPr>
            <p:ph idx="1"/>
          </p:nvPr>
        </p:nvSpPr>
        <p:spPr>
          <a:xfrm>
            <a:off x="293913" y="1825625"/>
            <a:ext cx="11702143" cy="4351338"/>
          </a:xfrm>
        </p:spPr>
        <p:txBody>
          <a:bodyPr>
            <a:normAutofit fontScale="77500" lnSpcReduction="20000"/>
          </a:bodyPr>
          <a:lstStyle/>
          <a:p>
            <a:pPr marL="0" marR="0" indent="0">
              <a:lnSpc>
                <a:spcPct val="107000"/>
              </a:lnSpc>
              <a:spcBef>
                <a:spcPts val="0"/>
              </a:spcBef>
              <a:spcAft>
                <a:spcPts val="800"/>
              </a:spcAft>
              <a:buNone/>
            </a:pPr>
            <a:r>
              <a:rPr lang="en-US" sz="3400" kern="100" dirty="0">
                <a:effectLst/>
                <a:latin typeface="Calibri" panose="020F0502020204030204" pitchFamily="34" charset="0"/>
                <a:ea typeface="Calibri" panose="020F0502020204030204" pitchFamily="34" charset="0"/>
                <a:cs typeface="Times New Roman" panose="02020603050405020304" pitchFamily="18" charset="0"/>
              </a:rPr>
              <a:t>Solubility Rules – pg. 144 of your book</a:t>
            </a:r>
          </a:p>
          <a:p>
            <a:pPr marL="0" marR="0" indent="0">
              <a:lnSpc>
                <a:spcPct val="107000"/>
              </a:lnSpc>
              <a:spcBef>
                <a:spcPts val="0"/>
              </a:spcBef>
              <a:spcAft>
                <a:spcPts val="80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1.  Most nitrate (NO</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salts are soluble.						</a:t>
            </a:r>
          </a:p>
          <a:p>
            <a:pPr marL="0" marR="0" indent="0">
              <a:lnSpc>
                <a:spcPct val="107000"/>
              </a:lnSpc>
              <a:spcBef>
                <a:spcPts val="0"/>
              </a:spcBef>
              <a:spcAft>
                <a:spcPts val="800"/>
              </a:spcAft>
              <a:buNone/>
            </a:pP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2.  Most salts containing the alkali metal ions (Li</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Na</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K</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Cs</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Rb</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the ammonium ion 	      (NH</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are soluble.	</a:t>
            </a:r>
          </a:p>
          <a:p>
            <a:pPr marL="0" marR="0" indent="0">
              <a:lnSpc>
                <a:spcPct val="107000"/>
              </a:lnSpc>
              <a:spcBef>
                <a:spcPts val="0"/>
              </a:spcBef>
              <a:spcAft>
                <a:spcPts val="80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3.  Most chloride, bromide, and iodide salts are soluble.  Notable exceptions are salts 	  	      containing the ions Ag</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Pb</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Hg</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4.  Most sulfate salts are soluble.  Notable exceptions are BaSO</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PbSO</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Hg</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CaSO</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5.  Most hydroxide salts are only slightly soluble.  The important soluble hydroxides are NaOH</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and KOH.  The compounds Ba(OH)</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Sr(OH)</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Ca(OH)</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are marginally soluble.</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6.  Most sulfide (S</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carbonate (CO</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chromate (CrO</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phosphate (PO</a:t>
            </a:r>
            <a:r>
              <a:rPr lang="en-US" sz="28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salts are 	      only slightly soluble.</a:t>
            </a:r>
            <a:endParaRPr lang="en-US" dirty="0"/>
          </a:p>
        </p:txBody>
      </p:sp>
    </p:spTree>
    <p:extLst>
      <p:ext uri="{BB962C8B-B14F-4D97-AF65-F5344CB8AC3E}">
        <p14:creationId xmlns:p14="http://schemas.microsoft.com/office/powerpoint/2010/main" val="10090128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animEffect transition="in" filter="fade">
                                      <p:cBhvr>
                                        <p:cTn id="9" dur="500"/>
                                        <p:tgtEl>
                                          <p:spTgt spid="1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500"/>
                                        <p:tgtEl>
                                          <p:spTgt spid="11">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fade">
                                      <p:cBhvr>
                                        <p:cTn id="19" dur="500"/>
                                        <p:tgtEl>
                                          <p:spTgt spid="1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4" end="4"/>
                                            </p:txEl>
                                          </p:spTgt>
                                        </p:tgtEl>
                                        <p:attrNameLst>
                                          <p:attrName>style.visibility</p:attrName>
                                        </p:attrNameLst>
                                      </p:cBhvr>
                                      <p:to>
                                        <p:strVal val="visible"/>
                                      </p:to>
                                    </p:set>
                                    <p:animEffect transition="in" filter="fade">
                                      <p:cBhvr>
                                        <p:cTn id="24" dur="500"/>
                                        <p:tgtEl>
                                          <p:spTgt spid="11">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1">
                                            <p:txEl>
                                              <p:pRg st="5" end="5"/>
                                            </p:txEl>
                                          </p:spTgt>
                                        </p:tgtEl>
                                        <p:attrNameLst>
                                          <p:attrName>style.visibility</p:attrName>
                                        </p:attrNameLst>
                                      </p:cBhvr>
                                      <p:to>
                                        <p:strVal val="visible"/>
                                      </p:to>
                                    </p:set>
                                    <p:animEffect transition="in" filter="fade">
                                      <p:cBhvr>
                                        <p:cTn id="29" dur="500"/>
                                        <p:tgtEl>
                                          <p:spTgt spid="11">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1">
                                            <p:txEl>
                                              <p:pRg st="6" end="6"/>
                                            </p:txEl>
                                          </p:spTgt>
                                        </p:tgtEl>
                                        <p:attrNameLst>
                                          <p:attrName>style.visibility</p:attrName>
                                        </p:attrNameLst>
                                      </p:cBhvr>
                                      <p:to>
                                        <p:strVal val="visible"/>
                                      </p:to>
                                    </p:set>
                                    <p:animEffect transition="in" filter="fade">
                                      <p:cBhvr>
                                        <p:cTn id="34"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2436BB28-1E3F-EE2E-1DBC-C3716288D7E6}"/>
              </a:ext>
            </a:extLst>
          </p:cNvPr>
          <p:cNvSpPr>
            <a:spLocks noGrp="1"/>
          </p:cNvSpPr>
          <p:nvPr>
            <p:ph type="title"/>
          </p:nvPr>
        </p:nvSpPr>
        <p:spPr/>
        <p:txBody>
          <a:bodyPr>
            <a:normAutofit fontScale="90000"/>
          </a:bodyPr>
          <a:lstStyle/>
          <a:p>
            <a:pPr algn="ctr"/>
            <a:r>
              <a:rPr lang="en-US" dirty="0"/>
              <a:t>Chapter 4, Section 2:  Reaction types – Precipitates: Solubility</a:t>
            </a:r>
          </a:p>
        </p:txBody>
      </p:sp>
      <p:sp>
        <p:nvSpPr>
          <p:cNvPr id="10" name="Content Placeholder 9">
            <a:extLst>
              <a:ext uri="{FF2B5EF4-FFF2-40B4-BE49-F238E27FC236}">
                <a16:creationId xmlns:a16="http://schemas.microsoft.com/office/drawing/2014/main" id="{6FF4436B-FE60-68AD-5867-AE66869B8704}"/>
              </a:ext>
            </a:extLst>
          </p:cNvPr>
          <p:cNvSpPr>
            <a:spLocks noGrp="1"/>
          </p:cNvSpPr>
          <p:nvPr>
            <p:ph idx="1"/>
          </p:nvPr>
        </p:nvSpPr>
        <p:spPr>
          <a:xfrm>
            <a:off x="315071" y="1690688"/>
            <a:ext cx="10233800" cy="4887686"/>
          </a:xfrm>
        </p:spPr>
        <p:txBody>
          <a:bodyPr>
            <a:normAutofit fontScale="85000" lnSpcReduction="20000"/>
          </a:bodyPr>
          <a:lstStyle/>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EX 4: Complete and balance the equation: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lead (II) nitrate + potassium iodide </a:t>
            </a:r>
            <a:r>
              <a:rPr lang="en-US" sz="2600" kern="1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Complete ion equation:</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Net ionic equation:</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EX 5:  copper (II) sulfate + sodium hydroxide</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EX 6:  potassium nitrate + barium chloride</a:t>
            </a:r>
          </a:p>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386973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500"/>
                                        <p:tgtEl>
                                          <p:spTgt spid="1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fade">
                                      <p:cBhvr>
                                        <p:cTn id="18" dur="500"/>
                                        <p:tgtEl>
                                          <p:spTgt spid="10">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fade">
                                      <p:cBhvr>
                                        <p:cTn id="21" dur="500"/>
                                        <p:tgtEl>
                                          <p:spTgt spid="10">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
                                            <p:txEl>
                                              <p:pRg st="5" end="5"/>
                                            </p:txEl>
                                          </p:spTgt>
                                        </p:tgtEl>
                                        <p:attrNameLst>
                                          <p:attrName>style.visibility</p:attrName>
                                        </p:attrNameLst>
                                      </p:cBhvr>
                                      <p:to>
                                        <p:strVal val="visible"/>
                                      </p:to>
                                    </p:set>
                                    <p:animEffect transition="in" filter="fade">
                                      <p:cBhvr>
                                        <p:cTn id="26" dur="500"/>
                                        <p:tgtEl>
                                          <p:spTgt spid="10">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Effect transition="in" filter="fade">
                                      <p:cBhvr>
                                        <p:cTn id="29" dur="500"/>
                                        <p:tgtEl>
                                          <p:spTgt spid="10">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
                                            <p:txEl>
                                              <p:pRg st="7" end="7"/>
                                            </p:txEl>
                                          </p:spTgt>
                                        </p:tgtEl>
                                        <p:attrNameLst>
                                          <p:attrName>style.visibility</p:attrName>
                                        </p:attrNameLst>
                                      </p:cBhvr>
                                      <p:to>
                                        <p:strVal val="visible"/>
                                      </p:to>
                                    </p:set>
                                    <p:animEffect transition="in" filter="fade">
                                      <p:cBhvr>
                                        <p:cTn id="34" dur="500"/>
                                        <p:tgtEl>
                                          <p:spTgt spid="10">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animEffect transition="in" filter="fade">
                                      <p:cBhvr>
                                        <p:cTn id="37" dur="500"/>
                                        <p:tgtEl>
                                          <p:spTgt spid="10">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0">
                                            <p:txEl>
                                              <p:pRg st="9" end="9"/>
                                            </p:txEl>
                                          </p:spTgt>
                                        </p:tgtEl>
                                        <p:attrNameLst>
                                          <p:attrName>style.visibility</p:attrName>
                                        </p:attrNameLst>
                                      </p:cBhvr>
                                      <p:to>
                                        <p:strVal val="visible"/>
                                      </p:to>
                                    </p:set>
                                    <p:animEffect transition="in" filter="fade">
                                      <p:cBhvr>
                                        <p:cTn id="40" dur="500"/>
                                        <p:tgtEl>
                                          <p:spTgt spid="10">
                                            <p:txEl>
                                              <p:pRg st="9" end="9"/>
                                            </p:txEl>
                                          </p:spTgt>
                                        </p:tgtEl>
                                      </p:cBhvr>
                                    </p:animEffect>
                                  </p:childTnLst>
                                </p:cTn>
                              </p:par>
                              <p:par>
                                <p:cTn id="41" presetID="10" presetClass="exit" presetSubtype="0" fill="hold" nodeType="withEffect">
                                  <p:stCondLst>
                                    <p:cond delay="0"/>
                                  </p:stCondLst>
                                  <p:childTnLst>
                                    <p:animEffect transition="out" filter="fade">
                                      <p:cBhvr>
                                        <p:cTn id="42" dur="500"/>
                                        <p:tgtEl>
                                          <p:spTgt spid="10">
                                            <p:txEl>
                                              <p:pRg st="0" end="0"/>
                                            </p:txEl>
                                          </p:spTgt>
                                        </p:tgtEl>
                                      </p:cBhvr>
                                    </p:animEffect>
                                    <p:set>
                                      <p:cBhvr>
                                        <p:cTn id="43" dur="1" fill="hold">
                                          <p:stCondLst>
                                            <p:cond delay="499"/>
                                          </p:stCondLst>
                                        </p:cTn>
                                        <p:tgtEl>
                                          <p:spTgt spid="10">
                                            <p:txEl>
                                              <p:pRg st="0" end="0"/>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10">
                                            <p:txEl>
                                              <p:pRg st="1" end="1"/>
                                            </p:txEl>
                                          </p:spTgt>
                                        </p:tgtEl>
                                      </p:cBhvr>
                                    </p:animEffect>
                                    <p:set>
                                      <p:cBhvr>
                                        <p:cTn id="46" dur="1" fill="hold">
                                          <p:stCondLst>
                                            <p:cond delay="499"/>
                                          </p:stCondLst>
                                        </p:cTn>
                                        <p:tgtEl>
                                          <p:spTgt spid="10">
                                            <p:txEl>
                                              <p:pRg st="1" end="1"/>
                                            </p:txEl>
                                          </p:spTgt>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10">
                                            <p:txEl>
                                              <p:pRg st="2" end="2"/>
                                            </p:txEl>
                                          </p:spTgt>
                                        </p:tgtEl>
                                      </p:cBhvr>
                                    </p:animEffect>
                                    <p:set>
                                      <p:cBhvr>
                                        <p:cTn id="49" dur="1" fill="hold">
                                          <p:stCondLst>
                                            <p:cond delay="499"/>
                                          </p:stCondLst>
                                        </p:cTn>
                                        <p:tgtEl>
                                          <p:spTgt spid="10">
                                            <p:txEl>
                                              <p:pRg st="2" end="2"/>
                                            </p:txEl>
                                          </p:spTgt>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10">
                                            <p:txEl>
                                              <p:pRg st="3" end="3"/>
                                            </p:txEl>
                                          </p:spTgt>
                                        </p:tgtEl>
                                      </p:cBhvr>
                                    </p:animEffect>
                                    <p:set>
                                      <p:cBhvr>
                                        <p:cTn id="52" dur="1" fill="hold">
                                          <p:stCondLst>
                                            <p:cond delay="499"/>
                                          </p:stCondLst>
                                        </p:cTn>
                                        <p:tgtEl>
                                          <p:spTgt spid="10">
                                            <p:txEl>
                                              <p:pRg st="3" end="3"/>
                                            </p:txEl>
                                          </p:spTgt>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10">
                                            <p:txEl>
                                              <p:pRg st="4" end="4"/>
                                            </p:txEl>
                                          </p:spTgt>
                                        </p:tgtEl>
                                      </p:cBhvr>
                                    </p:animEffect>
                                    <p:set>
                                      <p:cBhvr>
                                        <p:cTn id="55" dur="1" fill="hold">
                                          <p:stCondLst>
                                            <p:cond delay="499"/>
                                          </p:stCondLst>
                                        </p:cTn>
                                        <p:tgtEl>
                                          <p:spTgt spid="10">
                                            <p:txEl>
                                              <p:pRg st="4" end="4"/>
                                            </p:txEl>
                                          </p:spTgt>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500"/>
                                        <p:tgtEl>
                                          <p:spTgt spid="10">
                                            <p:txEl>
                                              <p:pRg st="5" end="5"/>
                                            </p:txEl>
                                          </p:spTgt>
                                        </p:tgtEl>
                                      </p:cBhvr>
                                    </p:animEffect>
                                    <p:set>
                                      <p:cBhvr>
                                        <p:cTn id="58" dur="1" fill="hold">
                                          <p:stCondLst>
                                            <p:cond delay="499"/>
                                          </p:stCondLst>
                                        </p:cTn>
                                        <p:tgtEl>
                                          <p:spTgt spid="10">
                                            <p:txEl>
                                              <p:pRg st="5" end="5"/>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0">
                                            <p:txEl>
                                              <p:pRg st="10" end="10"/>
                                            </p:txEl>
                                          </p:spTgt>
                                        </p:tgtEl>
                                        <p:attrNameLst>
                                          <p:attrName>style.visibility</p:attrName>
                                        </p:attrNameLst>
                                      </p:cBhvr>
                                      <p:to>
                                        <p:strVal val="visible"/>
                                      </p:to>
                                    </p:set>
                                    <p:animEffect transition="in" filter="fade">
                                      <p:cBhvr>
                                        <p:cTn id="63" dur="500"/>
                                        <p:tgtEl>
                                          <p:spTgt spid="10">
                                            <p:txEl>
                                              <p:pRg st="10" end="10"/>
                                            </p:txEl>
                                          </p:spTgt>
                                        </p:tgtEl>
                                      </p:cBhvr>
                                    </p:animEffect>
                                  </p:childTnLst>
                                </p:cTn>
                              </p:par>
                              <p:par>
                                <p:cTn id="64" presetID="1" presetClass="exit" presetSubtype="0" fill="hold" grpId="0" nodeType="withEffect">
                                  <p:stCondLst>
                                    <p:cond delay="0"/>
                                  </p:stCondLst>
                                  <p:childTnLst>
                                    <p:set>
                                      <p:cBhvr>
                                        <p:cTn id="65" dur="1" fill="hold">
                                          <p:stCondLst>
                                            <p:cond delay="0"/>
                                          </p:stCondLst>
                                        </p:cTn>
                                        <p:tgtEl>
                                          <p:spTgt spid="10">
                                            <p:txEl>
                                              <p:pRg st="7" end="7"/>
                                            </p:txEl>
                                          </p:spTgt>
                                        </p:tgtEl>
                                        <p:attrNameLst>
                                          <p:attrName>style.visibility</p:attrName>
                                        </p:attrNameLst>
                                      </p:cBhvr>
                                      <p:to>
                                        <p:strVal val="hidden"/>
                                      </p:to>
                                    </p:set>
                                  </p:childTnLst>
                                </p:cTn>
                              </p:par>
                              <p:par>
                                <p:cTn id="66" presetID="1" presetClass="exit" presetSubtype="0" fill="hold" grpId="0" nodeType="withEffect">
                                  <p:stCondLst>
                                    <p:cond delay="0"/>
                                  </p:stCondLst>
                                  <p:childTnLst>
                                    <p:set>
                                      <p:cBhvr>
                                        <p:cTn id="67" dur="1" fill="hold">
                                          <p:stCondLst>
                                            <p:cond delay="0"/>
                                          </p:stCondLst>
                                        </p:cTn>
                                        <p:tgtEl>
                                          <p:spTgt spid="10">
                                            <p:txEl>
                                              <p:pRg st="8" end="8"/>
                                            </p:txEl>
                                          </p:spTgt>
                                        </p:tgtEl>
                                        <p:attrNameLst>
                                          <p:attrName>style.visibility</p:attrName>
                                        </p:attrNameLst>
                                      </p:cBhvr>
                                      <p:to>
                                        <p:strVal val="hidden"/>
                                      </p:to>
                                    </p:set>
                                  </p:childTnLst>
                                </p:cTn>
                              </p:par>
                              <p:par>
                                <p:cTn id="68" presetID="1" presetClass="exit" presetSubtype="0" fill="hold" grpId="0" nodeType="withEffect">
                                  <p:stCondLst>
                                    <p:cond delay="0"/>
                                  </p:stCondLst>
                                  <p:childTnLst>
                                    <p:set>
                                      <p:cBhvr>
                                        <p:cTn id="69" dur="1" fill="hold">
                                          <p:stCondLst>
                                            <p:cond delay="0"/>
                                          </p:stCondLst>
                                        </p:cTn>
                                        <p:tgtEl>
                                          <p:spTgt spid="10">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F502-5983-AF69-B7C7-39E4592A5D2A}"/>
              </a:ext>
            </a:extLst>
          </p:cNvPr>
          <p:cNvSpPr>
            <a:spLocks noGrp="1"/>
          </p:cNvSpPr>
          <p:nvPr>
            <p:ph type="title"/>
          </p:nvPr>
        </p:nvSpPr>
        <p:spPr/>
        <p:txBody>
          <a:bodyPr>
            <a:normAutofit fontScale="90000"/>
          </a:bodyPr>
          <a:lstStyle/>
          <a:p>
            <a:pPr algn="ctr"/>
            <a:r>
              <a:rPr lang="en-US" dirty="0"/>
              <a:t>Chapter 4, Section 2:  Reaction types – Precipitates: Stoichiometry</a:t>
            </a:r>
          </a:p>
        </p:txBody>
      </p:sp>
      <p:sp>
        <p:nvSpPr>
          <p:cNvPr id="5" name="Content Placeholder 4">
            <a:extLst>
              <a:ext uri="{FF2B5EF4-FFF2-40B4-BE49-F238E27FC236}">
                <a16:creationId xmlns:a16="http://schemas.microsoft.com/office/drawing/2014/main" id="{BF6A443A-7738-062F-A54D-C38374E5B3E0}"/>
              </a:ext>
            </a:extLst>
          </p:cNvPr>
          <p:cNvSpPr>
            <a:spLocks noGrp="1"/>
          </p:cNvSpPr>
          <p:nvPr>
            <p:ph idx="1"/>
          </p:nvPr>
        </p:nvSpPr>
        <p:spPr/>
        <p:txBody>
          <a:bodyPr/>
          <a:lstStyle/>
          <a:p>
            <a:pPr marL="0" marR="0" indent="0">
              <a:lnSpc>
                <a:spcPct val="107000"/>
              </a:lnSpc>
              <a:spcBef>
                <a:spcPts val="0"/>
              </a:spcBef>
              <a:spcAft>
                <a:spcPts val="800"/>
              </a:spcAft>
              <a:buNone/>
            </a:pPr>
            <a:r>
              <a:rPr lang="en-US" sz="2400" b="1" u="sng" kern="100" dirty="0">
                <a:effectLst/>
                <a:latin typeface="Calibri" panose="020F0502020204030204" pitchFamily="34" charset="0"/>
                <a:ea typeface="Calibri" panose="020F0502020204030204" pitchFamily="34" charset="0"/>
                <a:cs typeface="Times New Roman" panose="02020603050405020304" pitchFamily="18" charset="0"/>
              </a:rPr>
              <a:t>Precipitate stoichiometry</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(Non-Redox)</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Calculate the mass of solid NaCl that must be added to 1.50 liters of 0.100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AgNO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solution to precipitate all of the Ag</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ions in the form of AgCl.</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What if BaCl</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was used to precipitate the silver ions?</a:t>
            </a:r>
          </a:p>
          <a:p>
            <a:pPr marL="0" indent="0">
              <a:buNone/>
            </a:pPr>
            <a:endParaRPr lang="en-US" dirty="0"/>
          </a:p>
        </p:txBody>
      </p:sp>
    </p:spTree>
    <p:extLst>
      <p:ext uri="{BB962C8B-B14F-4D97-AF65-F5344CB8AC3E}">
        <p14:creationId xmlns:p14="http://schemas.microsoft.com/office/powerpoint/2010/main" val="2811527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500"/>
                                        <p:tgtEl>
                                          <p:spTgt spid="5">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fade">
                                      <p:cBhvr>
                                        <p:cTn id="18" dur="500"/>
                                        <p:tgtEl>
                                          <p:spTgt spid="5">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par>
                                <p:cTn id="24" presetID="1" presetClass="exit" presetSubtype="0" fill="hold" grpId="0"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hidden"/>
                                      </p:to>
                                    </p:set>
                                  </p:childTnLst>
                                </p:cTn>
                              </p:par>
                              <p:par>
                                <p:cTn id="26" presetID="1" presetClass="exit" presetSubtype="0" fill="hold" grpId="0" nodeType="withEffect">
                                  <p:stCondLst>
                                    <p:cond delay="0"/>
                                  </p:stCondLst>
                                  <p:childTnLst>
                                    <p:set>
                                      <p:cBhvr>
                                        <p:cTn id="27" dur="1" fill="hold">
                                          <p:stCondLst>
                                            <p:cond delay="0"/>
                                          </p:stCondLst>
                                        </p:cTn>
                                        <p:tgtEl>
                                          <p:spTgt spid="5">
                                            <p:txEl>
                                              <p:pRg st="4" end="4"/>
                                            </p:txEl>
                                          </p:spTgt>
                                        </p:tgtEl>
                                        <p:attrNameLst>
                                          <p:attrName>style.visibility</p:attrName>
                                        </p:attrNameLst>
                                      </p:cBhvr>
                                      <p:to>
                                        <p:strVal val="hidden"/>
                                      </p:to>
                                    </p:set>
                                  </p:childTnLst>
                                </p:cTn>
                              </p:par>
                              <p:par>
                                <p:cTn id="28" presetID="1" presetClass="exit" presetSubtype="0" fill="hold" grpId="0"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09C7A3-3184-09C3-ED0B-D91AC672567B}"/>
              </a:ext>
            </a:extLst>
          </p:cNvPr>
          <p:cNvSpPr>
            <a:spLocks noGrp="1"/>
          </p:cNvSpPr>
          <p:nvPr>
            <p:ph type="title"/>
          </p:nvPr>
        </p:nvSpPr>
        <p:spPr/>
        <p:txBody>
          <a:bodyPr>
            <a:normAutofit fontScale="90000"/>
          </a:bodyPr>
          <a:lstStyle/>
          <a:p>
            <a:pPr algn="ctr"/>
            <a:r>
              <a:rPr lang="en-US" dirty="0"/>
              <a:t>Chapter 4, Section 2:  Reaction types – Precipitates: Stoichiometry</a:t>
            </a:r>
          </a:p>
        </p:txBody>
      </p:sp>
      <p:sp>
        <p:nvSpPr>
          <p:cNvPr id="6" name="Content Placeholder 5">
            <a:extLst>
              <a:ext uri="{FF2B5EF4-FFF2-40B4-BE49-F238E27FC236}">
                <a16:creationId xmlns:a16="http://schemas.microsoft.com/office/drawing/2014/main" id="{42157178-22C1-C90C-EE51-E320832F5250}"/>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When aqueous solutions of Na</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and Pb(NO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are mixed, a precipitate is formed.  Calculate the mass of precipitate formed when 1.25 liters of a 0.500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Pb(NO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solution is mixed with 2.00 liters of a 0.0250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Na</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solution.</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What mass of precipitate is produced when 35 mL of 0.250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Fe(NO</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solution is mixed with 55 mL of 0.180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KOH solution?</a:t>
            </a:r>
          </a:p>
          <a:p>
            <a:endParaRPr lang="en-US" dirty="0"/>
          </a:p>
        </p:txBody>
      </p:sp>
    </p:spTree>
    <p:extLst>
      <p:ext uri="{BB962C8B-B14F-4D97-AF65-F5344CB8AC3E}">
        <p14:creationId xmlns:p14="http://schemas.microsoft.com/office/powerpoint/2010/main" val="22445877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par>
                                <p:cTn id="13" presetID="10" presetClass="exit" presetSubtype="0" fill="hold" nodeType="withEffect">
                                  <p:stCondLst>
                                    <p:cond delay="0"/>
                                  </p:stCondLst>
                                  <p:childTnLst>
                                    <p:animEffect transition="out" filter="fade">
                                      <p:cBhvr>
                                        <p:cTn id="14" dur="500"/>
                                        <p:tgtEl>
                                          <p:spTgt spid="6">
                                            <p:txEl>
                                              <p:pRg st="0" end="0"/>
                                            </p:txEl>
                                          </p:spTgt>
                                        </p:tgtEl>
                                      </p:cBhvr>
                                    </p:animEffect>
                                    <p:set>
                                      <p:cBhvr>
                                        <p:cTn id="15"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
  <TotalTime>600</TotalTime>
  <Words>2127</Words>
  <Application>Microsoft Office PowerPoint</Application>
  <PresentationFormat>Widescreen</PresentationFormat>
  <Paragraphs>196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Corbel</vt:lpstr>
      <vt:lpstr>Wingdings</vt:lpstr>
      <vt:lpstr>Depth</vt:lpstr>
      <vt:lpstr>Types of reactions </vt:lpstr>
      <vt:lpstr>Chapter 4, Section 1:  Reaction types – Precipitates: Molarity</vt:lpstr>
      <vt:lpstr>Chapter 4, Section 1:  Reaction types – Precipitates: Molarity</vt:lpstr>
      <vt:lpstr>Chapter 4, Section 1:  Reaction types – Precipitates: Molarity</vt:lpstr>
      <vt:lpstr>Chapter 4, Section 1:  Reaction types – Precipitates: Molarity</vt:lpstr>
      <vt:lpstr>Chapter 4, Section 2:  Reaction types – Precipitates: Solubility</vt:lpstr>
      <vt:lpstr>Chapter 4, Section 2:  Reaction types – Precipitates: Solubility</vt:lpstr>
      <vt:lpstr>Chapter 4, Section 2:  Reaction types – Precipitates: Stoichiometry</vt:lpstr>
      <vt:lpstr>Chapter 4, Section 2:  Reaction types – Precipitates: Stoichiometry</vt:lpstr>
      <vt:lpstr>Chapter 4, Section 2:  Reaction types – Precipitates: Stoichiometry</vt:lpstr>
      <vt:lpstr>Chapter 4, Section 3:  Reaction types – Oxidation-Reduction reactions (Redox)</vt:lpstr>
      <vt:lpstr>Chapter 4, Section 3:  Reaction types – Oxidation-Reduction reactions (Redox)</vt:lpstr>
      <vt:lpstr>Chapter 4, Section 3:  Reaction types – Oxidation-Reduction reactions (Redox)</vt:lpstr>
      <vt:lpstr>PowerPoint Presentation</vt:lpstr>
      <vt:lpstr>Chapter 4, Section 3:  Reaction types – Oxidation-Reduction reactions (Redox)</vt:lpstr>
      <vt:lpstr>PowerPoint Presentation</vt:lpstr>
      <vt:lpstr>Chapter 4, Section 3:  Reaction types – Oxidation-Reduction reactions (Redox)</vt:lpstr>
      <vt:lpstr>Chapter 4, Section 3:  Reaction types – Oxidation-Reduction reactions (Redox)</vt:lpstr>
      <vt:lpstr>Chapter 4, Section 3:  Reaction types – Oxidation-Reduction reactions (Redox)</vt:lpstr>
      <vt:lpstr>Chapter 4, Section 4:  Reaction types – Acid-Base reactions </vt:lpstr>
      <vt:lpstr>Chapter 4, Section 4:  Reaction types – Acid-Base reactions </vt:lpstr>
      <vt:lpstr>Chapter 4, Section 4:  Reaction types – Acid-Base reactions </vt:lpstr>
      <vt:lpstr>Chapter 4, Section 4:  Reaction types – Acid-Base reactions </vt:lpstr>
      <vt:lpstr>Chapter  – Unit 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 Notes</dc:title>
  <dc:creator>Scott Johnson</dc:creator>
  <cp:lastModifiedBy>Scott Johnson</cp:lastModifiedBy>
  <cp:revision>15</cp:revision>
  <dcterms:created xsi:type="dcterms:W3CDTF">2024-07-25T17:07:39Z</dcterms:created>
  <dcterms:modified xsi:type="dcterms:W3CDTF">2024-12-04T20:13:22Z</dcterms:modified>
</cp:coreProperties>
</file>