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8" r:id="rId4"/>
    <p:sldId id="259" r:id="rId5"/>
    <p:sldId id="260" r:id="rId6"/>
    <p:sldId id="261" r:id="rId7"/>
    <p:sldId id="262" r:id="rId8"/>
    <p:sldId id="269" r:id="rId9"/>
    <p:sldId id="263" r:id="rId10"/>
    <p:sldId id="265" r:id="rId11"/>
    <p:sldId id="266" r:id="rId12"/>
    <p:sldId id="267" r:id="rId13"/>
    <p:sldId id="268" r:id="rId14"/>
    <p:sldId id="270" r:id="rId15"/>
    <p:sldId id="271" r:id="rId16"/>
    <p:sldId id="272" r:id="rId17"/>
    <p:sldId id="281" r:id="rId18"/>
    <p:sldId id="282" r:id="rId19"/>
    <p:sldId id="283" r:id="rId20"/>
    <p:sldId id="273" r:id="rId21"/>
    <p:sldId id="279" r:id="rId22"/>
    <p:sldId id="275" r:id="rId23"/>
    <p:sldId id="276" r:id="rId24"/>
    <p:sldId id="277" r:id="rId25"/>
    <p:sldId id="278" r:id="rId26"/>
    <p:sldId id="280" r:id="rId27"/>
    <p:sldId id="27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5" autoAdjust="0"/>
    <p:restoredTop sz="94660"/>
  </p:normalViewPr>
  <p:slideViewPr>
    <p:cSldViewPr snapToGrid="0">
      <p:cViewPr varScale="1">
        <p:scale>
          <a:sx n="59" d="100"/>
          <a:sy n="59" d="100"/>
        </p:scale>
        <p:origin x="2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234C80EE-9B43-4E23-8207-B16ED57AB37A}" type="datetimeFigureOut">
              <a:rPr lang="en-US" smtClean="0"/>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F5DEB7-8487-443B-967B-264B7FDF866E}" type="slidenum">
              <a:rPr lang="en-US" smtClean="0"/>
              <a:t>‹#›</a:t>
            </a:fld>
            <a:endParaRPr lang="en-US"/>
          </a:p>
        </p:txBody>
      </p:sp>
    </p:spTree>
    <p:extLst>
      <p:ext uri="{BB962C8B-B14F-4D97-AF65-F5344CB8AC3E}">
        <p14:creationId xmlns:p14="http://schemas.microsoft.com/office/powerpoint/2010/main" val="191899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4C80EE-9B43-4E23-8207-B16ED57AB37A}"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F5DEB7-8487-443B-967B-264B7FDF866E}" type="slidenum">
              <a:rPr lang="en-US" smtClean="0"/>
              <a:t>‹#›</a:t>
            </a:fld>
            <a:endParaRPr lang="en-US"/>
          </a:p>
        </p:txBody>
      </p:sp>
    </p:spTree>
    <p:extLst>
      <p:ext uri="{BB962C8B-B14F-4D97-AF65-F5344CB8AC3E}">
        <p14:creationId xmlns:p14="http://schemas.microsoft.com/office/powerpoint/2010/main" val="1740743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4C80EE-9B43-4E23-8207-B16ED57AB37A}"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F5DEB7-8487-443B-967B-264B7FDF866E}" type="slidenum">
              <a:rPr lang="en-US" smtClean="0"/>
              <a:t>‹#›</a:t>
            </a:fld>
            <a:endParaRPr lang="en-US"/>
          </a:p>
        </p:txBody>
      </p:sp>
    </p:spTree>
    <p:extLst>
      <p:ext uri="{BB962C8B-B14F-4D97-AF65-F5344CB8AC3E}">
        <p14:creationId xmlns:p14="http://schemas.microsoft.com/office/powerpoint/2010/main" val="392249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4C80EE-9B43-4E23-8207-B16ED57AB37A}"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F5DEB7-8487-443B-967B-264B7FDF866E}"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95128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4C80EE-9B43-4E23-8207-B16ED57AB37A}"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F5DEB7-8487-443B-967B-264B7FDF866E}" type="slidenum">
              <a:rPr lang="en-US" smtClean="0"/>
              <a:t>‹#›</a:t>
            </a:fld>
            <a:endParaRPr lang="en-US"/>
          </a:p>
        </p:txBody>
      </p:sp>
    </p:spTree>
    <p:extLst>
      <p:ext uri="{BB962C8B-B14F-4D97-AF65-F5344CB8AC3E}">
        <p14:creationId xmlns:p14="http://schemas.microsoft.com/office/powerpoint/2010/main" val="3994724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34C80EE-9B43-4E23-8207-B16ED57AB37A}" type="datetimeFigureOut">
              <a:rPr lang="en-US" smtClean="0"/>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F5DEB7-8487-443B-967B-264B7FDF866E}" type="slidenum">
              <a:rPr lang="en-US" smtClean="0"/>
              <a:t>‹#›</a:t>
            </a:fld>
            <a:endParaRPr lang="en-US"/>
          </a:p>
        </p:txBody>
      </p:sp>
    </p:spTree>
    <p:extLst>
      <p:ext uri="{BB962C8B-B14F-4D97-AF65-F5344CB8AC3E}">
        <p14:creationId xmlns:p14="http://schemas.microsoft.com/office/powerpoint/2010/main" val="55364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34C80EE-9B43-4E23-8207-B16ED57AB37A}" type="datetimeFigureOut">
              <a:rPr lang="en-US" smtClean="0"/>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F5DEB7-8487-443B-967B-264B7FDF866E}" type="slidenum">
              <a:rPr lang="en-US" smtClean="0"/>
              <a:t>‹#›</a:t>
            </a:fld>
            <a:endParaRPr lang="en-US"/>
          </a:p>
        </p:txBody>
      </p:sp>
    </p:spTree>
    <p:extLst>
      <p:ext uri="{BB962C8B-B14F-4D97-AF65-F5344CB8AC3E}">
        <p14:creationId xmlns:p14="http://schemas.microsoft.com/office/powerpoint/2010/main" val="3069835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4C80EE-9B43-4E23-8207-B16ED57AB37A}"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F5DEB7-8487-443B-967B-264B7FDF866E}" type="slidenum">
              <a:rPr lang="en-US" smtClean="0"/>
              <a:t>‹#›</a:t>
            </a:fld>
            <a:endParaRPr lang="en-US"/>
          </a:p>
        </p:txBody>
      </p:sp>
    </p:spTree>
    <p:extLst>
      <p:ext uri="{BB962C8B-B14F-4D97-AF65-F5344CB8AC3E}">
        <p14:creationId xmlns:p14="http://schemas.microsoft.com/office/powerpoint/2010/main" val="676892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4C80EE-9B43-4E23-8207-B16ED57AB37A}"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F5DEB7-8487-443B-967B-264B7FDF866E}" type="slidenum">
              <a:rPr lang="en-US" smtClean="0"/>
              <a:t>‹#›</a:t>
            </a:fld>
            <a:endParaRPr lang="en-US"/>
          </a:p>
        </p:txBody>
      </p:sp>
    </p:spTree>
    <p:extLst>
      <p:ext uri="{BB962C8B-B14F-4D97-AF65-F5344CB8AC3E}">
        <p14:creationId xmlns:p14="http://schemas.microsoft.com/office/powerpoint/2010/main" val="4094987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4C80EE-9B43-4E23-8207-B16ED57AB37A}"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F5DEB7-8487-443B-967B-264B7FDF866E}" type="slidenum">
              <a:rPr lang="en-US" smtClean="0"/>
              <a:t>‹#›</a:t>
            </a:fld>
            <a:endParaRPr lang="en-US"/>
          </a:p>
        </p:txBody>
      </p:sp>
    </p:spTree>
    <p:extLst>
      <p:ext uri="{BB962C8B-B14F-4D97-AF65-F5344CB8AC3E}">
        <p14:creationId xmlns:p14="http://schemas.microsoft.com/office/powerpoint/2010/main" val="543350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4C80EE-9B43-4E23-8207-B16ED57AB37A}"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F5DEB7-8487-443B-967B-264B7FDF866E}" type="slidenum">
              <a:rPr lang="en-US" smtClean="0"/>
              <a:t>‹#›</a:t>
            </a:fld>
            <a:endParaRPr lang="en-US"/>
          </a:p>
        </p:txBody>
      </p:sp>
    </p:spTree>
    <p:extLst>
      <p:ext uri="{BB962C8B-B14F-4D97-AF65-F5344CB8AC3E}">
        <p14:creationId xmlns:p14="http://schemas.microsoft.com/office/powerpoint/2010/main" val="2383788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4C80EE-9B43-4E23-8207-B16ED57AB37A}"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F5DEB7-8487-443B-967B-264B7FDF866E}" type="slidenum">
              <a:rPr lang="en-US" smtClean="0"/>
              <a:t>‹#›</a:t>
            </a:fld>
            <a:endParaRPr lang="en-US"/>
          </a:p>
        </p:txBody>
      </p:sp>
    </p:spTree>
    <p:extLst>
      <p:ext uri="{BB962C8B-B14F-4D97-AF65-F5344CB8AC3E}">
        <p14:creationId xmlns:p14="http://schemas.microsoft.com/office/powerpoint/2010/main" val="424856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4C80EE-9B43-4E23-8207-B16ED57AB37A}" type="datetimeFigureOut">
              <a:rPr lang="en-US" smtClean="0"/>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F5DEB7-8487-443B-967B-264B7FDF866E}" type="slidenum">
              <a:rPr lang="en-US" smtClean="0"/>
              <a:t>‹#›</a:t>
            </a:fld>
            <a:endParaRPr lang="en-US"/>
          </a:p>
        </p:txBody>
      </p:sp>
    </p:spTree>
    <p:extLst>
      <p:ext uri="{BB962C8B-B14F-4D97-AF65-F5344CB8AC3E}">
        <p14:creationId xmlns:p14="http://schemas.microsoft.com/office/powerpoint/2010/main" val="1412633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4C80EE-9B43-4E23-8207-B16ED57AB37A}" type="datetimeFigureOut">
              <a:rPr lang="en-US" smtClean="0"/>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F5DEB7-8487-443B-967B-264B7FDF866E}" type="slidenum">
              <a:rPr lang="en-US" smtClean="0"/>
              <a:t>‹#›</a:t>
            </a:fld>
            <a:endParaRPr lang="en-US"/>
          </a:p>
        </p:txBody>
      </p:sp>
    </p:spTree>
    <p:extLst>
      <p:ext uri="{BB962C8B-B14F-4D97-AF65-F5344CB8AC3E}">
        <p14:creationId xmlns:p14="http://schemas.microsoft.com/office/powerpoint/2010/main" val="2367345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4C80EE-9B43-4E23-8207-B16ED57AB37A}" type="datetimeFigureOut">
              <a:rPr lang="en-US" smtClean="0"/>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F5DEB7-8487-443B-967B-264B7FDF866E}" type="slidenum">
              <a:rPr lang="en-US" smtClean="0"/>
              <a:t>‹#›</a:t>
            </a:fld>
            <a:endParaRPr lang="en-US"/>
          </a:p>
        </p:txBody>
      </p:sp>
    </p:spTree>
    <p:extLst>
      <p:ext uri="{BB962C8B-B14F-4D97-AF65-F5344CB8AC3E}">
        <p14:creationId xmlns:p14="http://schemas.microsoft.com/office/powerpoint/2010/main" val="3281453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4C80EE-9B43-4E23-8207-B16ED57AB37A}"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F5DEB7-8487-443B-967B-264B7FDF866E}" type="slidenum">
              <a:rPr lang="en-US" smtClean="0"/>
              <a:t>‹#›</a:t>
            </a:fld>
            <a:endParaRPr lang="en-US"/>
          </a:p>
        </p:txBody>
      </p:sp>
    </p:spTree>
    <p:extLst>
      <p:ext uri="{BB962C8B-B14F-4D97-AF65-F5344CB8AC3E}">
        <p14:creationId xmlns:p14="http://schemas.microsoft.com/office/powerpoint/2010/main" val="3965197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4C80EE-9B43-4E23-8207-B16ED57AB37A}"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F5DEB7-8487-443B-967B-264B7FDF866E}" type="slidenum">
              <a:rPr lang="en-US" smtClean="0"/>
              <a:t>‹#›</a:t>
            </a:fld>
            <a:endParaRPr lang="en-US"/>
          </a:p>
        </p:txBody>
      </p:sp>
    </p:spTree>
    <p:extLst>
      <p:ext uri="{BB962C8B-B14F-4D97-AF65-F5344CB8AC3E}">
        <p14:creationId xmlns:p14="http://schemas.microsoft.com/office/powerpoint/2010/main" val="7906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34C80EE-9B43-4E23-8207-B16ED57AB37A}" type="datetimeFigureOut">
              <a:rPr lang="en-US" smtClean="0"/>
              <a:t>12/4/2024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1BF5DEB7-8487-443B-967B-264B7FDF866E}" type="slidenum">
              <a:rPr lang="en-US" smtClean="0"/>
              <a:t>‹#›</a:t>
            </a:fld>
            <a:endParaRPr lang="en-US"/>
          </a:p>
        </p:txBody>
      </p:sp>
    </p:spTree>
    <p:extLst>
      <p:ext uri="{BB962C8B-B14F-4D97-AF65-F5344CB8AC3E}">
        <p14:creationId xmlns:p14="http://schemas.microsoft.com/office/powerpoint/2010/main" val="1813402509"/>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javalab.org/en/standard_reduction_potentials_e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teTkvUtW4SA"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DnvKfiLa_HQ" TargetMode="External"/><Relationship Id="rId2" Type="http://schemas.openxmlformats.org/officeDocument/2006/relationships/hyperlink" Target="https://www.youtube.com/watch?v=XnliDNb5ZN4"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98C4F-A098-FB40-EC7C-B128819575A1}"/>
              </a:ext>
            </a:extLst>
          </p:cNvPr>
          <p:cNvSpPr>
            <a:spLocks noGrp="1"/>
          </p:cNvSpPr>
          <p:nvPr>
            <p:ph type="ctrTitle"/>
          </p:nvPr>
        </p:nvSpPr>
        <p:spPr>
          <a:xfrm>
            <a:off x="1524001" y="3037999"/>
            <a:ext cx="9144000" cy="1641490"/>
          </a:xfrm>
        </p:spPr>
        <p:txBody>
          <a:bodyPr anchor="ctr">
            <a:normAutofit/>
          </a:bodyPr>
          <a:lstStyle/>
          <a:p>
            <a:pPr algn="ctr"/>
            <a:r>
              <a:rPr lang="en-US" sz="9600" dirty="0"/>
              <a:t>Electrochemistry</a:t>
            </a:r>
            <a:endParaRPr lang="en-US" dirty="0"/>
          </a:p>
        </p:txBody>
      </p:sp>
      <p:sp>
        <p:nvSpPr>
          <p:cNvPr id="3" name="Subtitle 2">
            <a:extLst>
              <a:ext uri="{FF2B5EF4-FFF2-40B4-BE49-F238E27FC236}">
                <a16:creationId xmlns:a16="http://schemas.microsoft.com/office/drawing/2014/main" id="{3F28AAC5-FBC9-B946-BBC2-73BE5EDF5B65}"/>
              </a:ext>
            </a:extLst>
          </p:cNvPr>
          <p:cNvSpPr>
            <a:spLocks noGrp="1"/>
          </p:cNvSpPr>
          <p:nvPr>
            <p:ph type="subTitle" idx="1"/>
          </p:nvPr>
        </p:nvSpPr>
        <p:spPr>
          <a:xfrm>
            <a:off x="1524000" y="1114460"/>
            <a:ext cx="9144000" cy="754025"/>
          </a:xfrm>
        </p:spPr>
        <p:txBody>
          <a:bodyPr anchor="ctr">
            <a:noAutofit/>
          </a:bodyPr>
          <a:lstStyle/>
          <a:p>
            <a:pPr algn="ctr"/>
            <a:r>
              <a:rPr lang="en-US" sz="9600" dirty="0"/>
              <a:t>Unit 5  Notes</a:t>
            </a:r>
          </a:p>
        </p:txBody>
      </p:sp>
    </p:spTree>
    <p:extLst>
      <p:ext uri="{BB962C8B-B14F-4D97-AF65-F5344CB8AC3E}">
        <p14:creationId xmlns:p14="http://schemas.microsoft.com/office/powerpoint/2010/main" val="24708667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AB4D6DC-C2E1-E1D0-DF37-A3EDF0FB6530}"/>
              </a:ext>
            </a:extLst>
          </p:cNvPr>
          <p:cNvSpPr>
            <a:spLocks noGrp="1"/>
          </p:cNvSpPr>
          <p:nvPr>
            <p:ph type="title"/>
          </p:nvPr>
        </p:nvSpPr>
        <p:spPr/>
        <p:txBody>
          <a:bodyPr>
            <a:normAutofit fontScale="90000"/>
          </a:bodyPr>
          <a:lstStyle/>
          <a:p>
            <a:pPr algn="ctr"/>
            <a:r>
              <a:rPr lang="en-US" dirty="0"/>
              <a:t>Chapter 16, Section 2:  Voltaic Cells - Redox</a:t>
            </a:r>
          </a:p>
        </p:txBody>
      </p:sp>
      <p:sp>
        <p:nvSpPr>
          <p:cNvPr id="6" name="Content Placeholder 5">
            <a:extLst>
              <a:ext uri="{FF2B5EF4-FFF2-40B4-BE49-F238E27FC236}">
                <a16:creationId xmlns:a16="http://schemas.microsoft.com/office/drawing/2014/main" id="{0A8EA165-CC48-C384-F3C3-7C3C4A61C55F}"/>
              </a:ext>
            </a:extLst>
          </p:cNvPr>
          <p:cNvSpPr>
            <a:spLocks noGrp="1"/>
          </p:cNvSpPr>
          <p:nvPr>
            <p:ph idx="1"/>
          </p:nvPr>
        </p:nvSpPr>
        <p:spPr/>
        <p:txBody>
          <a:bodyPr/>
          <a:lstStyle/>
          <a:p>
            <a:pPr marL="0" marR="0" indent="0">
              <a:lnSpc>
                <a:spcPct val="107000"/>
              </a:lnSpc>
              <a:spcBef>
                <a:spcPts val="0"/>
              </a:spcBef>
              <a:spcAft>
                <a:spcPts val="800"/>
              </a:spcAft>
              <a:buNone/>
              <a:tabLst>
                <a:tab pos="1739900" algn="l"/>
              </a:tabLst>
            </a:pPr>
            <a:r>
              <a:rPr lang="en-US" sz="2400" b="1" u="sng" kern="100" dirty="0">
                <a:effectLst/>
                <a:latin typeface="Calibri" panose="020F0502020204030204" pitchFamily="34" charset="0"/>
                <a:ea typeface="Calibri" panose="020F0502020204030204" pitchFamily="34" charset="0"/>
                <a:cs typeface="Times New Roman" panose="02020603050405020304" pitchFamily="18" charset="0"/>
              </a:rPr>
              <a:t>Spontaneity of redox reactions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tabLst>
                <a:tab pos="17399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To determine whether a given redox reaction is spontaneous, apply a simple principle:</a:t>
            </a:r>
          </a:p>
          <a:p>
            <a:pPr marR="0" indent="0">
              <a:lnSpc>
                <a:spcPct val="107000"/>
              </a:lnSpc>
              <a:spcBef>
                <a:spcPts val="0"/>
              </a:spcBef>
              <a:spcAft>
                <a:spcPts val="800"/>
              </a:spcAft>
              <a:buNone/>
              <a:tabLst>
                <a:tab pos="17399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If the calculated voltage for a redox reaction is (+), the reaction </a:t>
            </a:r>
            <a:r>
              <a:rPr lang="en-US" sz="2400" u="sng" kern="100" dirty="0">
                <a:effectLst/>
                <a:latin typeface="Calibri" panose="020F0502020204030204" pitchFamily="34" charset="0"/>
                <a:ea typeface="Calibri" panose="020F0502020204030204" pitchFamily="34" charset="0"/>
                <a:cs typeface="Times New Roman" panose="02020603050405020304" pitchFamily="18" charset="0"/>
              </a:rPr>
              <a:t>will be spontaneous</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If (-), the reaction </a:t>
            </a:r>
            <a:r>
              <a:rPr lang="en-US" sz="2400" u="sng" kern="100" dirty="0">
                <a:effectLst/>
                <a:latin typeface="Calibri" panose="020F0502020204030204" pitchFamily="34" charset="0"/>
                <a:ea typeface="Calibri" panose="020F0502020204030204" pitchFamily="34" charset="0"/>
                <a:cs typeface="Times New Roman" panose="02020603050405020304" pitchFamily="18" charset="0"/>
              </a:rPr>
              <a:t>will not be spontaneous</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tabLst>
                <a:tab pos="1739900" algn="l"/>
              </a:tabLs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tabLst>
                <a:tab pos="17399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EX 6:  Determine if the following reactions are spontaneous.</a:t>
            </a:r>
          </a:p>
          <a:p>
            <a:pPr marR="0" indent="0">
              <a:lnSpc>
                <a:spcPct val="107000"/>
              </a:lnSpc>
              <a:spcBef>
                <a:spcPts val="0"/>
              </a:spcBef>
              <a:spcAft>
                <a:spcPts val="800"/>
              </a:spcAft>
              <a:buNone/>
              <a:tabLst>
                <a:tab pos="17399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a) Ni</a:t>
            </a:r>
            <a:r>
              <a:rPr lang="en-US" sz="2400" i="1" kern="100" baseline="-25000" dirty="0">
                <a:effectLst/>
                <a:latin typeface="Calibri" panose="020F0502020204030204" pitchFamily="34" charset="0"/>
                <a:ea typeface="Calibri" panose="020F0502020204030204" pitchFamily="34" charset="0"/>
                <a:cs typeface="Times New Roman" panose="02020603050405020304" pitchFamily="18" charset="0"/>
              </a:rPr>
              <a:t>(s)</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 Zn</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2400" i="1" kern="100" baseline="-25000" dirty="0">
                <a:effectLst/>
                <a:latin typeface="Calibri" panose="020F0502020204030204" pitchFamily="34" charset="0"/>
                <a:ea typeface="Calibri" panose="020F0502020204030204" pitchFamily="34" charset="0"/>
                <a:cs typeface="Times New Roman" panose="02020603050405020304" pitchFamily="18" charset="0"/>
              </a:rPr>
              <a:t>(aq 1</a:t>
            </a:r>
            <a:r>
              <a:rPr lang="en-US" sz="2400" kern="100" baseline="-250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i="1" kern="100" baseline="-25000" dirty="0">
                <a:effectLst/>
                <a:latin typeface="Calibri" panose="020F0502020204030204" pitchFamily="34" charset="0"/>
                <a:ea typeface="Calibri" panose="020F0502020204030204" pitchFamily="34" charset="0"/>
                <a:cs typeface="Times New Roman" panose="02020603050405020304" pitchFamily="18" charset="0"/>
              </a:rPr>
              <a:t>M</a:t>
            </a:r>
            <a:r>
              <a:rPr lang="en-US" sz="2400" kern="100" baseline="-25000" dirty="0">
                <a:effectLst/>
                <a:latin typeface="Calibri" panose="020F0502020204030204" pitchFamily="34" charset="0"/>
                <a:ea typeface="Calibri" panose="020F0502020204030204" pitchFamily="34" charset="0"/>
                <a:cs typeface="Times New Roman" panose="02020603050405020304" pitchFamily="18" charset="0"/>
              </a:rPr>
              <a:t>)</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Ni</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2400" i="1" kern="100" baseline="-25000" dirty="0">
                <a:effectLst/>
                <a:latin typeface="Calibri" panose="020F0502020204030204" pitchFamily="34" charset="0"/>
                <a:ea typeface="Calibri" panose="020F0502020204030204" pitchFamily="34" charset="0"/>
                <a:cs typeface="Times New Roman" panose="02020603050405020304" pitchFamily="18" charset="0"/>
              </a:rPr>
              <a:t>(aq 1</a:t>
            </a:r>
            <a:r>
              <a:rPr lang="en-US" sz="2400" kern="100" baseline="-250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i="1" kern="100" baseline="-25000" dirty="0">
                <a:effectLst/>
                <a:latin typeface="Calibri" panose="020F0502020204030204" pitchFamily="34" charset="0"/>
                <a:ea typeface="Calibri" panose="020F0502020204030204" pitchFamily="34" charset="0"/>
                <a:cs typeface="Times New Roman" panose="02020603050405020304" pitchFamily="18" charset="0"/>
              </a:rPr>
              <a:t>M</a:t>
            </a:r>
            <a:r>
              <a:rPr lang="en-US" sz="2400" kern="100" baseline="-25000" dirty="0">
                <a:effectLst/>
                <a:latin typeface="Calibri" panose="020F0502020204030204" pitchFamily="34" charset="0"/>
                <a:ea typeface="Calibri" panose="020F0502020204030204" pitchFamily="34" charset="0"/>
                <a:cs typeface="Times New Roman" panose="02020603050405020304" pitchFamily="18" charset="0"/>
              </a:rPr>
              <a:t>)</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 Zn</a:t>
            </a:r>
            <a:r>
              <a:rPr lang="en-US" sz="2400" i="1" kern="100" baseline="-25000" dirty="0">
                <a:effectLst/>
                <a:latin typeface="Calibri" panose="020F0502020204030204" pitchFamily="34" charset="0"/>
                <a:ea typeface="Calibri" panose="020F0502020204030204" pitchFamily="34" charset="0"/>
                <a:cs typeface="Times New Roman" panose="02020603050405020304" pitchFamily="18" charset="0"/>
              </a:rPr>
              <a:t>(s)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3" name="Picture 2">
            <a:extLst>
              <a:ext uri="{FF2B5EF4-FFF2-40B4-BE49-F238E27FC236}">
                <a16:creationId xmlns:a16="http://schemas.microsoft.com/office/drawing/2014/main" id="{C30AE04B-7579-50BC-5AB6-A8E6D1804C8B}"/>
              </a:ext>
            </a:extLst>
          </p:cNvPr>
          <p:cNvPicPr>
            <a:picLocks noChangeAspect="1"/>
          </p:cNvPicPr>
          <p:nvPr/>
        </p:nvPicPr>
        <p:blipFill>
          <a:blip r:embed="rId2"/>
          <a:stretch>
            <a:fillRect/>
          </a:stretch>
        </p:blipFill>
        <p:spPr>
          <a:xfrm>
            <a:off x="6096000" y="492375"/>
            <a:ext cx="5965371" cy="4210253"/>
          </a:xfrm>
          <a:prstGeom prst="rect">
            <a:avLst/>
          </a:prstGeom>
        </p:spPr>
      </p:pic>
    </p:spTree>
    <p:extLst>
      <p:ext uri="{BB962C8B-B14F-4D97-AF65-F5344CB8AC3E}">
        <p14:creationId xmlns:p14="http://schemas.microsoft.com/office/powerpoint/2010/main" val="3128734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fade">
                                      <p:cBhvr>
                                        <p:cTn id="20" dur="500"/>
                                        <p:tgtEl>
                                          <p:spTgt spid="6">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Effect transition="in" filter="fade">
                                      <p:cBhvr>
                                        <p:cTn id="25" dur="500"/>
                                        <p:tgtEl>
                                          <p:spTgt spid="6">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096280A-B6B0-EDF1-1D75-7EBBB4C81092}"/>
              </a:ext>
            </a:extLst>
          </p:cNvPr>
          <p:cNvSpPr>
            <a:spLocks noGrp="1"/>
          </p:cNvSpPr>
          <p:nvPr>
            <p:ph type="title"/>
          </p:nvPr>
        </p:nvSpPr>
        <p:spPr/>
        <p:txBody>
          <a:bodyPr>
            <a:normAutofit fontScale="90000"/>
          </a:bodyPr>
          <a:lstStyle/>
          <a:p>
            <a:pPr algn="ctr"/>
            <a:r>
              <a:rPr lang="en-US" dirty="0"/>
              <a:t>Chapter 16, Section 2:  Voltaic Cells - Redox</a:t>
            </a:r>
          </a:p>
        </p:txBody>
      </p:sp>
      <p:sp>
        <p:nvSpPr>
          <p:cNvPr id="8" name="Content Placeholder 7">
            <a:extLst>
              <a:ext uri="{FF2B5EF4-FFF2-40B4-BE49-F238E27FC236}">
                <a16:creationId xmlns:a16="http://schemas.microsoft.com/office/drawing/2014/main" id="{CD2E78AD-0629-DB46-3F51-779E824C3191}"/>
              </a:ext>
            </a:extLst>
          </p:cNvPr>
          <p:cNvSpPr>
            <a:spLocks noGrp="1"/>
          </p:cNvSpPr>
          <p:nvPr>
            <p:ph idx="1"/>
          </p:nvPr>
        </p:nvSpPr>
        <p:spPr>
          <a:xfrm>
            <a:off x="0" y="1611086"/>
            <a:ext cx="12192000" cy="5246913"/>
          </a:xfrm>
        </p:spPr>
        <p:txBody>
          <a:bodyPr>
            <a:normAutofit fontScale="92500" lnSpcReduction="10000"/>
          </a:bodyPr>
          <a:lstStyle/>
          <a:p>
            <a:pPr marL="0" indent="0">
              <a:buNone/>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EX 6:  Determine if the following reactions are spontaneous.</a:t>
            </a:r>
          </a:p>
          <a:p>
            <a:pPr marR="0" indent="0">
              <a:lnSpc>
                <a:spcPct val="107000"/>
              </a:lnSpc>
              <a:spcBef>
                <a:spcPts val="0"/>
              </a:spcBef>
              <a:spcAft>
                <a:spcPts val="800"/>
              </a:spcAft>
              <a:buNone/>
              <a:tabLst>
                <a:tab pos="1739900" algn="l"/>
              </a:tabLs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b) Ni</a:t>
            </a:r>
            <a:r>
              <a:rPr lang="en-US" sz="2600" i="1" kern="100" baseline="-25000" dirty="0">
                <a:effectLst/>
                <a:latin typeface="Calibri" panose="020F0502020204030204" pitchFamily="34" charset="0"/>
                <a:ea typeface="Calibri" panose="020F0502020204030204" pitchFamily="34" charset="0"/>
                <a:cs typeface="Times New Roman" panose="02020603050405020304" pitchFamily="18" charset="0"/>
              </a:rPr>
              <a:t>(s)</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 Cu</a:t>
            </a:r>
            <a:r>
              <a:rPr lang="en-US" sz="2600" kern="1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2600" i="1" kern="100" baseline="-25000" dirty="0">
                <a:effectLst/>
                <a:latin typeface="Calibri" panose="020F0502020204030204" pitchFamily="34" charset="0"/>
                <a:ea typeface="Calibri" panose="020F0502020204030204" pitchFamily="34" charset="0"/>
                <a:cs typeface="Times New Roman" panose="02020603050405020304" pitchFamily="18" charset="0"/>
              </a:rPr>
              <a:t>(aq 1 M)</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Ni</a:t>
            </a:r>
            <a:r>
              <a:rPr lang="en-US" sz="2600" kern="1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2600" i="1" kern="100" baseline="-25000" dirty="0">
                <a:effectLst/>
                <a:latin typeface="Calibri" panose="020F0502020204030204" pitchFamily="34" charset="0"/>
                <a:ea typeface="Calibri" panose="020F0502020204030204" pitchFamily="34" charset="0"/>
                <a:cs typeface="Times New Roman" panose="02020603050405020304" pitchFamily="18" charset="0"/>
              </a:rPr>
              <a:t>(aq 1 M)</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 Cu</a:t>
            </a:r>
            <a:r>
              <a:rPr lang="en-US" sz="2600" i="1" kern="100" baseline="-25000" dirty="0">
                <a:effectLst/>
                <a:latin typeface="Calibri" panose="020F0502020204030204" pitchFamily="34" charset="0"/>
                <a:ea typeface="Calibri" panose="020F0502020204030204" pitchFamily="34" charset="0"/>
                <a:cs typeface="Times New Roman" panose="02020603050405020304" pitchFamily="18" charset="0"/>
              </a:rPr>
              <a:t>(s)</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800"/>
              </a:spcAft>
              <a:buNone/>
              <a:tabLst>
                <a:tab pos="1739900" algn="l"/>
              </a:tabLs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a:t>
            </a:r>
          </a:p>
          <a:p>
            <a:pPr marR="0" indent="0">
              <a:lnSpc>
                <a:spcPct val="107000"/>
              </a:lnSpc>
              <a:spcBef>
                <a:spcPts val="0"/>
              </a:spcBef>
              <a:spcAft>
                <a:spcPts val="800"/>
              </a:spcAft>
              <a:buNone/>
              <a:tabLst>
                <a:tab pos="1739900" algn="l"/>
              </a:tabLs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c) 2 Fe</a:t>
            </a:r>
            <a:r>
              <a:rPr lang="en-US" sz="2600" kern="100"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en-US" sz="2600" i="1" kern="100" baseline="-25000" dirty="0">
                <a:effectLst/>
                <a:latin typeface="Calibri" panose="020F0502020204030204" pitchFamily="34" charset="0"/>
                <a:ea typeface="Calibri" panose="020F0502020204030204" pitchFamily="34" charset="0"/>
                <a:cs typeface="Times New Roman" panose="02020603050405020304" pitchFamily="18" charset="0"/>
              </a:rPr>
              <a:t>(aq)</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+ 2 I</a:t>
            </a:r>
            <a:r>
              <a:rPr lang="en-US" sz="2600" kern="1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2600" i="1" kern="100" baseline="-25000" dirty="0">
                <a:effectLst/>
                <a:latin typeface="Calibri" panose="020F0502020204030204" pitchFamily="34" charset="0"/>
                <a:ea typeface="Calibri" panose="020F0502020204030204" pitchFamily="34" charset="0"/>
                <a:cs typeface="Times New Roman" panose="02020603050405020304" pitchFamily="18" charset="0"/>
              </a:rPr>
              <a:t>(aq)</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2 Fe</a:t>
            </a:r>
            <a:r>
              <a:rPr lang="en-US" sz="2600" kern="1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2600" i="1" kern="100" baseline="-25000" dirty="0">
                <a:effectLst/>
                <a:latin typeface="Calibri" panose="020F0502020204030204" pitchFamily="34" charset="0"/>
                <a:ea typeface="Calibri" panose="020F0502020204030204" pitchFamily="34" charset="0"/>
                <a:cs typeface="Times New Roman" panose="02020603050405020304" pitchFamily="18" charset="0"/>
              </a:rPr>
              <a:t>(aq)</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 I</a:t>
            </a:r>
            <a:r>
              <a:rPr lang="en-US" sz="2600" kern="1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US" sz="2600" i="1" kern="100" baseline="-25000" dirty="0">
                <a:effectLst/>
                <a:latin typeface="Calibri" panose="020F0502020204030204" pitchFamily="34" charset="0"/>
                <a:ea typeface="Calibri" panose="020F0502020204030204" pitchFamily="34" charset="0"/>
                <a:cs typeface="Times New Roman" panose="02020603050405020304" pitchFamily="18" charset="0"/>
              </a:rPr>
              <a:t>(s)</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800"/>
              </a:spcAft>
              <a:buNone/>
              <a:tabLst>
                <a:tab pos="1739900" algn="l"/>
              </a:tabLs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a:t>
            </a:r>
          </a:p>
          <a:p>
            <a:pPr marR="0" indent="0">
              <a:lnSpc>
                <a:spcPct val="107000"/>
              </a:lnSpc>
              <a:spcBef>
                <a:spcPts val="0"/>
              </a:spcBef>
              <a:spcAft>
                <a:spcPts val="800"/>
              </a:spcAft>
              <a:buNone/>
              <a:tabLst>
                <a:tab pos="1739900" algn="l"/>
              </a:tabLs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d) Fe</a:t>
            </a:r>
            <a:r>
              <a:rPr lang="en-US" sz="2600" kern="100" baseline="-25000" dirty="0">
                <a:effectLst/>
                <a:latin typeface="Calibri" panose="020F0502020204030204" pitchFamily="34" charset="0"/>
                <a:ea typeface="Calibri" panose="020F0502020204030204" pitchFamily="34" charset="0"/>
                <a:cs typeface="Times New Roman" panose="02020603050405020304" pitchFamily="18" charset="0"/>
              </a:rPr>
              <a:t>(s)</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will oxidize to Fe</a:t>
            </a:r>
            <a:r>
              <a:rPr lang="en-US" sz="2600" kern="1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by treatment of hydrochloric acid.  (The H</a:t>
            </a:r>
            <a:r>
              <a:rPr lang="en-US" sz="2600" kern="1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is only used because Cl</a:t>
            </a:r>
            <a:r>
              <a:rPr lang="en-US" sz="2600" kern="1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a:t>
            </a:r>
          </a:p>
          <a:p>
            <a:pPr marR="0" indent="0">
              <a:lnSpc>
                <a:spcPct val="107000"/>
              </a:lnSpc>
              <a:spcBef>
                <a:spcPts val="0"/>
              </a:spcBef>
              <a:spcAft>
                <a:spcPts val="800"/>
              </a:spcAft>
              <a:buNone/>
              <a:tabLst>
                <a:tab pos="1739900" algn="l"/>
              </a:tabLst>
            </a:pPr>
            <a:r>
              <a:rPr lang="en-US" sz="2600" kern="100" dirty="0">
                <a:latin typeface="Calibri" panose="020F0502020204030204" pitchFamily="34" charset="0"/>
                <a:ea typeface="Calibri" panose="020F0502020204030204" pitchFamily="34" charset="0"/>
                <a:cs typeface="Times New Roman" panose="02020603050405020304" pitchFamily="18" charset="0"/>
              </a:rPr>
              <a:t>     </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cannot be reduced).  Will this reaction occur?</a:t>
            </a:r>
          </a:p>
          <a:p>
            <a:pPr marR="0" indent="0">
              <a:lnSpc>
                <a:spcPct val="107000"/>
              </a:lnSpc>
              <a:spcBef>
                <a:spcPts val="0"/>
              </a:spcBef>
              <a:spcAft>
                <a:spcPts val="800"/>
              </a:spcAft>
              <a:buNone/>
              <a:tabLst>
                <a:tab pos="1739900" algn="l"/>
              </a:tabLs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a:t>
            </a:r>
          </a:p>
          <a:p>
            <a:pPr marR="0" indent="0">
              <a:lnSpc>
                <a:spcPct val="107000"/>
              </a:lnSpc>
              <a:spcBef>
                <a:spcPts val="0"/>
              </a:spcBef>
              <a:spcAft>
                <a:spcPts val="800"/>
              </a:spcAft>
              <a:buNone/>
              <a:tabLst>
                <a:tab pos="1739900" algn="l"/>
              </a:tabLs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a:t>
            </a:r>
          </a:p>
          <a:p>
            <a:pPr marR="0" indent="0">
              <a:lnSpc>
                <a:spcPct val="107000"/>
              </a:lnSpc>
              <a:spcBef>
                <a:spcPts val="0"/>
              </a:spcBef>
              <a:spcAft>
                <a:spcPts val="800"/>
              </a:spcAft>
              <a:buNone/>
              <a:tabLst>
                <a:tab pos="1739900" algn="l"/>
              </a:tabLs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e) Will a reaction occur when the following species are mixed in an acidic solution:</a:t>
            </a:r>
          </a:p>
          <a:p>
            <a:pPr marL="1600200" marR="0" indent="0">
              <a:lnSpc>
                <a:spcPct val="107000"/>
              </a:lnSpc>
              <a:spcBef>
                <a:spcPts val="0"/>
              </a:spcBef>
              <a:spcAft>
                <a:spcPts val="800"/>
              </a:spcAft>
              <a:buNone/>
              <a:tabLst>
                <a:tab pos="1739900" algn="l"/>
              </a:tabLs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Cl</a:t>
            </a:r>
            <a:r>
              <a:rPr lang="en-US" sz="2600" kern="1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Fe</a:t>
            </a:r>
            <a:r>
              <a:rPr lang="en-US" sz="2600" kern="1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Cr</a:t>
            </a:r>
            <a:r>
              <a:rPr lang="en-US" sz="2600" kern="1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I</a:t>
            </a:r>
            <a:r>
              <a:rPr lang="en-US" sz="2600" kern="1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US" dirty="0"/>
          </a:p>
        </p:txBody>
      </p:sp>
      <p:pic>
        <p:nvPicPr>
          <p:cNvPr id="3" name="Picture 2">
            <a:extLst>
              <a:ext uri="{FF2B5EF4-FFF2-40B4-BE49-F238E27FC236}">
                <a16:creationId xmlns:a16="http://schemas.microsoft.com/office/drawing/2014/main" id="{C04E4445-0B65-5A4C-5BB7-4E09C996CBEB}"/>
              </a:ext>
            </a:extLst>
          </p:cNvPr>
          <p:cNvPicPr>
            <a:picLocks noChangeAspect="1"/>
          </p:cNvPicPr>
          <p:nvPr/>
        </p:nvPicPr>
        <p:blipFill>
          <a:blip r:embed="rId2"/>
          <a:stretch>
            <a:fillRect/>
          </a:stretch>
        </p:blipFill>
        <p:spPr>
          <a:xfrm>
            <a:off x="6536776" y="0"/>
            <a:ext cx="5448396" cy="3845381"/>
          </a:xfrm>
          <a:prstGeom prst="rect">
            <a:avLst/>
          </a:prstGeom>
        </p:spPr>
      </p:pic>
    </p:spTree>
    <p:extLst>
      <p:ext uri="{BB962C8B-B14F-4D97-AF65-F5344CB8AC3E}">
        <p14:creationId xmlns:p14="http://schemas.microsoft.com/office/powerpoint/2010/main" val="13127912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500"/>
                                        <p:tgtEl>
                                          <p:spTgt spid="8">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Effect transition="in" filter="fade">
                                      <p:cBhvr>
                                        <p:cTn id="26" dur="500"/>
                                        <p:tgtEl>
                                          <p:spTgt spid="8">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Effect transition="in" filter="fade">
                                      <p:cBhvr>
                                        <p:cTn id="31" dur="500"/>
                                        <p:tgtEl>
                                          <p:spTgt spid="8">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8">
                                            <p:txEl>
                                              <p:pRg st="6" end="6"/>
                                            </p:txEl>
                                          </p:spTgt>
                                        </p:tgtEl>
                                        <p:attrNameLst>
                                          <p:attrName>style.visibility</p:attrName>
                                        </p:attrNameLst>
                                      </p:cBhvr>
                                      <p:to>
                                        <p:strVal val="visible"/>
                                      </p:to>
                                    </p:set>
                                    <p:animEffect transition="in" filter="fade">
                                      <p:cBhvr>
                                        <p:cTn id="34" dur="500"/>
                                        <p:tgtEl>
                                          <p:spTgt spid="8">
                                            <p:txEl>
                                              <p:pRg st="6" end="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fade">
                                      <p:cBhvr>
                                        <p:cTn id="37" dur="500"/>
                                        <p:tgtEl>
                                          <p:spTgt spid="8">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8">
                                            <p:txEl>
                                              <p:pRg st="8" end="8"/>
                                            </p:txEl>
                                          </p:spTgt>
                                        </p:tgtEl>
                                        <p:attrNameLst>
                                          <p:attrName>style.visibility</p:attrName>
                                        </p:attrNameLst>
                                      </p:cBhvr>
                                      <p:to>
                                        <p:strVal val="visible"/>
                                      </p:to>
                                    </p:set>
                                    <p:animEffect transition="in" filter="fade">
                                      <p:cBhvr>
                                        <p:cTn id="40" dur="500"/>
                                        <p:tgtEl>
                                          <p:spTgt spid="8">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
                                            <p:txEl>
                                              <p:pRg st="9" end="9"/>
                                            </p:txEl>
                                          </p:spTgt>
                                        </p:tgtEl>
                                        <p:attrNameLst>
                                          <p:attrName>style.visibility</p:attrName>
                                        </p:attrNameLst>
                                      </p:cBhvr>
                                      <p:to>
                                        <p:strVal val="visible"/>
                                      </p:to>
                                    </p:set>
                                    <p:animEffect transition="in" filter="fade">
                                      <p:cBhvr>
                                        <p:cTn id="45" dur="500"/>
                                        <p:tgtEl>
                                          <p:spTgt spid="8">
                                            <p:txEl>
                                              <p:pRg st="9" end="9"/>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8">
                                            <p:txEl>
                                              <p:pRg st="10" end="10"/>
                                            </p:txEl>
                                          </p:spTgt>
                                        </p:tgtEl>
                                        <p:attrNameLst>
                                          <p:attrName>style.visibility</p:attrName>
                                        </p:attrNameLst>
                                      </p:cBhvr>
                                      <p:to>
                                        <p:strVal val="visible"/>
                                      </p:to>
                                    </p:set>
                                    <p:animEffect transition="in" filter="fade">
                                      <p:cBhvr>
                                        <p:cTn id="48"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7EEF60-66B2-8173-BF6D-22289E999AD8}"/>
              </a:ext>
            </a:extLst>
          </p:cNvPr>
          <p:cNvSpPr>
            <a:spLocks noGrp="1"/>
          </p:cNvSpPr>
          <p:nvPr>
            <p:ph type="title"/>
          </p:nvPr>
        </p:nvSpPr>
        <p:spPr/>
        <p:txBody>
          <a:bodyPr>
            <a:normAutofit fontScale="90000"/>
          </a:bodyPr>
          <a:lstStyle/>
          <a:p>
            <a:pPr algn="ctr"/>
            <a:r>
              <a:rPr lang="en-US" dirty="0"/>
              <a:t>Chapter 16, Section 2:  Voltaic Cells - Redox</a:t>
            </a:r>
          </a:p>
        </p:txBody>
      </p:sp>
      <p:sp>
        <p:nvSpPr>
          <p:cNvPr id="86" name="Content Placeholder 85">
            <a:extLst>
              <a:ext uri="{FF2B5EF4-FFF2-40B4-BE49-F238E27FC236}">
                <a16:creationId xmlns:a16="http://schemas.microsoft.com/office/drawing/2014/main" id="{A371E9B3-54B3-B3E7-1263-447047EF6775}"/>
              </a:ext>
            </a:extLst>
          </p:cNvPr>
          <p:cNvSpPr>
            <a:spLocks noGrp="1"/>
          </p:cNvSpPr>
          <p:nvPr>
            <p:ph idx="1"/>
          </p:nvPr>
        </p:nvSpPr>
        <p:spPr/>
        <p:txBody>
          <a:bodyPr/>
          <a:lstStyle/>
          <a:p>
            <a:pPr marL="0" indent="0">
              <a:buNone/>
            </a:pPr>
            <a:r>
              <a:rPr lang="en-US" dirty="0"/>
              <a:t>Assignment #2:  Problems 1-4</a:t>
            </a:r>
          </a:p>
          <a:p>
            <a:pPr marL="0" indent="0">
              <a:buNone/>
            </a:pPr>
            <a:endParaRPr lang="en-US" dirty="0"/>
          </a:p>
          <a:p>
            <a:pPr marL="0" indent="0">
              <a:buNone/>
            </a:pPr>
            <a:endParaRPr lang="en-US" dirty="0"/>
          </a:p>
          <a:p>
            <a:pPr marL="0" indent="0">
              <a:buNone/>
            </a:pPr>
            <a:r>
              <a:rPr lang="en-US" dirty="0">
                <a:hlinkClick r:id="rId2"/>
              </a:rPr>
              <a:t>Simulation: Electrochemical Cells – standard reduction potential</a:t>
            </a:r>
            <a:endParaRPr lang="en-US" dirty="0"/>
          </a:p>
        </p:txBody>
      </p:sp>
    </p:spTree>
    <p:extLst>
      <p:ext uri="{BB962C8B-B14F-4D97-AF65-F5344CB8AC3E}">
        <p14:creationId xmlns:p14="http://schemas.microsoft.com/office/powerpoint/2010/main" val="3468714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35DD596-F193-8C77-21B6-AF5ED0463FEB}"/>
              </a:ext>
            </a:extLst>
          </p:cNvPr>
          <p:cNvSpPr txBox="1">
            <a:spLocks/>
          </p:cNvSpPr>
          <p:nvPr/>
        </p:nvSpPr>
        <p:spPr>
          <a:xfrm>
            <a:off x="990600" y="517525"/>
            <a:ext cx="10515600" cy="1325563"/>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dirty="0"/>
              <a:t>Chapter 16, Section 3:  Voltaic Cells – </a:t>
            </a:r>
          </a:p>
          <a:p>
            <a:pPr algn="ctr"/>
            <a:r>
              <a:rPr lang="en-US" dirty="0">
                <a:effectLst/>
                <a:latin typeface="Calibri" panose="020F0502020204030204" pitchFamily="34" charset="0"/>
                <a:ea typeface="Calibri" panose="020F0502020204030204" pitchFamily="34" charset="0"/>
                <a:cs typeface="Times New Roman" panose="02020603050405020304" pitchFamily="18" charset="0"/>
              </a:rPr>
              <a:t>E</a:t>
            </a:r>
            <a:r>
              <a:rPr lang="en-US" baseline="30000" dirty="0">
                <a:latin typeface="Calibri" panose="020F0502020204030204" pitchFamily="34" charset="0"/>
                <a:ea typeface="Calibri" panose="020F0502020204030204" pitchFamily="34" charset="0"/>
                <a:cs typeface="Times New Roman" panose="02020603050405020304" pitchFamily="18" charset="0"/>
              </a:rPr>
              <a:t>0</a:t>
            </a:r>
            <a:r>
              <a:rPr lang="en-US" dirty="0">
                <a:effectLst/>
                <a:latin typeface="Calibri" panose="020F0502020204030204" pitchFamily="34" charset="0"/>
                <a:ea typeface="Calibri" panose="020F0502020204030204" pitchFamily="34" charset="0"/>
                <a:cs typeface="Times New Roman" panose="02020603050405020304" pitchFamily="18" charset="0"/>
              </a:rPr>
              <a:t>, G</a:t>
            </a:r>
            <a:r>
              <a:rPr lang="en-US" baseline="30000" dirty="0">
                <a:effectLst/>
                <a:latin typeface="Calibri" panose="020F0502020204030204" pitchFamily="34" charset="0"/>
                <a:ea typeface="Calibri" panose="020F0502020204030204" pitchFamily="34" charset="0"/>
                <a:cs typeface="Times New Roman" panose="02020603050405020304" pitchFamily="18" charset="0"/>
              </a:rPr>
              <a:t>0</a:t>
            </a:r>
            <a:r>
              <a:rPr lang="en-US" dirty="0">
                <a:effectLst/>
                <a:latin typeface="Calibri" panose="020F0502020204030204" pitchFamily="34" charset="0"/>
                <a:ea typeface="Calibri" panose="020F0502020204030204" pitchFamily="34" charset="0"/>
                <a:cs typeface="Times New Roman" panose="02020603050405020304" pitchFamily="18" charset="0"/>
              </a:rPr>
              <a:t>, and K</a:t>
            </a:r>
            <a:endParaRPr lang="en-US" dirty="0"/>
          </a:p>
        </p:txBody>
      </p:sp>
      <p:sp>
        <p:nvSpPr>
          <p:cNvPr id="6" name="Content Placeholder 5">
            <a:extLst>
              <a:ext uri="{FF2B5EF4-FFF2-40B4-BE49-F238E27FC236}">
                <a16:creationId xmlns:a16="http://schemas.microsoft.com/office/drawing/2014/main" id="{E2B38D56-DFB5-C60F-5B3A-9AA901D0477B}"/>
              </a:ext>
            </a:extLst>
          </p:cNvPr>
          <p:cNvSpPr>
            <a:spLocks noGrp="1"/>
          </p:cNvSpPr>
          <p:nvPr>
            <p:ph idx="1"/>
          </p:nvPr>
        </p:nvSpPr>
        <p:spPr>
          <a:xfrm>
            <a:off x="685800" y="1825625"/>
            <a:ext cx="10668000" cy="4847318"/>
          </a:xfrm>
        </p:spPr>
        <p:txBody>
          <a:bodyPr>
            <a:normAutofit fontScale="92500" lnSpcReduction="20000"/>
          </a:bodyPr>
          <a:lstStyle/>
          <a:p>
            <a:pPr marL="0" marR="0" indent="0">
              <a:lnSpc>
                <a:spcPct val="107000"/>
              </a:lnSpc>
              <a:spcBef>
                <a:spcPts val="0"/>
              </a:spcBef>
              <a:spcAft>
                <a:spcPts val="800"/>
              </a:spcAft>
              <a:buNone/>
              <a:tabLst>
                <a:tab pos="1739900" algn="l"/>
              </a:tabLst>
            </a:pPr>
            <a:r>
              <a:rPr lang="en-US" sz="2600" b="1" u="sng" kern="100" dirty="0">
                <a:effectLst/>
                <a:latin typeface="Calibri" panose="020F0502020204030204" pitchFamily="34" charset="0"/>
                <a:ea typeface="Calibri" panose="020F0502020204030204" pitchFamily="34" charset="0"/>
                <a:cs typeface="Times New Roman" panose="02020603050405020304" pitchFamily="18" charset="0"/>
              </a:rPr>
              <a:t>Relations between </a:t>
            </a:r>
            <a:r>
              <a:rPr lang="en-US" sz="2600" b="1" u="sng" kern="100" dirty="0" err="1">
                <a:effectLst/>
                <a:latin typeface="Calibri" panose="020F0502020204030204" pitchFamily="34" charset="0"/>
                <a:ea typeface="Calibri" panose="020F0502020204030204" pitchFamily="34" charset="0"/>
                <a:cs typeface="Times New Roman" panose="02020603050405020304" pitchFamily="18" charset="0"/>
              </a:rPr>
              <a:t>E</a:t>
            </a:r>
            <a:r>
              <a:rPr lang="en-US" sz="2600" b="1" u="sng" kern="100" baseline="30000" dirty="0" err="1">
                <a:effectLst/>
                <a:latin typeface="Calibri" panose="020F0502020204030204" pitchFamily="34" charset="0"/>
                <a:ea typeface="Calibri" panose="020F0502020204030204" pitchFamily="34" charset="0"/>
                <a:cs typeface="Times New Roman" panose="02020603050405020304" pitchFamily="18" charset="0"/>
              </a:rPr>
              <a:t>o</a:t>
            </a:r>
            <a:r>
              <a:rPr lang="en-US" sz="2600" b="1" u="sng" kern="100" dirty="0">
                <a:effectLst/>
                <a:latin typeface="Calibri" panose="020F0502020204030204" pitchFamily="34" charset="0"/>
                <a:ea typeface="Calibri" panose="020F0502020204030204" pitchFamily="34" charset="0"/>
                <a:cs typeface="Times New Roman" panose="02020603050405020304" pitchFamily="18" charset="0"/>
              </a:rPr>
              <a:t>, G</a:t>
            </a:r>
            <a:r>
              <a:rPr lang="en-US" sz="2600" b="1" u="sng" kern="100" baseline="30000" dirty="0">
                <a:effectLst/>
                <a:latin typeface="Calibri" panose="020F0502020204030204" pitchFamily="34" charset="0"/>
                <a:ea typeface="Calibri" panose="020F0502020204030204" pitchFamily="34" charset="0"/>
                <a:cs typeface="Times New Roman" panose="02020603050405020304" pitchFamily="18" charset="0"/>
              </a:rPr>
              <a:t>0</a:t>
            </a:r>
            <a:r>
              <a:rPr lang="en-US" sz="2600" b="1" u="sng" kern="100" dirty="0">
                <a:effectLst/>
                <a:latin typeface="Calibri" panose="020F0502020204030204" pitchFamily="34" charset="0"/>
                <a:ea typeface="Calibri" panose="020F0502020204030204" pitchFamily="34" charset="0"/>
                <a:cs typeface="Times New Roman" panose="02020603050405020304" pitchFamily="18" charset="0"/>
              </a:rPr>
              <a:t>, and K</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kern="100" dirty="0">
                <a:effectLst/>
                <a:latin typeface="Calibri" panose="020F0502020204030204" pitchFamily="34" charset="0"/>
                <a:ea typeface="Calibri" panose="020F0502020204030204" pitchFamily="34" charset="0"/>
                <a:cs typeface="Calibri" panose="020F0502020204030204" pitchFamily="34" charset="0"/>
              </a:rPr>
              <a:t>Δ</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G = Free energy      (-</a:t>
            </a:r>
            <a:r>
              <a:rPr lang="en-US" sz="2600" kern="100" dirty="0">
                <a:effectLst/>
                <a:latin typeface="Calibri" panose="020F0502020204030204" pitchFamily="34" charset="0"/>
                <a:ea typeface="Calibri" panose="020F0502020204030204" pitchFamily="34" charset="0"/>
                <a:cs typeface="Calibri" panose="020F0502020204030204" pitchFamily="34" charset="0"/>
              </a:rPr>
              <a:t>Δ</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G is 								          spontaneous)</a:t>
            </a:r>
          </a:p>
          <a:p>
            <a:pPr marL="2971800" marR="0" indent="0">
              <a:lnSpc>
                <a:spcPct val="107000"/>
              </a:lnSpc>
              <a:spcBef>
                <a:spcPts val="0"/>
              </a:spcBef>
              <a:spcAft>
                <a:spcPts val="800"/>
              </a:spcAft>
              <a:buNone/>
              <a:tabLst>
                <a:tab pos="1739900" algn="l"/>
              </a:tabLs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K = equilibrium constant (K&gt;1 is 		 		       spontaneous)</a:t>
            </a:r>
          </a:p>
          <a:p>
            <a:pPr marL="2971800" marR="0" indent="0">
              <a:lnSpc>
                <a:spcPct val="107000"/>
              </a:lnSpc>
              <a:spcBef>
                <a:spcPts val="0"/>
              </a:spcBef>
              <a:spcAft>
                <a:spcPts val="800"/>
              </a:spcAft>
              <a:buNone/>
              <a:tabLst>
                <a:tab pos="1739900" algn="l"/>
              </a:tabLs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E</a:t>
            </a:r>
            <a:r>
              <a:rPr lang="en-US" sz="2600" kern="100" baseline="30000" dirty="0">
                <a:effectLst/>
                <a:latin typeface="Calibri" panose="020F0502020204030204" pitchFamily="34" charset="0"/>
                <a:ea typeface="Calibri" panose="020F0502020204030204" pitchFamily="34" charset="0"/>
                <a:cs typeface="Times New Roman" panose="02020603050405020304" pitchFamily="18" charset="0"/>
              </a:rPr>
              <a:t>0  </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is a measure of the spontaneity of a 			     cell reaction</a:t>
            </a:r>
          </a:p>
          <a:p>
            <a:pPr marL="0" marR="0" indent="0">
              <a:lnSpc>
                <a:spcPct val="107000"/>
              </a:lnSpc>
              <a:spcBef>
                <a:spcPts val="0"/>
              </a:spcBef>
              <a:spcAft>
                <a:spcPts val="800"/>
              </a:spcAft>
              <a:buNone/>
              <a:tabLst>
                <a:tab pos="1739900" algn="l"/>
              </a:tabLs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EX 7:  For the reaction:</a:t>
            </a:r>
          </a:p>
          <a:p>
            <a:pPr marL="1143000" marR="0" indent="0">
              <a:lnSpc>
                <a:spcPct val="107000"/>
              </a:lnSpc>
              <a:spcBef>
                <a:spcPts val="0"/>
              </a:spcBef>
              <a:spcAft>
                <a:spcPts val="800"/>
              </a:spcAft>
              <a:buNone/>
              <a:tabLst>
                <a:tab pos="1739900" algn="l"/>
              </a:tabLs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3 Ag</a:t>
            </a:r>
            <a:r>
              <a:rPr lang="en-US" sz="2600" i="1" kern="100" baseline="-25000" dirty="0">
                <a:effectLst/>
                <a:latin typeface="Calibri" panose="020F0502020204030204" pitchFamily="34" charset="0"/>
                <a:ea typeface="Calibri" panose="020F0502020204030204" pitchFamily="34" charset="0"/>
                <a:cs typeface="Times New Roman" panose="02020603050405020304" pitchFamily="18" charset="0"/>
              </a:rPr>
              <a:t>(s)</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 NO</a:t>
            </a:r>
            <a:r>
              <a:rPr lang="en-US" sz="2600" kern="1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en-US" sz="2600" kern="1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2600" i="1" kern="100" baseline="-25000" dirty="0">
                <a:effectLst/>
                <a:latin typeface="Calibri" panose="020F0502020204030204" pitchFamily="34" charset="0"/>
                <a:ea typeface="Calibri" panose="020F0502020204030204" pitchFamily="34" charset="0"/>
                <a:cs typeface="Times New Roman" panose="02020603050405020304" pitchFamily="18" charset="0"/>
              </a:rPr>
              <a:t>(aq)</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+ 4 H</a:t>
            </a:r>
            <a:r>
              <a:rPr lang="en-US" sz="2600" kern="1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2600" i="1" kern="100" baseline="-25000" dirty="0">
                <a:effectLst/>
                <a:latin typeface="Calibri" panose="020F0502020204030204" pitchFamily="34" charset="0"/>
                <a:ea typeface="Calibri" panose="020F0502020204030204" pitchFamily="34" charset="0"/>
                <a:cs typeface="Times New Roman" panose="02020603050405020304" pitchFamily="18" charset="0"/>
              </a:rPr>
              <a:t>(aq)</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3 Ag</a:t>
            </a:r>
            <a:r>
              <a:rPr lang="en-US" sz="2600" kern="1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2600" i="1" kern="100" baseline="-25000" dirty="0">
                <a:effectLst/>
                <a:latin typeface="Calibri" panose="020F0502020204030204" pitchFamily="34" charset="0"/>
                <a:ea typeface="Calibri" panose="020F0502020204030204" pitchFamily="34" charset="0"/>
                <a:cs typeface="Times New Roman" panose="02020603050405020304" pitchFamily="18" charset="0"/>
              </a:rPr>
              <a:t>(aq)</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 NO</a:t>
            </a:r>
            <a:r>
              <a:rPr lang="en-US" sz="2600" i="1" kern="100" baseline="-25000" dirty="0">
                <a:effectLst/>
                <a:latin typeface="Calibri" panose="020F0502020204030204" pitchFamily="34" charset="0"/>
                <a:ea typeface="Calibri" panose="020F0502020204030204" pitchFamily="34" charset="0"/>
                <a:cs typeface="Times New Roman" panose="02020603050405020304" pitchFamily="18" charset="0"/>
              </a:rPr>
              <a:t>(g)</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+ 2 H</a:t>
            </a:r>
            <a:r>
              <a:rPr lang="en-US" sz="2600" kern="1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O</a:t>
            </a:r>
            <a:r>
              <a:rPr lang="en-US" sz="2600" i="1" kern="100" baseline="-25000" dirty="0">
                <a:effectLst/>
                <a:latin typeface="Calibri" panose="020F0502020204030204" pitchFamily="34" charset="0"/>
                <a:ea typeface="Calibri" panose="020F0502020204030204" pitchFamily="34" charset="0"/>
                <a:cs typeface="Times New Roman" panose="02020603050405020304" pitchFamily="18" charset="0"/>
              </a:rPr>
              <a:t>(l)</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tabLst>
                <a:tab pos="1739900" algn="l"/>
              </a:tabLs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Calculate:</a:t>
            </a:r>
          </a:p>
          <a:p>
            <a:pPr marR="0" indent="0">
              <a:lnSpc>
                <a:spcPct val="107000"/>
              </a:lnSpc>
              <a:spcBef>
                <a:spcPts val="0"/>
              </a:spcBef>
              <a:spcAft>
                <a:spcPts val="800"/>
              </a:spcAft>
              <a:buNone/>
              <a:tabLst>
                <a:tab pos="1739900" algn="l"/>
              </a:tabLs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a)  G</a:t>
            </a:r>
            <a:r>
              <a:rPr lang="en-US" sz="2600" kern="100" baseline="30000" dirty="0">
                <a:effectLst/>
                <a:latin typeface="Calibri" panose="020F0502020204030204" pitchFamily="34" charset="0"/>
                <a:ea typeface="Calibri" panose="020F0502020204030204" pitchFamily="34" charset="0"/>
                <a:cs typeface="Times New Roman" panose="02020603050405020304" pitchFamily="18" charset="0"/>
              </a:rPr>
              <a:t>0</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800"/>
              </a:spcAft>
              <a:buNone/>
              <a:tabLst>
                <a:tab pos="1739900" algn="l"/>
              </a:tabLs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a:t>
            </a:r>
          </a:p>
          <a:p>
            <a:pPr marR="0" indent="0">
              <a:lnSpc>
                <a:spcPct val="107000"/>
              </a:lnSpc>
              <a:spcBef>
                <a:spcPts val="0"/>
              </a:spcBef>
              <a:spcAft>
                <a:spcPts val="800"/>
              </a:spcAft>
              <a:buNone/>
              <a:tabLst>
                <a:tab pos="1739900" algn="l"/>
              </a:tabLs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b) K</a:t>
            </a:r>
          </a:p>
          <a:p>
            <a:endParaRPr lang="en-US" dirty="0"/>
          </a:p>
        </p:txBody>
      </p:sp>
      <p:pic>
        <p:nvPicPr>
          <p:cNvPr id="3" name="Picture 2">
            <a:extLst>
              <a:ext uri="{FF2B5EF4-FFF2-40B4-BE49-F238E27FC236}">
                <a16:creationId xmlns:a16="http://schemas.microsoft.com/office/drawing/2014/main" id="{43E7C3EA-EF3A-FBCD-F89B-2BC7FABC36A6}"/>
              </a:ext>
            </a:extLst>
          </p:cNvPr>
          <p:cNvPicPr>
            <a:picLocks noChangeAspect="1"/>
          </p:cNvPicPr>
          <p:nvPr/>
        </p:nvPicPr>
        <p:blipFill>
          <a:blip r:embed="rId2"/>
          <a:stretch>
            <a:fillRect/>
          </a:stretch>
        </p:blipFill>
        <p:spPr>
          <a:xfrm>
            <a:off x="0" y="0"/>
            <a:ext cx="5450296" cy="3846909"/>
          </a:xfrm>
          <a:prstGeom prst="rect">
            <a:avLst/>
          </a:prstGeom>
        </p:spPr>
      </p:pic>
    </p:spTree>
    <p:extLst>
      <p:ext uri="{BB962C8B-B14F-4D97-AF65-F5344CB8AC3E}">
        <p14:creationId xmlns:p14="http://schemas.microsoft.com/office/powerpoint/2010/main" val="14340456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fade">
                                      <p:cBhvr>
                                        <p:cTn id="29" dur="500"/>
                                        <p:tgtEl>
                                          <p:spTgt spid="6">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fade">
                                      <p:cBhvr>
                                        <p:cTn id="35" dur="500"/>
                                        <p:tgtEl>
                                          <p:spTgt spid="6">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6">
                                            <p:txEl>
                                              <p:pRg st="8" end="8"/>
                                            </p:txEl>
                                          </p:spTgt>
                                        </p:tgtEl>
                                        <p:attrNameLst>
                                          <p:attrName>style.visibility</p:attrName>
                                        </p:attrNameLst>
                                      </p:cBhvr>
                                      <p:to>
                                        <p:strVal val="visible"/>
                                      </p:to>
                                    </p:set>
                                    <p:animEffect transition="in" filter="fade">
                                      <p:cBhvr>
                                        <p:cTn id="38"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F3E15CB-3632-377C-16BB-1142D2277012}"/>
              </a:ext>
            </a:extLst>
          </p:cNvPr>
          <p:cNvSpPr txBox="1">
            <a:spLocks noGrp="1"/>
          </p:cNvSpPr>
          <p:nvPr>
            <p:ph type="title"/>
          </p:nvPr>
        </p:nvSpPr>
        <p:spPr>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dirty="0"/>
              <a:t>Chapter 16, Section 3:  Voltaic Cells – </a:t>
            </a:r>
            <a:br>
              <a:rPr lang="en-US" dirty="0"/>
            </a:br>
            <a:r>
              <a:rPr lang="en-US" dirty="0">
                <a:effectLst/>
                <a:latin typeface="Calibri" panose="020F0502020204030204" pitchFamily="34" charset="0"/>
                <a:ea typeface="Calibri" panose="020F0502020204030204" pitchFamily="34" charset="0"/>
                <a:cs typeface="Times New Roman" panose="02020603050405020304" pitchFamily="18" charset="0"/>
              </a:rPr>
              <a:t>E</a:t>
            </a:r>
            <a:r>
              <a:rPr lang="en-US" baseline="30000" dirty="0">
                <a:latin typeface="Calibri" panose="020F0502020204030204" pitchFamily="34" charset="0"/>
                <a:ea typeface="Calibri" panose="020F0502020204030204" pitchFamily="34" charset="0"/>
                <a:cs typeface="Times New Roman" panose="02020603050405020304" pitchFamily="18" charset="0"/>
              </a:rPr>
              <a:t>0</a:t>
            </a:r>
            <a:r>
              <a:rPr lang="en-US" dirty="0">
                <a:effectLst/>
                <a:latin typeface="Calibri" panose="020F0502020204030204" pitchFamily="34" charset="0"/>
                <a:ea typeface="Calibri" panose="020F0502020204030204" pitchFamily="34" charset="0"/>
                <a:cs typeface="Times New Roman" panose="02020603050405020304" pitchFamily="18" charset="0"/>
              </a:rPr>
              <a:t>, G</a:t>
            </a:r>
            <a:r>
              <a:rPr lang="en-US" baseline="30000" dirty="0">
                <a:effectLst/>
                <a:latin typeface="Calibri" panose="020F0502020204030204" pitchFamily="34" charset="0"/>
                <a:ea typeface="Calibri" panose="020F0502020204030204" pitchFamily="34" charset="0"/>
                <a:cs typeface="Times New Roman" panose="02020603050405020304" pitchFamily="18" charset="0"/>
              </a:rPr>
              <a:t>0</a:t>
            </a:r>
            <a:r>
              <a:rPr lang="en-US" dirty="0">
                <a:effectLst/>
                <a:latin typeface="Calibri" panose="020F0502020204030204" pitchFamily="34" charset="0"/>
                <a:ea typeface="Calibri" panose="020F0502020204030204" pitchFamily="34" charset="0"/>
                <a:cs typeface="Times New Roman" panose="02020603050405020304" pitchFamily="18" charset="0"/>
              </a:rPr>
              <a:t>, and K</a:t>
            </a:r>
            <a:endParaRPr lang="en-US" dirty="0"/>
          </a:p>
        </p:txBody>
      </p:sp>
      <p:sp>
        <p:nvSpPr>
          <p:cNvPr id="6" name="Content Placeholder 5">
            <a:extLst>
              <a:ext uri="{FF2B5EF4-FFF2-40B4-BE49-F238E27FC236}">
                <a16:creationId xmlns:a16="http://schemas.microsoft.com/office/drawing/2014/main" id="{E71537F3-8097-8B85-D398-4FED123AB6C8}"/>
              </a:ext>
            </a:extLst>
          </p:cNvPr>
          <p:cNvSpPr>
            <a:spLocks noGrp="1"/>
          </p:cNvSpPr>
          <p:nvPr>
            <p:ph idx="1"/>
          </p:nvPr>
        </p:nvSpPr>
        <p:spPr/>
        <p:txBody>
          <a:bodyPr>
            <a:normAutofit fontScale="92500" lnSpcReduction="20000"/>
          </a:bodyPr>
          <a:lstStyle/>
          <a:p>
            <a:pPr marL="0" indent="0">
              <a:buNone/>
            </a:pPr>
            <a:r>
              <a:rPr lang="en-US" dirty="0"/>
              <a:t>EX 8:  Calculate </a:t>
            </a:r>
            <a:r>
              <a:rPr lang="en-US" dirty="0">
                <a:effectLst/>
                <a:latin typeface="Calibri" panose="020F0502020204030204" pitchFamily="34" charset="0"/>
                <a:ea typeface="Calibri" panose="020F0502020204030204" pitchFamily="34" charset="0"/>
                <a:cs typeface="Times New Roman" panose="02020603050405020304" pitchFamily="18" charset="0"/>
              </a:rPr>
              <a:t>E</a:t>
            </a:r>
            <a:r>
              <a:rPr lang="en-US" baseline="30000" dirty="0">
                <a:latin typeface="Calibri" panose="020F0502020204030204" pitchFamily="34" charset="0"/>
                <a:ea typeface="Calibri" panose="020F0502020204030204" pitchFamily="34" charset="0"/>
                <a:cs typeface="Times New Roman" panose="02020603050405020304" pitchFamily="18" charset="0"/>
              </a:rPr>
              <a:t>0</a:t>
            </a:r>
            <a:r>
              <a:rPr lang="en-US" dirty="0">
                <a:effectLst/>
                <a:latin typeface="Calibri" panose="020F0502020204030204" pitchFamily="34" charset="0"/>
                <a:ea typeface="Calibri" panose="020F0502020204030204" pitchFamily="34" charset="0"/>
                <a:cs typeface="Times New Roman" panose="02020603050405020304" pitchFamily="18" charset="0"/>
              </a:rPr>
              <a:t>, G</a:t>
            </a:r>
            <a:r>
              <a:rPr lang="en-US" baseline="30000" dirty="0">
                <a:effectLst/>
                <a:latin typeface="Calibri" panose="020F0502020204030204" pitchFamily="34" charset="0"/>
                <a:ea typeface="Calibri" panose="020F0502020204030204" pitchFamily="34" charset="0"/>
                <a:cs typeface="Times New Roman" panose="02020603050405020304" pitchFamily="18" charset="0"/>
              </a:rPr>
              <a:t>0</a:t>
            </a:r>
            <a:r>
              <a:rPr lang="en-US" dirty="0">
                <a:effectLst/>
                <a:latin typeface="Calibri" panose="020F0502020204030204" pitchFamily="34" charset="0"/>
                <a:ea typeface="Calibri" panose="020F0502020204030204" pitchFamily="34" charset="0"/>
                <a:cs typeface="Times New Roman" panose="02020603050405020304" pitchFamily="18" charset="0"/>
              </a:rPr>
              <a:t>, and K for the reaction:</a:t>
            </a:r>
          </a:p>
          <a:p>
            <a:pPr marL="0" indent="0">
              <a:buNone/>
            </a:pPr>
            <a:r>
              <a:rPr lang="en-US" dirty="0"/>
              <a:t>	3 Mn</a:t>
            </a:r>
            <a:r>
              <a:rPr lang="en-US" baseline="30000" dirty="0"/>
              <a:t>2+</a:t>
            </a:r>
            <a:r>
              <a:rPr lang="en-US" baseline="-25000" dirty="0"/>
              <a:t>(aq) </a:t>
            </a:r>
            <a:r>
              <a:rPr lang="en-US" dirty="0"/>
              <a:t>+ 2 MnO</a:t>
            </a:r>
            <a:r>
              <a:rPr lang="en-US" baseline="-25000" dirty="0"/>
              <a:t>4</a:t>
            </a:r>
            <a:r>
              <a:rPr lang="en-US" baseline="30000" dirty="0"/>
              <a:t>-</a:t>
            </a:r>
            <a:r>
              <a:rPr lang="en-US" baseline="-25000" dirty="0"/>
              <a:t>(aq)</a:t>
            </a:r>
            <a:r>
              <a:rPr lang="en-US" dirty="0"/>
              <a:t> + 2 H</a:t>
            </a:r>
            <a:r>
              <a:rPr lang="en-US" baseline="-25000" dirty="0"/>
              <a:t>2</a:t>
            </a:r>
            <a:r>
              <a:rPr lang="en-US" dirty="0"/>
              <a:t>O </a:t>
            </a:r>
            <a:r>
              <a:rPr lang="en-US" dirty="0">
                <a:sym typeface="Wingdings" panose="05000000000000000000" pitchFamily="2" charset="2"/>
              </a:rPr>
              <a:t> 5 MnO</a:t>
            </a:r>
            <a:r>
              <a:rPr lang="en-US" baseline="-25000" dirty="0">
                <a:sym typeface="Wingdings" panose="05000000000000000000" pitchFamily="2" charset="2"/>
              </a:rPr>
              <a:t>2(s)</a:t>
            </a:r>
            <a:r>
              <a:rPr lang="en-US" dirty="0">
                <a:sym typeface="Wingdings" panose="05000000000000000000" pitchFamily="2" charset="2"/>
              </a:rPr>
              <a:t> + 4 H</a:t>
            </a:r>
            <a:r>
              <a:rPr lang="en-US" baseline="30000" dirty="0">
                <a:sym typeface="Wingdings" panose="05000000000000000000" pitchFamily="2" charset="2"/>
              </a:rPr>
              <a:t>+</a:t>
            </a:r>
            <a:r>
              <a:rPr lang="en-US" baseline="-25000" dirty="0">
                <a:sym typeface="Wingdings" panose="05000000000000000000" pitchFamily="2" charset="2"/>
              </a:rPr>
              <a:t>(aq)</a:t>
            </a:r>
            <a:endParaRPr lang="en-US" baseline="-250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Assignment #3:  Problems 1-4</a:t>
            </a:r>
          </a:p>
          <a:p>
            <a:pPr marL="0" indent="0">
              <a:buNone/>
            </a:pPr>
            <a:r>
              <a:rPr lang="en-US" dirty="0"/>
              <a:t>Quiz: Electrochemical cells &amp; </a:t>
            </a:r>
            <a:r>
              <a:rPr lang="en-US" dirty="0">
                <a:latin typeface="Calibri" panose="020F0502020204030204" pitchFamily="34" charset="0"/>
                <a:ea typeface="Calibri" panose="020F0502020204030204" pitchFamily="34" charset="0"/>
                <a:cs typeface="Times New Roman" panose="02020603050405020304" pitchFamily="18" charset="0"/>
              </a:rPr>
              <a:t>E</a:t>
            </a:r>
            <a:r>
              <a:rPr lang="en-US" baseline="30000" dirty="0">
                <a:latin typeface="Calibri" panose="020F0502020204030204" pitchFamily="34" charset="0"/>
                <a:ea typeface="Calibri" panose="020F0502020204030204" pitchFamily="34" charset="0"/>
                <a:cs typeface="Times New Roman" panose="02020603050405020304" pitchFamily="18" charset="0"/>
              </a:rPr>
              <a:t>0</a:t>
            </a:r>
            <a:r>
              <a:rPr lang="en-US" dirty="0">
                <a:latin typeface="Calibri" panose="020F0502020204030204" pitchFamily="34" charset="0"/>
                <a:ea typeface="Calibri" panose="020F0502020204030204" pitchFamily="34" charset="0"/>
                <a:cs typeface="Times New Roman" panose="02020603050405020304" pitchFamily="18" charset="0"/>
              </a:rPr>
              <a:t>, G</a:t>
            </a:r>
            <a:r>
              <a:rPr lang="en-US" baseline="30000" dirty="0">
                <a:latin typeface="Calibri" panose="020F0502020204030204" pitchFamily="34" charset="0"/>
                <a:ea typeface="Calibri" panose="020F0502020204030204" pitchFamily="34" charset="0"/>
                <a:cs typeface="Times New Roman" panose="02020603050405020304" pitchFamily="18" charset="0"/>
              </a:rPr>
              <a:t>0</a:t>
            </a:r>
            <a:r>
              <a:rPr lang="en-US" dirty="0">
                <a:latin typeface="Calibri" panose="020F0502020204030204" pitchFamily="34" charset="0"/>
                <a:ea typeface="Calibri" panose="020F0502020204030204" pitchFamily="34" charset="0"/>
                <a:cs typeface="Times New Roman" panose="02020603050405020304" pitchFamily="18" charset="0"/>
              </a:rPr>
              <a:t>, and K values</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7838913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animEffect transition="in" filter="fade">
                                      <p:cBhvr>
                                        <p:cTn id="15" dur="500"/>
                                        <p:tgtEl>
                                          <p:spTgt spid="6">
                                            <p:txEl>
                                              <p:pRg st="8" end="8"/>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9" end="9"/>
                                            </p:txEl>
                                          </p:spTgt>
                                        </p:tgtEl>
                                        <p:attrNameLst>
                                          <p:attrName>style.visibility</p:attrName>
                                        </p:attrNameLst>
                                      </p:cBhvr>
                                      <p:to>
                                        <p:strVal val="visible"/>
                                      </p:to>
                                    </p:set>
                                    <p:animEffect transition="in" filter="fade">
                                      <p:cBhvr>
                                        <p:cTn id="18"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2B1FC1-040A-E932-1881-3DC89B65202F}"/>
              </a:ext>
            </a:extLst>
          </p:cNvPr>
          <p:cNvSpPr txBox="1">
            <a:spLocks noGrp="1"/>
          </p:cNvSpPr>
          <p:nvPr>
            <p:ph type="title"/>
          </p:nvPr>
        </p:nvSpPr>
        <p:spPr>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dirty="0"/>
              <a:t>Chapter 16, Section 4:  Voltaic Cells - </a:t>
            </a:r>
            <a:r>
              <a:rPr lang="en-US" dirty="0">
                <a:latin typeface="Calibri" panose="020F0502020204030204" pitchFamily="34" charset="0"/>
                <a:ea typeface="Calibri" panose="020F0502020204030204" pitchFamily="34" charset="0"/>
                <a:cs typeface="Times New Roman" panose="02020603050405020304" pitchFamily="18" charset="0"/>
              </a:rPr>
              <a:t>Nernst equation</a:t>
            </a:r>
            <a:endParaRPr lang="en-US" dirty="0"/>
          </a:p>
        </p:txBody>
      </p:sp>
      <p:sp>
        <p:nvSpPr>
          <p:cNvPr id="15" name="Content Placeholder 14">
            <a:extLst>
              <a:ext uri="{FF2B5EF4-FFF2-40B4-BE49-F238E27FC236}">
                <a16:creationId xmlns:a16="http://schemas.microsoft.com/office/drawing/2014/main" id="{54068820-C68E-BBBF-AA01-BA12E6FBEB63}"/>
              </a:ext>
            </a:extLst>
          </p:cNvPr>
          <p:cNvSpPr>
            <a:spLocks noGrp="1"/>
          </p:cNvSpPr>
          <p:nvPr>
            <p:ph idx="1"/>
          </p:nvPr>
        </p:nvSpPr>
        <p:spPr>
          <a:xfrm>
            <a:off x="544286" y="1825625"/>
            <a:ext cx="10809514" cy="4782004"/>
          </a:xfrm>
        </p:spPr>
        <p:txBody>
          <a:bodyPr>
            <a:normAutofit fontScale="92500" lnSpcReduction="20000"/>
          </a:bodyPr>
          <a:lstStyle/>
          <a:p>
            <a:pPr marL="0" marR="0" indent="0">
              <a:lnSpc>
                <a:spcPct val="107000"/>
              </a:lnSpc>
              <a:spcBef>
                <a:spcPts val="0"/>
              </a:spcBef>
              <a:spcAft>
                <a:spcPts val="800"/>
              </a:spcAft>
              <a:buNone/>
              <a:tabLst>
                <a:tab pos="1739900" algn="l"/>
              </a:tabLst>
            </a:pPr>
            <a:r>
              <a:rPr lang="en-US" sz="2600" b="1" u="sng" kern="100" dirty="0">
                <a:effectLst/>
                <a:latin typeface="Calibri" panose="020F0502020204030204" pitchFamily="34" charset="0"/>
                <a:ea typeface="Calibri" panose="020F0502020204030204" pitchFamily="34" charset="0"/>
                <a:cs typeface="Times New Roman" panose="02020603050405020304" pitchFamily="18" charset="0"/>
              </a:rPr>
              <a:t>Effect of concentration on voltage</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tabLst>
                <a:tab pos="1739900" algn="l"/>
              </a:tabLst>
            </a:pPr>
            <a:r>
              <a:rPr lang="en-US" sz="2600" kern="100" dirty="0">
                <a:latin typeface="Calibri" panose="020F0502020204030204" pitchFamily="34" charset="0"/>
                <a:ea typeface="Calibri" panose="020F0502020204030204" pitchFamily="34" charset="0"/>
                <a:cs typeface="Times New Roman" panose="02020603050405020304" pitchFamily="18" charset="0"/>
              </a:rPr>
              <a:t>	</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We have only worked with standard voltages (E</a:t>
            </a:r>
            <a:r>
              <a:rPr lang="en-US" sz="2600" kern="100" baseline="30000" dirty="0">
                <a:effectLst/>
                <a:latin typeface="Calibri" panose="020F0502020204030204" pitchFamily="34" charset="0"/>
                <a:ea typeface="Calibri" panose="020F0502020204030204" pitchFamily="34" charset="0"/>
                <a:cs typeface="Times New Roman" panose="02020603050405020304" pitchFamily="18" charset="0"/>
              </a:rPr>
              <a:t>0</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 (1 </a:t>
            </a:r>
            <a:r>
              <a:rPr lang="en-US" sz="2600" i="1" kern="100" dirty="0">
                <a:effectLst/>
                <a:latin typeface="Calibri" panose="020F0502020204030204" pitchFamily="34" charset="0"/>
                <a:ea typeface="Calibri" panose="020F0502020204030204" pitchFamily="34" charset="0"/>
                <a:cs typeface="Times New Roman" panose="02020603050405020304" pitchFamily="18" charset="0"/>
              </a:rPr>
              <a:t>M</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solutions and </a:t>
            </a:r>
          </a:p>
          <a:p>
            <a:pPr marL="0" marR="0" indent="0">
              <a:lnSpc>
                <a:spcPct val="107000"/>
              </a:lnSpc>
              <a:spcBef>
                <a:spcPts val="0"/>
              </a:spcBef>
              <a:spcAft>
                <a:spcPts val="800"/>
              </a:spcAft>
              <a:buNone/>
              <a:tabLst>
                <a:tab pos="1739900" algn="l"/>
              </a:tabLs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1 atm pressure). </a:t>
            </a:r>
          </a:p>
          <a:p>
            <a:pPr marL="0" marR="0" indent="0">
              <a:lnSpc>
                <a:spcPct val="107000"/>
              </a:lnSpc>
              <a:spcBef>
                <a:spcPts val="0"/>
              </a:spcBef>
              <a:spcAft>
                <a:spcPts val="800"/>
              </a:spcAft>
              <a:buNone/>
              <a:tabLst>
                <a:tab pos="1739900" algn="l"/>
              </a:tabLst>
            </a:pPr>
            <a:r>
              <a:rPr lang="en-US" sz="2600" b="1" kern="100" dirty="0">
                <a:effectLst/>
                <a:latin typeface="Calibri" panose="020F0502020204030204" pitchFamily="34" charset="0"/>
                <a:ea typeface="Calibri" panose="020F0502020204030204" pitchFamily="34" charset="0"/>
                <a:cs typeface="Times New Roman" panose="02020603050405020304" pitchFamily="18" charset="0"/>
              </a:rPr>
              <a:t>When concentrations change, so does the voltage</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indent="0">
              <a:lnSpc>
                <a:spcPct val="107000"/>
              </a:lnSpc>
              <a:spcBef>
                <a:spcPts val="0"/>
              </a:spcBef>
              <a:spcAft>
                <a:spcPts val="800"/>
              </a:spcAft>
              <a:buNone/>
              <a:tabLst>
                <a:tab pos="1739900" algn="l"/>
              </a:tabLs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Direction in which voltage shifts is predicted when you realize cell 	voltage is directly related to reaction spontaneity.</a:t>
            </a:r>
          </a:p>
          <a:p>
            <a:pPr marR="0" indent="0">
              <a:lnSpc>
                <a:spcPct val="107000"/>
              </a:lnSpc>
              <a:spcBef>
                <a:spcPts val="0"/>
              </a:spcBef>
              <a:spcAft>
                <a:spcPts val="800"/>
              </a:spcAft>
              <a:buNone/>
              <a:tabLst>
                <a:tab pos="1739900" algn="l"/>
              </a:tabLst>
            </a:pP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800"/>
              </a:spcAft>
              <a:buNone/>
              <a:tabLst>
                <a:tab pos="1739900" algn="l"/>
              </a:tabLs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Voltage </a:t>
            </a:r>
            <a:r>
              <a:rPr lang="en-US" sz="2600" u="sng" kern="100" dirty="0">
                <a:effectLst/>
                <a:latin typeface="Calibri" panose="020F0502020204030204" pitchFamily="34" charset="0"/>
                <a:ea typeface="Calibri" panose="020F0502020204030204" pitchFamily="34" charset="0"/>
                <a:cs typeface="Times New Roman" panose="02020603050405020304" pitchFamily="18" charset="0"/>
              </a:rPr>
              <a:t>increases</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when [ ] reactant </a:t>
            </a:r>
            <a:r>
              <a:rPr lang="en-US" sz="2600" u="sng" kern="100" dirty="0">
                <a:effectLst/>
                <a:latin typeface="Calibri" panose="020F0502020204030204" pitchFamily="34" charset="0"/>
                <a:ea typeface="Calibri" panose="020F0502020204030204" pitchFamily="34" charset="0"/>
                <a:cs typeface="Times New Roman" panose="02020603050405020304" pitchFamily="18" charset="0"/>
              </a:rPr>
              <a:t>increases</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or [ ] product </a:t>
            </a:r>
            <a:r>
              <a:rPr lang="en-US" sz="2600" u="sng" kern="100" dirty="0">
                <a:effectLst/>
                <a:latin typeface="Calibri" panose="020F0502020204030204" pitchFamily="34" charset="0"/>
                <a:ea typeface="Calibri" panose="020F0502020204030204" pitchFamily="34" charset="0"/>
                <a:cs typeface="Times New Roman" panose="02020603050405020304" pitchFamily="18" charset="0"/>
              </a:rPr>
              <a:t>decreases</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800"/>
              </a:spcAft>
              <a:buNone/>
              <a:tabLst>
                <a:tab pos="1739900" algn="l"/>
              </a:tabLs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Voltage </a:t>
            </a:r>
            <a:r>
              <a:rPr lang="en-US" sz="2600" u="sng" kern="100" dirty="0">
                <a:effectLst/>
                <a:latin typeface="Calibri" panose="020F0502020204030204" pitchFamily="34" charset="0"/>
                <a:ea typeface="Calibri" panose="020F0502020204030204" pitchFamily="34" charset="0"/>
                <a:cs typeface="Times New Roman" panose="02020603050405020304" pitchFamily="18" charset="0"/>
              </a:rPr>
              <a:t>decreases</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when [ ] reactant </a:t>
            </a:r>
            <a:r>
              <a:rPr lang="en-US" sz="2600" u="sng" kern="100" dirty="0">
                <a:effectLst/>
                <a:latin typeface="Calibri" panose="020F0502020204030204" pitchFamily="34" charset="0"/>
                <a:ea typeface="Calibri" panose="020F0502020204030204" pitchFamily="34" charset="0"/>
                <a:cs typeface="Times New Roman" panose="02020603050405020304" pitchFamily="18" charset="0"/>
              </a:rPr>
              <a:t>decreases</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or [ ] product </a:t>
            </a:r>
            <a:r>
              <a:rPr lang="en-US" sz="2600" u="sng" kern="100" dirty="0">
                <a:effectLst/>
                <a:latin typeface="Calibri" panose="020F0502020204030204" pitchFamily="34" charset="0"/>
                <a:ea typeface="Calibri" panose="020F0502020204030204" pitchFamily="34" charset="0"/>
                <a:cs typeface="Times New Roman" panose="02020603050405020304" pitchFamily="18" charset="0"/>
              </a:rPr>
              <a:t>increases</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tabLst>
                <a:tab pos="1739900" algn="l"/>
              </a:tabLst>
            </a:pP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tabLst>
                <a:tab pos="1739900" algn="l"/>
              </a:tabLs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After time, voltage drops and becomes zero as redox reaction reaches equilibrium</a:t>
            </a:r>
          </a:p>
          <a:p>
            <a:pPr marL="0" marR="0" indent="0">
              <a:lnSpc>
                <a:spcPct val="107000"/>
              </a:lnSpc>
              <a:spcBef>
                <a:spcPts val="0"/>
              </a:spcBef>
              <a:spcAft>
                <a:spcPts val="800"/>
              </a:spcAft>
              <a:buNone/>
              <a:tabLst>
                <a:tab pos="17399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1096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fade">
                                      <p:cBhvr>
                                        <p:cTn id="15" dur="500"/>
                                        <p:tgtEl>
                                          <p:spTgt spid="1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xEl>
                                              <p:pRg st="3" end="3"/>
                                            </p:txEl>
                                          </p:spTgt>
                                        </p:tgtEl>
                                        <p:attrNameLst>
                                          <p:attrName>style.visibility</p:attrName>
                                        </p:attrNameLst>
                                      </p:cBhvr>
                                      <p:to>
                                        <p:strVal val="visible"/>
                                      </p:to>
                                    </p:set>
                                    <p:animEffect transition="in" filter="fade">
                                      <p:cBhvr>
                                        <p:cTn id="20" dur="500"/>
                                        <p:tgtEl>
                                          <p:spTgt spid="1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xEl>
                                              <p:pRg st="4" end="4"/>
                                            </p:txEl>
                                          </p:spTgt>
                                        </p:tgtEl>
                                        <p:attrNameLst>
                                          <p:attrName>style.visibility</p:attrName>
                                        </p:attrNameLst>
                                      </p:cBhvr>
                                      <p:to>
                                        <p:strVal val="visible"/>
                                      </p:to>
                                    </p:set>
                                    <p:animEffect transition="in" filter="fade">
                                      <p:cBhvr>
                                        <p:cTn id="25" dur="500"/>
                                        <p:tgtEl>
                                          <p:spTgt spid="1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xEl>
                                              <p:pRg st="6" end="6"/>
                                            </p:txEl>
                                          </p:spTgt>
                                        </p:tgtEl>
                                        <p:attrNameLst>
                                          <p:attrName>style.visibility</p:attrName>
                                        </p:attrNameLst>
                                      </p:cBhvr>
                                      <p:to>
                                        <p:strVal val="visible"/>
                                      </p:to>
                                    </p:set>
                                    <p:animEffect transition="in" filter="fade">
                                      <p:cBhvr>
                                        <p:cTn id="30" dur="500"/>
                                        <p:tgtEl>
                                          <p:spTgt spid="15">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xEl>
                                              <p:pRg st="7" end="7"/>
                                            </p:txEl>
                                          </p:spTgt>
                                        </p:tgtEl>
                                        <p:attrNameLst>
                                          <p:attrName>style.visibility</p:attrName>
                                        </p:attrNameLst>
                                      </p:cBhvr>
                                      <p:to>
                                        <p:strVal val="visible"/>
                                      </p:to>
                                    </p:set>
                                    <p:animEffect transition="in" filter="fade">
                                      <p:cBhvr>
                                        <p:cTn id="35" dur="500"/>
                                        <p:tgtEl>
                                          <p:spTgt spid="15">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5">
                                            <p:txEl>
                                              <p:pRg st="9" end="9"/>
                                            </p:txEl>
                                          </p:spTgt>
                                        </p:tgtEl>
                                        <p:attrNameLst>
                                          <p:attrName>style.visibility</p:attrName>
                                        </p:attrNameLst>
                                      </p:cBhvr>
                                      <p:to>
                                        <p:strVal val="visible"/>
                                      </p:to>
                                    </p:set>
                                    <p:animEffect transition="in" filter="fade">
                                      <p:cBhvr>
                                        <p:cTn id="40" dur="500"/>
                                        <p:tgtEl>
                                          <p:spTgt spid="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D57380D-8DDA-BE7E-093E-761FCE8B1693}"/>
              </a:ext>
            </a:extLst>
          </p:cNvPr>
          <p:cNvSpPr txBox="1">
            <a:spLocks noGrp="1"/>
          </p:cNvSpPr>
          <p:nvPr>
            <p:ph type="title"/>
          </p:nvPr>
        </p:nvSpPr>
        <p:spPr>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dirty="0"/>
              <a:t>Chapter 16, Section 4:  Voltaic Cells - </a:t>
            </a:r>
            <a:r>
              <a:rPr lang="en-US" dirty="0">
                <a:latin typeface="Calibri" panose="020F0502020204030204" pitchFamily="34" charset="0"/>
                <a:ea typeface="Calibri" panose="020F0502020204030204" pitchFamily="34" charset="0"/>
                <a:cs typeface="Times New Roman" panose="02020603050405020304" pitchFamily="18" charset="0"/>
              </a:rPr>
              <a:t>Nernst equation</a:t>
            </a:r>
            <a:endParaRPr lang="en-US" dirty="0"/>
          </a:p>
        </p:txBody>
      </p:sp>
      <p:sp>
        <p:nvSpPr>
          <p:cNvPr id="8" name="Content Placeholder 7">
            <a:extLst>
              <a:ext uri="{FF2B5EF4-FFF2-40B4-BE49-F238E27FC236}">
                <a16:creationId xmlns:a16="http://schemas.microsoft.com/office/drawing/2014/main" id="{C860EAE6-C590-32C1-5B22-62F75ADFE204}"/>
              </a:ext>
            </a:extLst>
          </p:cNvPr>
          <p:cNvSpPr>
            <a:spLocks noGrp="1"/>
          </p:cNvSpPr>
          <p:nvPr>
            <p:ph idx="1"/>
          </p:nvPr>
        </p:nvSpPr>
        <p:spPr/>
        <p:txBody>
          <a:bodyPr/>
          <a:lstStyle/>
          <a:p>
            <a:pPr marL="0" indent="0">
              <a:buNone/>
            </a:pPr>
            <a:r>
              <a:rPr lang="en-US" sz="2400" b="1" u="sng" kern="100" dirty="0">
                <a:effectLst/>
                <a:latin typeface="Calibri" panose="020F0502020204030204" pitchFamily="34" charset="0"/>
                <a:ea typeface="Calibri" panose="020F0502020204030204" pitchFamily="34" charset="0"/>
                <a:cs typeface="Times New Roman" panose="02020603050405020304" pitchFamily="18" charset="0"/>
              </a:rPr>
              <a:t>Comparing cell voltage (E) to concentration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400" u="sng" dirty="0">
                <a:effectLst/>
                <a:latin typeface="Calibri" panose="020F0502020204030204" pitchFamily="34" charset="0"/>
                <a:ea typeface="Calibri" panose="020F0502020204030204" pitchFamily="34" charset="0"/>
                <a:cs typeface="Times New Roman" panose="02020603050405020304" pitchFamily="18" charset="0"/>
              </a:rPr>
              <a:t>Nernst equation</a:t>
            </a:r>
            <a:r>
              <a:rPr lang="en-US" sz="2400" u="sng"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 E = E</a:t>
            </a:r>
            <a:r>
              <a:rPr lang="en-US" sz="2400" baseline="30000" dirty="0">
                <a:effectLst/>
                <a:latin typeface="Calibri" panose="020F0502020204030204" pitchFamily="34" charset="0"/>
                <a:ea typeface="Calibri" panose="020F0502020204030204" pitchFamily="34" charset="0"/>
                <a:cs typeface="Times New Roman" panose="02020603050405020304" pitchFamily="18" charset="0"/>
              </a:rPr>
              <a:t>0</a:t>
            </a:r>
            <a:r>
              <a:rPr lang="en-US" sz="2400" dirty="0">
                <a:effectLst/>
                <a:latin typeface="Calibri" panose="020F0502020204030204" pitchFamily="34" charset="0"/>
                <a:ea typeface="Calibri" panose="020F0502020204030204" pitchFamily="34" charset="0"/>
                <a:cs typeface="Times New Roman" panose="02020603050405020304" pitchFamily="18" charset="0"/>
              </a:rPr>
              <a:t> – (0.0257 V) ln Q		Q = reaction quotient	</a:t>
            </a:r>
          </a:p>
          <a:p>
            <a:pPr marL="0" indent="0">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n</a:t>
            </a:r>
          </a:p>
          <a:p>
            <a:pPr marL="0" indent="0">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E = E</a:t>
            </a:r>
            <a:r>
              <a:rPr lang="en-US" sz="2400" b="1" baseline="30000" dirty="0">
                <a:effectLst/>
                <a:latin typeface="Calibri" panose="020F0502020204030204" pitchFamily="34" charset="0"/>
                <a:ea typeface="Calibri" panose="020F0502020204030204" pitchFamily="34" charset="0"/>
                <a:cs typeface="Times New Roman" panose="02020603050405020304" pitchFamily="18" charset="0"/>
              </a:rPr>
              <a:t>0</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 (0.0592 V) log Q</a:t>
            </a:r>
          </a:p>
          <a:p>
            <a:pPr marL="0" indent="0">
              <a:buNone/>
            </a:pP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n</a:t>
            </a:r>
          </a:p>
          <a:p>
            <a:pPr marL="0" marR="0" indent="0">
              <a:lnSpc>
                <a:spcPct val="107000"/>
              </a:lnSpc>
              <a:spcBef>
                <a:spcPts val="0"/>
              </a:spcBef>
              <a:spcAft>
                <a:spcPts val="800"/>
              </a:spcAft>
              <a:buNone/>
              <a:tabLst>
                <a:tab pos="17399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EX 9:  Consider a voltaic cell in which the following reaction occurs:</a:t>
            </a:r>
          </a:p>
          <a:p>
            <a:pPr marL="1143000" marR="0" indent="0">
              <a:lnSpc>
                <a:spcPct val="107000"/>
              </a:lnSpc>
              <a:spcBef>
                <a:spcPts val="0"/>
              </a:spcBef>
              <a:spcAft>
                <a:spcPts val="800"/>
              </a:spcAft>
              <a:buNone/>
              <a:tabLst>
                <a:tab pos="17399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O</a:t>
            </a:r>
            <a:r>
              <a:rPr lang="en-US" sz="2400" kern="1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US" sz="2400" i="1" kern="100" baseline="-25000" dirty="0">
                <a:effectLst/>
                <a:latin typeface="Calibri" panose="020F0502020204030204" pitchFamily="34" charset="0"/>
                <a:ea typeface="Calibri" panose="020F0502020204030204" pitchFamily="34" charset="0"/>
                <a:cs typeface="Times New Roman" panose="02020603050405020304" pitchFamily="18" charset="0"/>
              </a:rPr>
              <a:t>(g)</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+ 4 H</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2400" i="1" kern="100" baseline="-25000" dirty="0">
                <a:effectLst/>
                <a:latin typeface="Calibri" panose="020F0502020204030204" pitchFamily="34" charset="0"/>
                <a:ea typeface="Calibri" panose="020F0502020204030204" pitchFamily="34" charset="0"/>
                <a:cs typeface="Times New Roman" panose="02020603050405020304" pitchFamily="18" charset="0"/>
              </a:rPr>
              <a:t>(aq)</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+ 4 Br</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2400" i="1" kern="100" baseline="-25000" dirty="0">
                <a:effectLst/>
                <a:latin typeface="Calibri" panose="020F0502020204030204" pitchFamily="34" charset="0"/>
                <a:ea typeface="Calibri" panose="020F0502020204030204" pitchFamily="34" charset="0"/>
                <a:cs typeface="Times New Roman" panose="02020603050405020304" pitchFamily="18" charset="0"/>
              </a:rPr>
              <a:t>(aq)</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2 H</a:t>
            </a:r>
            <a:r>
              <a:rPr lang="en-US" sz="2400" kern="1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O</a:t>
            </a:r>
            <a:r>
              <a:rPr lang="en-US" sz="2400" i="1" kern="100" baseline="-25000" dirty="0">
                <a:effectLst/>
                <a:latin typeface="Calibri" panose="020F0502020204030204" pitchFamily="34" charset="0"/>
                <a:ea typeface="Calibri" panose="020F0502020204030204" pitchFamily="34" charset="0"/>
                <a:cs typeface="Times New Roman" panose="02020603050405020304" pitchFamily="18" charset="0"/>
              </a:rPr>
              <a:t>(l)</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+ 2 Br</a:t>
            </a:r>
            <a:r>
              <a:rPr lang="en-US" sz="2400" kern="1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US" sz="2400" i="1" kern="100" baseline="-25000" dirty="0">
                <a:effectLst/>
                <a:latin typeface="Calibri" panose="020F0502020204030204" pitchFamily="34" charset="0"/>
                <a:ea typeface="Calibri" panose="020F0502020204030204" pitchFamily="34" charset="0"/>
                <a:cs typeface="Times New Roman" panose="02020603050405020304" pitchFamily="18" charset="0"/>
              </a:rPr>
              <a:t>(l)</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tabLst>
                <a:tab pos="17399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Calculate the cell voltage (E) when O</a:t>
            </a:r>
            <a:r>
              <a:rPr lang="en-US" sz="2400" kern="1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 1 atm and [H</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 [Br</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 0.10 </a:t>
            </a:r>
            <a:r>
              <a:rPr lang="en-US" sz="2400" i="1" kern="100" dirty="0">
                <a:effectLst/>
                <a:latin typeface="Calibri" panose="020F0502020204030204" pitchFamily="34" charset="0"/>
                <a:ea typeface="Calibri" panose="020F0502020204030204" pitchFamily="34" charset="0"/>
                <a:cs typeface="Times New Roman" panose="02020603050405020304" pitchFamily="18" charset="0"/>
              </a:rPr>
              <a:t>M</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3600" dirty="0"/>
          </a:p>
        </p:txBody>
      </p:sp>
      <p:cxnSp>
        <p:nvCxnSpPr>
          <p:cNvPr id="12" name="Straight Connector 11">
            <a:extLst>
              <a:ext uri="{FF2B5EF4-FFF2-40B4-BE49-F238E27FC236}">
                <a16:creationId xmlns:a16="http://schemas.microsoft.com/office/drawing/2014/main" id="{A1EC2E7C-CF34-36FB-0C91-632ECDD23E7D}"/>
              </a:ext>
            </a:extLst>
          </p:cNvPr>
          <p:cNvCxnSpPr>
            <a:cxnSpLocks/>
          </p:cNvCxnSpPr>
          <p:nvPr/>
        </p:nvCxnSpPr>
        <p:spPr>
          <a:xfrm>
            <a:off x="4572998" y="2747009"/>
            <a:ext cx="10766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CA590C7-BC45-1273-4924-0F6C4FDA3506}"/>
              </a:ext>
            </a:extLst>
          </p:cNvPr>
          <p:cNvCxnSpPr>
            <a:cxnSpLocks/>
          </p:cNvCxnSpPr>
          <p:nvPr/>
        </p:nvCxnSpPr>
        <p:spPr>
          <a:xfrm>
            <a:off x="5008430" y="3628749"/>
            <a:ext cx="10766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8CB82F6-8A4B-5F2B-0C83-015E9F7CDF85}"/>
              </a:ext>
            </a:extLst>
          </p:cNvPr>
          <p:cNvPicPr>
            <a:picLocks noChangeAspect="1"/>
          </p:cNvPicPr>
          <p:nvPr/>
        </p:nvPicPr>
        <p:blipFill>
          <a:blip r:embed="rId2"/>
          <a:stretch>
            <a:fillRect/>
          </a:stretch>
        </p:blipFill>
        <p:spPr>
          <a:xfrm>
            <a:off x="7058501" y="375503"/>
            <a:ext cx="5179269" cy="3655614"/>
          </a:xfrm>
          <a:prstGeom prst="rect">
            <a:avLst/>
          </a:prstGeom>
        </p:spPr>
      </p:pic>
    </p:spTree>
    <p:extLst>
      <p:ext uri="{BB962C8B-B14F-4D97-AF65-F5344CB8AC3E}">
        <p14:creationId xmlns:p14="http://schemas.microsoft.com/office/powerpoint/2010/main" val="2526194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500"/>
                                        <p:tgtEl>
                                          <p:spTgt spid="8">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animEffect transition="in" filter="fade">
                                      <p:cBhvr>
                                        <p:cTn id="29" dur="500"/>
                                        <p:tgtEl>
                                          <p:spTgt spid="8">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
                                            <p:txEl>
                                              <p:pRg st="5" end="5"/>
                                            </p:txEl>
                                          </p:spTgt>
                                        </p:tgtEl>
                                        <p:attrNameLst>
                                          <p:attrName>style.visibility</p:attrName>
                                        </p:attrNameLst>
                                      </p:cBhvr>
                                      <p:to>
                                        <p:strVal val="visible"/>
                                      </p:to>
                                    </p:set>
                                    <p:animEffect transition="in" filter="fade">
                                      <p:cBhvr>
                                        <p:cTn id="34" dur="500"/>
                                        <p:tgtEl>
                                          <p:spTgt spid="8">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8">
                                            <p:txEl>
                                              <p:pRg st="7" end="7"/>
                                            </p:txEl>
                                          </p:spTgt>
                                        </p:tgtEl>
                                        <p:attrNameLst>
                                          <p:attrName>style.visibility</p:attrName>
                                        </p:attrNameLst>
                                      </p:cBhvr>
                                      <p:to>
                                        <p:strVal val="visible"/>
                                      </p:to>
                                    </p:set>
                                    <p:animEffect transition="in" filter="fade">
                                      <p:cBhvr>
                                        <p:cTn id="40" dur="500"/>
                                        <p:tgtEl>
                                          <p:spTgt spid="8">
                                            <p:txEl>
                                              <p:pRg st="7" end="7"/>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8">
                                            <p:txEl>
                                              <p:pRg st="0" end="0"/>
                                            </p:txEl>
                                          </p:spTgt>
                                        </p:tgtEl>
                                      </p:cBhvr>
                                    </p:animEffect>
                                    <p:set>
                                      <p:cBhvr>
                                        <p:cTn id="48" dur="1" fill="hold">
                                          <p:stCondLst>
                                            <p:cond delay="499"/>
                                          </p:stCondLst>
                                        </p:cTn>
                                        <p:tgtEl>
                                          <p:spTgt spid="8">
                                            <p:txEl>
                                              <p:pRg st="0" end="0"/>
                                            </p:txEl>
                                          </p:spTgt>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8">
                                            <p:txEl>
                                              <p:pRg st="1" end="1"/>
                                            </p:txEl>
                                          </p:spTgt>
                                        </p:tgtEl>
                                      </p:cBhvr>
                                    </p:animEffect>
                                    <p:set>
                                      <p:cBhvr>
                                        <p:cTn id="51" dur="1" fill="hold">
                                          <p:stCondLst>
                                            <p:cond delay="499"/>
                                          </p:stCondLst>
                                        </p:cTn>
                                        <p:tgtEl>
                                          <p:spTgt spid="8">
                                            <p:txEl>
                                              <p:pRg st="1" end="1"/>
                                            </p:txEl>
                                          </p:spTgt>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8">
                                            <p:txEl>
                                              <p:pRg st="2" end="2"/>
                                            </p:txEl>
                                          </p:spTgt>
                                        </p:tgtEl>
                                      </p:cBhvr>
                                    </p:animEffect>
                                    <p:set>
                                      <p:cBhvr>
                                        <p:cTn id="54" dur="1" fill="hold">
                                          <p:stCondLst>
                                            <p:cond delay="499"/>
                                          </p:stCondLst>
                                        </p:cTn>
                                        <p:tgtEl>
                                          <p:spTgt spid="8">
                                            <p:txEl>
                                              <p:pRg st="2" end="2"/>
                                            </p:txEl>
                                          </p:spTgt>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12"/>
                                        </p:tgtEl>
                                      </p:cBhvr>
                                    </p:animEffect>
                                    <p:set>
                                      <p:cBhvr>
                                        <p:cTn id="5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9A12E-1209-1BED-4A3C-7A70FBAE0847}"/>
              </a:ext>
            </a:extLst>
          </p:cNvPr>
          <p:cNvSpPr>
            <a:spLocks noGrp="1"/>
          </p:cNvSpPr>
          <p:nvPr>
            <p:ph type="title"/>
          </p:nvPr>
        </p:nvSpPr>
        <p:spPr/>
        <p:txBody>
          <a:bodyPr>
            <a:normAutofit fontScale="90000"/>
          </a:bodyPr>
          <a:lstStyle/>
          <a:p>
            <a:pPr algn="ctr"/>
            <a:r>
              <a:rPr lang="en-US" dirty="0"/>
              <a:t>Chapter 16, Section 4:  Voltaic Cells - </a:t>
            </a:r>
            <a:r>
              <a:rPr lang="en-US" dirty="0">
                <a:latin typeface="Calibri" panose="020F0502020204030204" pitchFamily="34" charset="0"/>
                <a:ea typeface="Calibri" panose="020F0502020204030204" pitchFamily="34" charset="0"/>
                <a:cs typeface="Times New Roman" panose="02020603050405020304" pitchFamily="18" charset="0"/>
              </a:rPr>
              <a:t>Nernst equation</a:t>
            </a:r>
            <a:endParaRPr lang="en-US" dirty="0"/>
          </a:p>
        </p:txBody>
      </p:sp>
      <p:sp>
        <p:nvSpPr>
          <p:cNvPr id="3" name="Content Placeholder 2">
            <a:extLst>
              <a:ext uri="{FF2B5EF4-FFF2-40B4-BE49-F238E27FC236}">
                <a16:creationId xmlns:a16="http://schemas.microsoft.com/office/drawing/2014/main" id="{2EA6B9A0-4D66-C762-62FA-2CC88731EC2B}"/>
              </a:ext>
            </a:extLst>
          </p:cNvPr>
          <p:cNvSpPr>
            <a:spLocks noGrp="1"/>
          </p:cNvSpPr>
          <p:nvPr>
            <p:ph idx="1"/>
          </p:nvPr>
        </p:nvSpPr>
        <p:spPr>
          <a:xfrm>
            <a:off x="435429" y="1825625"/>
            <a:ext cx="10918371" cy="4923518"/>
          </a:xfrm>
        </p:spPr>
        <p:txBody>
          <a:bodyPr>
            <a:normAutofit/>
          </a:bodyPr>
          <a:lstStyle/>
          <a:p>
            <a:pPr marL="0" indent="0">
              <a:buNone/>
            </a:pPr>
            <a:r>
              <a:rPr lang="en-US" dirty="0"/>
              <a:t>EX 10:  Consider a voltaic cell at 25</a:t>
            </a:r>
            <a:r>
              <a:rPr lang="en-US" baseline="30000" dirty="0"/>
              <a:t>0</a:t>
            </a:r>
            <a:r>
              <a:rPr lang="en-US" dirty="0"/>
              <a:t> C in which the following reaction takes place:</a:t>
            </a:r>
          </a:p>
          <a:p>
            <a:pPr marL="0" indent="0">
              <a:buNone/>
            </a:pPr>
            <a:r>
              <a:rPr lang="en-US" dirty="0"/>
              <a:t>	2 H</a:t>
            </a:r>
            <a:r>
              <a:rPr lang="en-US" baseline="-25000" dirty="0"/>
              <a:t>2</a:t>
            </a:r>
            <a:r>
              <a:rPr lang="en-US" dirty="0"/>
              <a:t>O</a:t>
            </a:r>
            <a:r>
              <a:rPr lang="en-US" baseline="-25000" dirty="0"/>
              <a:t>2(aq)</a:t>
            </a:r>
            <a:r>
              <a:rPr lang="en-US" dirty="0"/>
              <a:t> + 6 H</a:t>
            </a:r>
            <a:r>
              <a:rPr lang="en-US" baseline="30000" dirty="0"/>
              <a:t>+</a:t>
            </a:r>
            <a:r>
              <a:rPr lang="en-US" baseline="-25000" dirty="0"/>
              <a:t>(aq)</a:t>
            </a:r>
            <a:r>
              <a:rPr lang="en-US" dirty="0"/>
              <a:t> + 2 Au</a:t>
            </a:r>
            <a:r>
              <a:rPr lang="en-US" baseline="-25000" dirty="0"/>
              <a:t>(s)</a:t>
            </a:r>
            <a:r>
              <a:rPr lang="en-US" dirty="0"/>
              <a:t> </a:t>
            </a:r>
            <a:r>
              <a:rPr lang="en-US" dirty="0">
                <a:sym typeface="Wingdings" panose="05000000000000000000" pitchFamily="2" charset="2"/>
              </a:rPr>
              <a:t> 2 Au</a:t>
            </a:r>
            <a:r>
              <a:rPr lang="en-US" baseline="30000" dirty="0">
                <a:sym typeface="Wingdings" panose="05000000000000000000" pitchFamily="2" charset="2"/>
              </a:rPr>
              <a:t>3+</a:t>
            </a:r>
            <a:r>
              <a:rPr lang="en-US" baseline="-25000" dirty="0">
                <a:sym typeface="Wingdings" panose="05000000000000000000" pitchFamily="2" charset="2"/>
              </a:rPr>
              <a:t>(aq)</a:t>
            </a:r>
            <a:r>
              <a:rPr lang="en-US" dirty="0">
                <a:sym typeface="Wingdings" panose="05000000000000000000" pitchFamily="2" charset="2"/>
              </a:rPr>
              <a:t> + 6 H</a:t>
            </a:r>
            <a:r>
              <a:rPr lang="en-US" baseline="-25000" dirty="0">
                <a:sym typeface="Wingdings" panose="05000000000000000000" pitchFamily="2" charset="2"/>
              </a:rPr>
              <a:t>2</a:t>
            </a:r>
            <a:r>
              <a:rPr lang="en-US" dirty="0">
                <a:sym typeface="Wingdings" panose="05000000000000000000" pitchFamily="2" charset="2"/>
              </a:rPr>
              <a:t>O</a:t>
            </a:r>
          </a:p>
          <a:p>
            <a:pPr marL="0" indent="0">
              <a:buNone/>
            </a:pPr>
            <a:endParaRPr lang="en-US" dirty="0">
              <a:sym typeface="Wingdings" panose="05000000000000000000" pitchFamily="2" charset="2"/>
            </a:endParaRPr>
          </a:p>
          <a:p>
            <a:pPr marL="0" indent="0">
              <a:buNone/>
            </a:pPr>
            <a:endParaRPr lang="en-US" dirty="0">
              <a:sym typeface="Wingdings" panose="05000000000000000000" pitchFamily="2" charset="2"/>
            </a:endParaRPr>
          </a:p>
          <a:p>
            <a:pPr marL="0" indent="0">
              <a:buNone/>
            </a:pPr>
            <a:endParaRPr lang="en-US" dirty="0">
              <a:sym typeface="Wingdings" panose="05000000000000000000" pitchFamily="2" charset="2"/>
            </a:endParaRPr>
          </a:p>
          <a:p>
            <a:pPr marL="514350" indent="-514350">
              <a:buAutoNum type="arabicParenR"/>
            </a:pPr>
            <a:r>
              <a:rPr lang="en-US" dirty="0">
                <a:sym typeface="Wingdings" panose="05000000000000000000" pitchFamily="2" charset="2"/>
              </a:rPr>
              <a:t>Calculate E</a:t>
            </a:r>
            <a:r>
              <a:rPr lang="en-US" baseline="30000" dirty="0">
                <a:sym typeface="Wingdings" panose="05000000000000000000" pitchFamily="2" charset="2"/>
              </a:rPr>
              <a:t>0</a:t>
            </a:r>
          </a:p>
          <a:p>
            <a:pPr marL="514350" indent="-514350">
              <a:buAutoNum type="arabicParenR"/>
            </a:pPr>
            <a:r>
              <a:rPr lang="en-US" dirty="0">
                <a:sym typeface="Wingdings" panose="05000000000000000000" pitchFamily="2" charset="2"/>
              </a:rPr>
              <a:t>Write the Nernst equation for the cell.</a:t>
            </a:r>
          </a:p>
          <a:p>
            <a:pPr marL="514350" indent="-514350">
              <a:buAutoNum type="arabicParenR"/>
            </a:pPr>
            <a:r>
              <a:rPr lang="en-US" dirty="0">
                <a:sym typeface="Wingdings" panose="05000000000000000000" pitchFamily="2" charset="2"/>
              </a:rPr>
              <a:t>Calculate E when [Au</a:t>
            </a:r>
            <a:r>
              <a:rPr lang="en-US" baseline="30000" dirty="0">
                <a:sym typeface="Wingdings" panose="05000000000000000000" pitchFamily="2" charset="2"/>
              </a:rPr>
              <a:t>3+</a:t>
            </a:r>
            <a:r>
              <a:rPr lang="en-US" dirty="0">
                <a:sym typeface="Wingdings" panose="05000000000000000000" pitchFamily="2" charset="2"/>
              </a:rPr>
              <a:t>] = 0.250 M, [H</a:t>
            </a:r>
            <a:r>
              <a:rPr lang="en-US" baseline="30000" dirty="0">
                <a:sym typeface="Wingdings" panose="05000000000000000000" pitchFamily="2" charset="2"/>
              </a:rPr>
              <a:t>+</a:t>
            </a:r>
            <a:r>
              <a:rPr lang="en-US" dirty="0">
                <a:sym typeface="Wingdings" panose="05000000000000000000" pitchFamily="2" charset="2"/>
              </a:rPr>
              <a:t>] = 1.25 M, [H</a:t>
            </a:r>
            <a:r>
              <a:rPr lang="en-US" baseline="-25000" dirty="0">
                <a:sym typeface="Wingdings" panose="05000000000000000000" pitchFamily="2" charset="2"/>
              </a:rPr>
              <a:t>2</a:t>
            </a:r>
            <a:r>
              <a:rPr lang="en-US" dirty="0">
                <a:sym typeface="Wingdings" panose="05000000000000000000" pitchFamily="2" charset="2"/>
              </a:rPr>
              <a:t>O</a:t>
            </a:r>
            <a:r>
              <a:rPr lang="en-US" baseline="-25000" dirty="0">
                <a:sym typeface="Wingdings" panose="05000000000000000000" pitchFamily="2" charset="2"/>
              </a:rPr>
              <a:t>2</a:t>
            </a:r>
            <a:r>
              <a:rPr lang="en-US" dirty="0">
                <a:sym typeface="Wingdings" panose="05000000000000000000" pitchFamily="2" charset="2"/>
              </a:rPr>
              <a:t>] = 1.50 M</a:t>
            </a:r>
            <a:endParaRPr lang="en-US" dirty="0"/>
          </a:p>
        </p:txBody>
      </p:sp>
    </p:spTree>
    <p:extLst>
      <p:ext uri="{BB962C8B-B14F-4D97-AF65-F5344CB8AC3E}">
        <p14:creationId xmlns:p14="http://schemas.microsoft.com/office/powerpoint/2010/main" val="54720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72923-7D10-1ADC-6A00-0B168A3D9D9E}"/>
              </a:ext>
            </a:extLst>
          </p:cNvPr>
          <p:cNvSpPr>
            <a:spLocks noGrp="1"/>
          </p:cNvSpPr>
          <p:nvPr>
            <p:ph type="title"/>
          </p:nvPr>
        </p:nvSpPr>
        <p:spPr/>
        <p:txBody>
          <a:bodyPr>
            <a:normAutofit fontScale="90000"/>
          </a:bodyPr>
          <a:lstStyle/>
          <a:p>
            <a:pPr algn="ctr"/>
            <a:r>
              <a:rPr lang="en-US" dirty="0"/>
              <a:t>Chapter 16, Section 4:  Voltaic Cells - </a:t>
            </a:r>
            <a:r>
              <a:rPr lang="en-US" dirty="0">
                <a:latin typeface="Calibri" panose="020F0502020204030204" pitchFamily="34" charset="0"/>
                <a:ea typeface="Calibri" panose="020F0502020204030204" pitchFamily="34" charset="0"/>
                <a:cs typeface="Times New Roman" panose="02020603050405020304" pitchFamily="18" charset="0"/>
              </a:rPr>
              <a:t>Nernst equation w/ pH</a:t>
            </a:r>
            <a:endParaRPr lang="en-US" dirty="0"/>
          </a:p>
        </p:txBody>
      </p:sp>
      <p:sp>
        <p:nvSpPr>
          <p:cNvPr id="3" name="Content Placeholder 2">
            <a:extLst>
              <a:ext uri="{FF2B5EF4-FFF2-40B4-BE49-F238E27FC236}">
                <a16:creationId xmlns:a16="http://schemas.microsoft.com/office/drawing/2014/main" id="{B5DC8427-2BFF-60EF-68C9-686B82967F89}"/>
              </a:ext>
            </a:extLst>
          </p:cNvPr>
          <p:cNvSpPr>
            <a:spLocks noGrp="1"/>
          </p:cNvSpPr>
          <p:nvPr>
            <p:ph idx="1"/>
          </p:nvPr>
        </p:nvSpPr>
        <p:spPr>
          <a:xfrm>
            <a:off x="435429" y="1872343"/>
            <a:ext cx="10918371" cy="4304620"/>
          </a:xfrm>
        </p:spPr>
        <p:txBody>
          <a:bodyPr/>
          <a:lstStyle/>
          <a:p>
            <a:pPr marL="0" marR="0" lvl="0" indent="0">
              <a:lnSpc>
                <a:spcPct val="107000"/>
              </a:lnSpc>
              <a:spcBef>
                <a:spcPts val="0"/>
              </a:spcBef>
              <a:spcAft>
                <a:spcPts val="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EX 11: Consider a voltaic cell at 25</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0</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C in which the following reaction takes place.</a:t>
            </a:r>
          </a:p>
          <a:p>
            <a:pPr marL="914400" marR="0" indent="0">
              <a:lnSpc>
                <a:spcPct val="107000"/>
              </a:lnSpc>
              <a:spcBef>
                <a:spcPts val="0"/>
              </a:spcBef>
              <a:spcAft>
                <a:spcPts val="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3 O</a:t>
            </a:r>
            <a:r>
              <a:rPr lang="en-US" sz="2400" kern="1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US" sz="2400" i="1" kern="100" baseline="-25000" dirty="0">
                <a:effectLst/>
                <a:latin typeface="Calibri" panose="020F0502020204030204" pitchFamily="34" charset="0"/>
                <a:ea typeface="Calibri" panose="020F0502020204030204" pitchFamily="34" charset="0"/>
                <a:cs typeface="Times New Roman" panose="02020603050405020304" pitchFamily="18" charset="0"/>
              </a:rPr>
              <a:t>(aq)</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+ 4 NO</a:t>
            </a:r>
            <a:r>
              <a:rPr lang="en-US" sz="2400" i="1" kern="100" baseline="-25000" dirty="0">
                <a:effectLst/>
                <a:latin typeface="Calibri" panose="020F0502020204030204" pitchFamily="34" charset="0"/>
                <a:ea typeface="Calibri" panose="020F0502020204030204" pitchFamily="34" charset="0"/>
                <a:cs typeface="Times New Roman" panose="02020603050405020304" pitchFamily="18" charset="0"/>
              </a:rPr>
              <a:t>(g)</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+ 2 H</a:t>
            </a:r>
            <a:r>
              <a:rPr lang="en-US" sz="2400" kern="1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O </a:t>
            </a:r>
            <a:r>
              <a:rPr lang="en-US" sz="24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4 NO</a:t>
            </a:r>
            <a:r>
              <a:rPr lang="en-US" sz="2400" kern="1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2400" i="1" kern="100" baseline="-25000" dirty="0">
                <a:effectLst/>
                <a:latin typeface="Calibri" panose="020F0502020204030204" pitchFamily="34" charset="0"/>
                <a:ea typeface="Calibri" panose="020F0502020204030204" pitchFamily="34" charset="0"/>
                <a:cs typeface="Times New Roman" panose="02020603050405020304" pitchFamily="18" charset="0"/>
              </a:rPr>
              <a:t>(aq)</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+ 4 H</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2400" i="1" kern="100" baseline="-25000" dirty="0">
                <a:effectLst/>
                <a:latin typeface="Calibri" panose="020F0502020204030204" pitchFamily="34" charset="0"/>
                <a:ea typeface="Calibri" panose="020F0502020204030204" pitchFamily="34" charset="0"/>
                <a:cs typeface="Times New Roman" panose="02020603050405020304" pitchFamily="18" charset="0"/>
              </a:rPr>
              <a:t>(aq)</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914400" marR="0" indent="0">
              <a:lnSpc>
                <a:spcPct val="107000"/>
              </a:lnSpc>
              <a:spcBef>
                <a:spcPts val="0"/>
              </a:spcBef>
              <a:spcAft>
                <a:spcPts val="0"/>
              </a:spcAft>
              <a:buNone/>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0">
              <a:lnSpc>
                <a:spcPct val="107000"/>
              </a:lnSpc>
              <a:spcBef>
                <a:spcPts val="0"/>
              </a:spcBef>
              <a:spcAft>
                <a:spcPts val="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1) Calculate </a:t>
            </a:r>
            <a:r>
              <a:rPr lang="en-US" sz="2400" i="1" kern="100" dirty="0">
                <a:effectLst/>
                <a:latin typeface="Calibri" panose="020F0502020204030204" pitchFamily="34" charset="0"/>
                <a:ea typeface="Calibri" panose="020F0502020204030204" pitchFamily="34" charset="0"/>
                <a:cs typeface="Times New Roman" panose="02020603050405020304" pitchFamily="18" charset="0"/>
              </a:rPr>
              <a:t>E</a:t>
            </a:r>
            <a:r>
              <a:rPr lang="en-US" sz="2400" i="1" kern="100" baseline="30000" dirty="0">
                <a:effectLst/>
                <a:latin typeface="Calibri" panose="020F0502020204030204" pitchFamily="34" charset="0"/>
                <a:ea typeface="Calibri" panose="020F0502020204030204" pitchFamily="34" charset="0"/>
                <a:cs typeface="Times New Roman" panose="02020603050405020304" pitchFamily="18" charset="0"/>
              </a:rPr>
              <a:t>0</a:t>
            </a:r>
            <a:r>
              <a:rPr lang="en-US" sz="2400" kern="100" baseline="-25000" dirty="0">
                <a:effectLst/>
                <a:latin typeface="Calibri" panose="020F0502020204030204" pitchFamily="34" charset="0"/>
                <a:ea typeface="Calibri" panose="020F0502020204030204" pitchFamily="34"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2) Write the Nernst equation for the cell.</a:t>
            </a:r>
          </a:p>
          <a:p>
            <a:pPr marL="0" marR="0" lvl="0" indent="0">
              <a:lnSpc>
                <a:spcPct val="107000"/>
              </a:lnSpc>
              <a:spcBef>
                <a:spcPts val="0"/>
              </a:spcBef>
              <a:spcAft>
                <a:spcPts val="80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3) Calculate </a:t>
            </a:r>
            <a:r>
              <a:rPr lang="en-US" sz="2400" i="1" kern="100" dirty="0">
                <a:effectLst/>
                <a:latin typeface="Calibri" panose="020F0502020204030204" pitchFamily="34" charset="0"/>
                <a:ea typeface="Calibri" panose="020F0502020204030204" pitchFamily="34" charset="0"/>
                <a:cs typeface="Times New Roman" panose="02020603050405020304" pitchFamily="18" charset="0"/>
              </a:rPr>
              <a:t>E</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when [NO</a:t>
            </a:r>
            <a:r>
              <a:rPr lang="en-US" sz="2400" kern="1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 0.250 </a:t>
            </a:r>
            <a:r>
              <a:rPr lang="en-US" sz="2400" i="1" kern="100" dirty="0">
                <a:effectLst/>
                <a:latin typeface="Calibri" panose="020F0502020204030204" pitchFamily="34" charset="0"/>
                <a:ea typeface="Calibri" panose="020F0502020204030204" pitchFamily="34" charset="0"/>
                <a:cs typeface="Times New Roman" panose="02020603050405020304" pitchFamily="18" charset="0"/>
              </a:rPr>
              <a:t>M</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i="1" kern="100" dirty="0">
                <a:effectLst/>
                <a:latin typeface="Calibri" panose="020F0502020204030204" pitchFamily="34" charset="0"/>
                <a:ea typeface="Calibri" panose="020F0502020204030204" pitchFamily="34" charset="0"/>
                <a:cs typeface="Times New Roman" panose="02020603050405020304" pitchFamily="18" charset="0"/>
              </a:rPr>
              <a:t>P</a:t>
            </a:r>
            <a:r>
              <a:rPr lang="en-US" sz="2400" i="1" kern="100" baseline="-25000" dirty="0">
                <a:effectLst/>
                <a:latin typeface="Calibri" panose="020F0502020204030204" pitchFamily="34" charset="0"/>
                <a:ea typeface="Calibri" panose="020F0502020204030204" pitchFamily="34" charset="0"/>
                <a:cs typeface="Times New Roman" panose="02020603050405020304" pitchFamily="18" charset="0"/>
              </a:rPr>
              <a:t>NO</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 0.493 atm, </a:t>
            </a:r>
            <a:r>
              <a:rPr lang="en-US" sz="2400" i="1" kern="100" dirty="0">
                <a:effectLst/>
                <a:latin typeface="Calibri" panose="020F0502020204030204" pitchFamily="34" charset="0"/>
                <a:ea typeface="Calibri" panose="020F0502020204030204" pitchFamily="34" charset="0"/>
                <a:cs typeface="Times New Roman" panose="02020603050405020304" pitchFamily="18" charset="0"/>
              </a:rPr>
              <a:t>P</a:t>
            </a:r>
            <a:r>
              <a:rPr lang="en-US" sz="2400" i="1" kern="100" baseline="-25000" dirty="0">
                <a:effectLst/>
                <a:latin typeface="Calibri" panose="020F0502020204030204" pitchFamily="34" charset="0"/>
                <a:ea typeface="Calibri" panose="020F0502020204030204" pitchFamily="34" charset="0"/>
                <a:cs typeface="Times New Roman" panose="02020603050405020304" pitchFamily="18" charset="0"/>
              </a:rPr>
              <a:t>O2</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 0.315 atm,                                	     pH = 4.85.</a:t>
            </a:r>
          </a:p>
          <a:p>
            <a:pPr marL="0" indent="0">
              <a:buNone/>
            </a:pPr>
            <a:endParaRPr lang="en-US" dirty="0"/>
          </a:p>
        </p:txBody>
      </p:sp>
    </p:spTree>
    <p:extLst>
      <p:ext uri="{BB962C8B-B14F-4D97-AF65-F5344CB8AC3E}">
        <p14:creationId xmlns:p14="http://schemas.microsoft.com/office/powerpoint/2010/main" val="113406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72923-7D10-1ADC-6A00-0B168A3D9D9E}"/>
              </a:ext>
            </a:extLst>
          </p:cNvPr>
          <p:cNvSpPr>
            <a:spLocks noGrp="1"/>
          </p:cNvSpPr>
          <p:nvPr>
            <p:ph type="title"/>
          </p:nvPr>
        </p:nvSpPr>
        <p:spPr/>
        <p:txBody>
          <a:bodyPr>
            <a:normAutofit fontScale="90000"/>
          </a:bodyPr>
          <a:lstStyle/>
          <a:p>
            <a:pPr algn="ctr"/>
            <a:r>
              <a:rPr lang="en-US" dirty="0"/>
              <a:t>Chapter 16, Section 4:  Voltaic Cells - </a:t>
            </a:r>
            <a:r>
              <a:rPr lang="en-US" dirty="0">
                <a:latin typeface="Calibri" panose="020F0502020204030204" pitchFamily="34" charset="0"/>
                <a:ea typeface="Calibri" panose="020F0502020204030204" pitchFamily="34" charset="0"/>
                <a:cs typeface="Times New Roman" panose="02020603050405020304" pitchFamily="18" charset="0"/>
              </a:rPr>
              <a:t>Nernst equation w/ pH</a:t>
            </a:r>
            <a:endParaRPr lang="en-US" dirty="0"/>
          </a:p>
        </p:txBody>
      </p:sp>
      <p:sp>
        <p:nvSpPr>
          <p:cNvPr id="3" name="Content Placeholder 2">
            <a:extLst>
              <a:ext uri="{FF2B5EF4-FFF2-40B4-BE49-F238E27FC236}">
                <a16:creationId xmlns:a16="http://schemas.microsoft.com/office/drawing/2014/main" id="{B5DC8427-2BFF-60EF-68C9-686B82967F89}"/>
              </a:ext>
            </a:extLst>
          </p:cNvPr>
          <p:cNvSpPr>
            <a:spLocks noGrp="1"/>
          </p:cNvSpPr>
          <p:nvPr>
            <p:ph idx="1"/>
          </p:nvPr>
        </p:nvSpPr>
        <p:spPr>
          <a:xfrm>
            <a:off x="435429" y="1872343"/>
            <a:ext cx="10918371" cy="4304620"/>
          </a:xfrm>
        </p:spPr>
        <p:txBody>
          <a:bodyPr/>
          <a:lstStyle/>
          <a:p>
            <a:pPr marL="0" marR="0" lvl="0" indent="0">
              <a:lnSpc>
                <a:spcPct val="107000"/>
              </a:lnSpc>
              <a:spcBef>
                <a:spcPts val="0"/>
              </a:spcBef>
              <a:spcAft>
                <a:spcPts val="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EX 1</a:t>
            </a:r>
            <a:r>
              <a:rPr lang="en-US" sz="2400" kern="100" dirty="0">
                <a:latin typeface="Calibri" panose="020F0502020204030204" pitchFamily="34" charset="0"/>
                <a:ea typeface="Calibri" panose="020F0502020204030204" pitchFamily="34" charset="0"/>
                <a:cs typeface="Times New Roman" panose="02020603050405020304" pitchFamily="18" charset="0"/>
              </a:rPr>
              <a:t>2</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Consider a voltaic cell in which the following reaction takes place.</a:t>
            </a:r>
          </a:p>
          <a:p>
            <a:pPr marL="457200" marR="0" indent="0">
              <a:lnSpc>
                <a:spcPct val="107000"/>
              </a:lnSpc>
              <a:spcBef>
                <a:spcPts val="0"/>
              </a:spcBef>
              <a:spcAft>
                <a:spcPts val="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2 NO</a:t>
            </a:r>
            <a:r>
              <a:rPr lang="en-US" sz="2400" kern="1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2400" i="1" kern="100" baseline="-25000" dirty="0">
                <a:effectLst/>
                <a:latin typeface="Calibri" panose="020F0502020204030204" pitchFamily="34" charset="0"/>
                <a:ea typeface="Calibri" panose="020F0502020204030204" pitchFamily="34" charset="0"/>
                <a:cs typeface="Times New Roman" panose="02020603050405020304" pitchFamily="18" charset="0"/>
              </a:rPr>
              <a:t>(aq)</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+ 3 H</a:t>
            </a:r>
            <a:r>
              <a:rPr lang="en-US" sz="2400" kern="1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US" sz="2400" i="1" kern="100" baseline="-25000" dirty="0">
                <a:effectLst/>
                <a:latin typeface="Calibri" panose="020F0502020204030204" pitchFamily="34" charset="0"/>
                <a:ea typeface="Calibri" panose="020F0502020204030204" pitchFamily="34" charset="0"/>
                <a:cs typeface="Times New Roman" panose="02020603050405020304" pitchFamily="18" charset="0"/>
              </a:rPr>
              <a:t>(g)</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2 NO</a:t>
            </a:r>
            <a:r>
              <a:rPr lang="en-US" sz="2400" i="1" kern="100" baseline="-25000" dirty="0">
                <a:effectLst/>
                <a:latin typeface="Calibri" panose="020F0502020204030204" pitchFamily="34" charset="0"/>
                <a:ea typeface="Calibri" panose="020F0502020204030204" pitchFamily="34" charset="0"/>
                <a:cs typeface="Times New Roman" panose="02020603050405020304" pitchFamily="18" charset="0"/>
              </a:rPr>
              <a:t>(g)</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+ 2 OH</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2400" i="1" kern="100" baseline="-25000" dirty="0">
                <a:effectLst/>
                <a:latin typeface="Calibri" panose="020F0502020204030204" pitchFamily="34" charset="0"/>
                <a:ea typeface="Calibri" panose="020F0502020204030204" pitchFamily="34" charset="0"/>
                <a:cs typeface="Times New Roman" panose="02020603050405020304" pitchFamily="18" charset="0"/>
              </a:rPr>
              <a:t>(aq)</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+ 2 H</a:t>
            </a:r>
            <a:r>
              <a:rPr lang="en-US" sz="2400" kern="1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O</a:t>
            </a:r>
          </a:p>
          <a:p>
            <a:pPr marL="0" marR="0" lvl="0" indent="0">
              <a:lnSpc>
                <a:spcPct val="107000"/>
              </a:lnSpc>
              <a:spcBef>
                <a:spcPts val="0"/>
              </a:spcBef>
              <a:spcAft>
                <a:spcPts val="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nSpc>
                <a:spcPct val="107000"/>
              </a:lnSpc>
              <a:spcBef>
                <a:spcPts val="0"/>
              </a:spcBef>
              <a:spcAft>
                <a:spcPts val="0"/>
              </a:spcAft>
              <a:buNone/>
            </a:pPr>
            <a:r>
              <a:rPr lang="en-US" sz="2400" kern="100" dirty="0">
                <a:latin typeface="Calibri" panose="020F0502020204030204" pitchFamily="34" charset="0"/>
                <a:ea typeface="Calibri" panose="020F0502020204030204" pitchFamily="34" charset="0"/>
                <a:cs typeface="Times New Roman" panose="02020603050405020304" pitchFamily="18" charset="0"/>
              </a:rPr>
              <a:t>	1)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Calculate </a:t>
            </a:r>
            <a:r>
              <a:rPr lang="en-US" sz="2400" i="1" kern="100" dirty="0">
                <a:effectLst/>
                <a:latin typeface="Calibri" panose="020F0502020204030204" pitchFamily="34" charset="0"/>
                <a:ea typeface="Calibri" panose="020F0502020204030204" pitchFamily="34" charset="0"/>
                <a:cs typeface="Times New Roman" panose="02020603050405020304" pitchFamily="18" charset="0"/>
              </a:rPr>
              <a:t>E</a:t>
            </a:r>
            <a:r>
              <a:rPr lang="en-US" sz="2400" i="1" kern="100" baseline="30000" dirty="0">
                <a:effectLst/>
                <a:latin typeface="Calibri" panose="020F0502020204030204" pitchFamily="34" charset="0"/>
                <a:ea typeface="Calibri" panose="020F0502020204030204" pitchFamily="34" charset="0"/>
                <a:cs typeface="Times New Roman" panose="02020603050405020304" pitchFamily="18" charset="0"/>
              </a:rPr>
              <a:t>0</a:t>
            </a:r>
            <a:r>
              <a:rPr lang="en-US" sz="2400" kern="100" baseline="-25000" dirty="0">
                <a:effectLst/>
                <a:latin typeface="Calibri" panose="020F0502020204030204" pitchFamily="34" charset="0"/>
                <a:ea typeface="Calibri" panose="020F0502020204030204" pitchFamily="34"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2) Write the Nernst equation for the cell.</a:t>
            </a:r>
          </a:p>
          <a:p>
            <a:pPr marL="0" marR="0" lvl="0" indent="0">
              <a:lnSpc>
                <a:spcPct val="107000"/>
              </a:lnSpc>
              <a:spcBef>
                <a:spcPts val="0"/>
              </a:spcBef>
              <a:spcAft>
                <a:spcPts val="80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3) Calculate </a:t>
            </a:r>
            <a:r>
              <a:rPr lang="en-US" sz="2400" i="1" kern="100" dirty="0">
                <a:effectLst/>
                <a:latin typeface="Calibri" panose="020F0502020204030204" pitchFamily="34" charset="0"/>
                <a:ea typeface="Calibri" panose="020F0502020204030204" pitchFamily="34" charset="0"/>
                <a:cs typeface="Times New Roman" panose="02020603050405020304" pitchFamily="18" charset="0"/>
              </a:rPr>
              <a:t>E</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when [NO</a:t>
            </a:r>
            <a:r>
              <a:rPr lang="en-US" sz="2400" kern="1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 0.015 </a:t>
            </a:r>
            <a:r>
              <a:rPr lang="en-US" sz="2400" i="1" kern="100" dirty="0">
                <a:effectLst/>
                <a:latin typeface="Calibri" panose="020F0502020204030204" pitchFamily="34" charset="0"/>
                <a:ea typeface="Calibri" panose="020F0502020204030204" pitchFamily="34" charset="0"/>
                <a:cs typeface="Times New Roman" panose="02020603050405020304" pitchFamily="18" charset="0"/>
              </a:rPr>
              <a:t>M</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i="1" kern="100" dirty="0">
                <a:effectLst/>
                <a:latin typeface="Calibri" panose="020F0502020204030204" pitchFamily="34" charset="0"/>
                <a:ea typeface="Calibri" panose="020F0502020204030204" pitchFamily="34" charset="0"/>
                <a:cs typeface="Times New Roman" panose="02020603050405020304" pitchFamily="18" charset="0"/>
              </a:rPr>
              <a:t>P</a:t>
            </a:r>
            <a:r>
              <a:rPr lang="en-US" sz="2400" i="1" kern="100" baseline="-25000" dirty="0">
                <a:effectLst/>
                <a:latin typeface="Calibri" panose="020F0502020204030204" pitchFamily="34" charset="0"/>
                <a:ea typeface="Calibri" panose="020F0502020204030204" pitchFamily="34" charset="0"/>
                <a:cs typeface="Times New Roman" panose="02020603050405020304" pitchFamily="18" charset="0"/>
              </a:rPr>
              <a:t>NO</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 0.722 atm, </a:t>
            </a:r>
            <a:r>
              <a:rPr lang="en-US" sz="2400" i="1" kern="100" dirty="0">
                <a:effectLst/>
                <a:latin typeface="Calibri" panose="020F0502020204030204" pitchFamily="34" charset="0"/>
                <a:ea typeface="Calibri" panose="020F0502020204030204" pitchFamily="34" charset="0"/>
                <a:cs typeface="Times New Roman" panose="02020603050405020304" pitchFamily="18" charset="0"/>
              </a:rPr>
              <a:t>P</a:t>
            </a:r>
            <a:r>
              <a:rPr lang="en-US" sz="2400" i="1" kern="100" baseline="-25000" dirty="0">
                <a:effectLst/>
                <a:latin typeface="Calibri" panose="020F0502020204030204" pitchFamily="34" charset="0"/>
                <a:ea typeface="Calibri" panose="020F0502020204030204" pitchFamily="34" charset="0"/>
                <a:cs typeface="Times New Roman" panose="02020603050405020304" pitchFamily="18" charset="0"/>
              </a:rPr>
              <a:t>H2</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 0.237 atm, </a:t>
            </a:r>
          </a:p>
          <a:p>
            <a:pPr marL="0" marR="0" lvl="0" indent="0">
              <a:lnSpc>
                <a:spcPct val="107000"/>
              </a:lnSpc>
              <a:spcBef>
                <a:spcPts val="0"/>
              </a:spcBef>
              <a:spcAft>
                <a:spcPts val="800"/>
              </a:spcAft>
              <a:buNone/>
            </a:pPr>
            <a:r>
              <a:rPr lang="en-US" sz="2400" kern="100" dirty="0">
                <a:latin typeface="Calibri" panose="020F0502020204030204" pitchFamily="34" charset="0"/>
                <a:ea typeface="Calibri" panose="020F0502020204030204" pitchFamily="34" charset="0"/>
                <a:cs typeface="Times New Roman" panose="02020603050405020304" pitchFamily="18" charset="0"/>
              </a:rPr>
              <a:t>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pH = 9.50.</a:t>
            </a:r>
          </a:p>
          <a:p>
            <a:pPr marL="0" indent="0">
              <a:buNone/>
            </a:pPr>
            <a:endParaRPr lang="en-US" dirty="0"/>
          </a:p>
        </p:txBody>
      </p:sp>
    </p:spTree>
    <p:extLst>
      <p:ext uri="{BB962C8B-B14F-4D97-AF65-F5344CB8AC3E}">
        <p14:creationId xmlns:p14="http://schemas.microsoft.com/office/powerpoint/2010/main" val="3030935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AutoShape 3">
            <a:extLst>
              <a:ext uri="{FF2B5EF4-FFF2-40B4-BE49-F238E27FC236}">
                <a16:creationId xmlns:a16="http://schemas.microsoft.com/office/drawing/2014/main" id="{E3D09CC1-520E-7D4B-77B8-5306A5283C4E}"/>
              </a:ext>
            </a:extLst>
          </p:cNvPr>
          <p:cNvSpPr>
            <a:spLocks noChangeAspect="1" noChangeArrowheads="1" noTextEdit="1"/>
          </p:cNvSpPr>
          <p:nvPr/>
        </p:nvSpPr>
        <p:spPr bwMode="auto">
          <a:xfrm>
            <a:off x="642938" y="693738"/>
            <a:ext cx="6834187"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Title 5">
            <a:extLst>
              <a:ext uri="{FF2B5EF4-FFF2-40B4-BE49-F238E27FC236}">
                <a16:creationId xmlns:a16="http://schemas.microsoft.com/office/drawing/2014/main" id="{ACC5AA6D-D677-316F-329C-95DECBDBC440}"/>
              </a:ext>
            </a:extLst>
          </p:cNvPr>
          <p:cNvSpPr>
            <a:spLocks noGrp="1"/>
          </p:cNvSpPr>
          <p:nvPr>
            <p:ph type="title"/>
          </p:nvPr>
        </p:nvSpPr>
        <p:spPr/>
        <p:txBody>
          <a:bodyPr>
            <a:normAutofit/>
          </a:bodyPr>
          <a:lstStyle/>
          <a:p>
            <a:pPr algn="ctr"/>
            <a:r>
              <a:rPr lang="en-US" dirty="0"/>
              <a:t>Chapter 16, Section 1: Voltaic Cells</a:t>
            </a:r>
          </a:p>
        </p:txBody>
      </p:sp>
      <p:sp>
        <p:nvSpPr>
          <p:cNvPr id="10" name="Content Placeholder 9">
            <a:extLst>
              <a:ext uri="{FF2B5EF4-FFF2-40B4-BE49-F238E27FC236}">
                <a16:creationId xmlns:a16="http://schemas.microsoft.com/office/drawing/2014/main" id="{AEB189D3-D4AD-D959-2826-389F81B3E2D2}"/>
              </a:ext>
            </a:extLst>
          </p:cNvPr>
          <p:cNvSpPr>
            <a:spLocks noGrp="1"/>
          </p:cNvSpPr>
          <p:nvPr>
            <p:ph idx="1"/>
          </p:nvPr>
        </p:nvSpPr>
        <p:spPr/>
        <p:txBody>
          <a:bodyPr/>
          <a:lstStyle/>
          <a:p>
            <a:pPr marL="0" indent="0">
              <a:buNone/>
            </a:pPr>
            <a:r>
              <a:rPr lang="en-US" dirty="0">
                <a:hlinkClick r:id="rId3"/>
              </a:rPr>
              <a:t>What is electrochemistry?</a:t>
            </a:r>
            <a:endParaRPr lang="en-US" dirty="0"/>
          </a:p>
          <a:p>
            <a:pPr marL="0" indent="0">
              <a:buNone/>
            </a:pPr>
            <a:endParaRPr lang="en-US" dirty="0"/>
          </a:p>
          <a:p>
            <a:pPr marL="0" indent="0">
              <a:buNone/>
            </a:pPr>
            <a:r>
              <a:rPr lang="en-US" dirty="0"/>
              <a:t>Introductory lab</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916731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CE4D95A-F8D9-5845-81D7-12A848BA6B56}"/>
              </a:ext>
            </a:extLst>
          </p:cNvPr>
          <p:cNvSpPr txBox="1">
            <a:spLocks noGrp="1"/>
          </p:cNvSpPr>
          <p:nvPr>
            <p:ph type="title"/>
          </p:nvPr>
        </p:nvSpPr>
        <p:spPr>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dirty="0"/>
              <a:t>Chapter 16, Section 4:  Voltaic Cells - </a:t>
            </a:r>
            <a:r>
              <a:rPr lang="en-US" dirty="0">
                <a:latin typeface="Calibri" panose="020F0502020204030204" pitchFamily="34" charset="0"/>
                <a:ea typeface="Calibri" panose="020F0502020204030204" pitchFamily="34" charset="0"/>
                <a:cs typeface="Times New Roman" panose="02020603050405020304" pitchFamily="18" charset="0"/>
              </a:rPr>
              <a:t>Nernst equation</a:t>
            </a:r>
            <a:endParaRPr lang="en-US" dirty="0"/>
          </a:p>
        </p:txBody>
      </p:sp>
      <p:sp>
        <p:nvSpPr>
          <p:cNvPr id="10" name="Content Placeholder 9">
            <a:extLst>
              <a:ext uri="{FF2B5EF4-FFF2-40B4-BE49-F238E27FC236}">
                <a16:creationId xmlns:a16="http://schemas.microsoft.com/office/drawing/2014/main" id="{559AC86F-9DC4-A9D7-D498-9F378CCB1486}"/>
              </a:ext>
            </a:extLst>
          </p:cNvPr>
          <p:cNvSpPr>
            <a:spLocks noGrp="1"/>
          </p:cNvSpPr>
          <p:nvPr>
            <p:ph idx="1"/>
          </p:nvPr>
        </p:nvSpPr>
        <p:spPr>
          <a:xfrm>
            <a:off x="195943" y="1825625"/>
            <a:ext cx="11843657" cy="4782004"/>
          </a:xfrm>
        </p:spPr>
        <p:txBody>
          <a:bodyPr>
            <a:normAutofit/>
          </a:bodyPr>
          <a:lstStyle/>
          <a:p>
            <a:pPr marL="0" marR="0" indent="0">
              <a:lnSpc>
                <a:spcPct val="107000"/>
              </a:lnSpc>
              <a:spcBef>
                <a:spcPts val="0"/>
              </a:spcBef>
              <a:spcAft>
                <a:spcPts val="800"/>
              </a:spcAft>
              <a:buNone/>
              <a:tabLst>
                <a:tab pos="1739900" algn="l"/>
              </a:tabLst>
            </a:pPr>
            <a:r>
              <a:rPr lang="en-US" sz="2400" u="sng" kern="100" dirty="0">
                <a:effectLst/>
                <a:latin typeface="Calibri" panose="020F0502020204030204" pitchFamily="34" charset="0"/>
                <a:ea typeface="Calibri" panose="020F0502020204030204" pitchFamily="34" charset="0"/>
                <a:cs typeface="Times New Roman" panose="02020603050405020304" pitchFamily="18" charset="0"/>
              </a:rPr>
              <a:t>Use of the Nernst equation to determine ion concentration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tabLst>
                <a:tab pos="17399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In chemistry, the most important use of the Nernst equation lies in the experimental determination of the concentration of ions in solution.  Suppose you measure the cell voltage, E, and know all but one species in the two half-cells.  It should then be possible to calculate the concentration of that species using the Nernst equation.</a:t>
            </a:r>
          </a:p>
          <a:p>
            <a:pPr marL="0" marR="0" indent="0">
              <a:lnSpc>
                <a:spcPct val="107000"/>
              </a:lnSpc>
              <a:spcBef>
                <a:spcPts val="0"/>
              </a:spcBef>
              <a:spcAft>
                <a:spcPts val="800"/>
              </a:spcAft>
              <a:buNone/>
              <a:tabLst>
                <a:tab pos="17399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EX 13:  Consider a voltaic cell in which the reaction is:</a:t>
            </a:r>
          </a:p>
          <a:p>
            <a:pPr marL="1143000" marR="0" indent="0">
              <a:lnSpc>
                <a:spcPct val="107000"/>
              </a:lnSpc>
              <a:spcBef>
                <a:spcPts val="0"/>
              </a:spcBef>
              <a:spcAft>
                <a:spcPts val="800"/>
              </a:spcAft>
              <a:buNone/>
              <a:tabLst>
                <a:tab pos="17399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Zn</a:t>
            </a:r>
            <a:r>
              <a:rPr lang="en-US" sz="2400" i="1" kern="100" baseline="-25000" dirty="0">
                <a:effectLst/>
                <a:latin typeface="Calibri" panose="020F0502020204030204" pitchFamily="34" charset="0"/>
                <a:ea typeface="Calibri" panose="020F0502020204030204" pitchFamily="34" charset="0"/>
                <a:cs typeface="Times New Roman" panose="02020603050405020304" pitchFamily="18" charset="0"/>
              </a:rPr>
              <a:t>(s)</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+ 2 H</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2400" i="1" kern="100" baseline="-25000" dirty="0">
                <a:effectLst/>
                <a:latin typeface="Calibri" panose="020F0502020204030204" pitchFamily="34" charset="0"/>
                <a:ea typeface="Calibri" panose="020F0502020204030204" pitchFamily="34" charset="0"/>
                <a:cs typeface="Times New Roman" panose="02020603050405020304" pitchFamily="18" charset="0"/>
              </a:rPr>
              <a:t>(aq)</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Zn</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2400" i="1" kern="100" baseline="-25000" dirty="0">
                <a:effectLst/>
                <a:latin typeface="Calibri" panose="020F0502020204030204" pitchFamily="34" charset="0"/>
                <a:ea typeface="Calibri" panose="020F0502020204030204" pitchFamily="34" charset="0"/>
                <a:cs typeface="Times New Roman" panose="02020603050405020304" pitchFamily="18" charset="0"/>
              </a:rPr>
              <a:t>(aq)</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 H</a:t>
            </a:r>
            <a:r>
              <a:rPr lang="en-US" sz="2400" kern="1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US" sz="2400" i="1" kern="100" baseline="-25000" dirty="0">
                <a:effectLst/>
                <a:latin typeface="Calibri" panose="020F0502020204030204" pitchFamily="34" charset="0"/>
                <a:ea typeface="Calibri" panose="020F0502020204030204" pitchFamily="34" charset="0"/>
                <a:cs typeface="Times New Roman" panose="02020603050405020304" pitchFamily="18" charset="0"/>
              </a:rPr>
              <a:t>(g)</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E = 0.560 V</a:t>
            </a:r>
          </a:p>
          <a:p>
            <a:pPr marL="0" marR="0" indent="0">
              <a:lnSpc>
                <a:spcPct val="107000"/>
              </a:lnSpc>
              <a:spcBef>
                <a:spcPts val="0"/>
              </a:spcBef>
              <a:spcAft>
                <a:spcPts val="800"/>
              </a:spcAft>
              <a:buNone/>
              <a:tabLst>
                <a:tab pos="1739900" algn="l"/>
              </a:tabLs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tabLst>
                <a:tab pos="17399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It is found that the voltage is +0.560 V when [Zn</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 1.0 </a:t>
            </a:r>
            <a:r>
              <a:rPr lang="en-US" sz="2400" i="1" kern="100" dirty="0">
                <a:effectLst/>
                <a:latin typeface="Calibri" panose="020F0502020204030204" pitchFamily="34" charset="0"/>
                <a:ea typeface="Calibri" panose="020F0502020204030204" pitchFamily="34" charset="0"/>
                <a:cs typeface="Times New Roman" panose="02020603050405020304" pitchFamily="18" charset="0"/>
              </a:rPr>
              <a:t>M</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pH</a:t>
            </a:r>
            <a:r>
              <a:rPr lang="en-US" sz="2400" kern="1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 1.0 atm, what must be the concentration of H</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in the H</a:t>
            </a:r>
            <a:r>
              <a:rPr lang="en-US" sz="2400" kern="1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-H</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half-cell?</a:t>
            </a:r>
          </a:p>
          <a:p>
            <a:pPr marL="0" indent="0">
              <a:buNone/>
            </a:pPr>
            <a:endParaRPr lang="en-US" dirty="0"/>
          </a:p>
        </p:txBody>
      </p:sp>
    </p:spTree>
    <p:extLst>
      <p:ext uri="{BB962C8B-B14F-4D97-AF65-F5344CB8AC3E}">
        <p14:creationId xmlns:p14="http://schemas.microsoft.com/office/powerpoint/2010/main" val="2611792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xEl>
                                              <p:pRg st="3" end="3"/>
                                            </p:txEl>
                                          </p:spTgt>
                                        </p:tgtEl>
                                        <p:attrNameLst>
                                          <p:attrName>style.visibility</p:attrName>
                                        </p:attrNameLst>
                                      </p:cBhvr>
                                      <p:to>
                                        <p:strVal val="visible"/>
                                      </p:to>
                                    </p:set>
                                    <p:animEffect transition="in" filter="fade">
                                      <p:cBhvr>
                                        <p:cTn id="20" dur="500"/>
                                        <p:tgtEl>
                                          <p:spTgt spid="10">
                                            <p:txEl>
                                              <p:pRg st="3" end="3"/>
                                            </p:txEl>
                                          </p:spTgt>
                                        </p:tgtEl>
                                      </p:cBhvr>
                                    </p:animEffect>
                                  </p:childTnLst>
                                </p:cTn>
                              </p:par>
                              <p:par>
                                <p:cTn id="21" presetID="10" presetClass="exit" presetSubtype="0" fill="hold" nodeType="withEffect">
                                  <p:stCondLst>
                                    <p:cond delay="0"/>
                                  </p:stCondLst>
                                  <p:childTnLst>
                                    <p:animEffect transition="out" filter="fade">
                                      <p:cBhvr>
                                        <p:cTn id="22" dur="500"/>
                                        <p:tgtEl>
                                          <p:spTgt spid="10">
                                            <p:txEl>
                                              <p:pRg st="1" end="1"/>
                                            </p:txEl>
                                          </p:spTgt>
                                        </p:tgtEl>
                                      </p:cBhvr>
                                    </p:animEffect>
                                    <p:set>
                                      <p:cBhvr>
                                        <p:cTn id="23" dur="1" fill="hold">
                                          <p:stCondLst>
                                            <p:cond delay="499"/>
                                          </p:stCondLst>
                                        </p:cTn>
                                        <p:tgtEl>
                                          <p:spTgt spid="10">
                                            <p:txEl>
                                              <p:pRg st="1" end="1"/>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xEl>
                                              <p:pRg st="5" end="5"/>
                                            </p:txEl>
                                          </p:spTgt>
                                        </p:tgtEl>
                                        <p:attrNameLst>
                                          <p:attrName>style.visibility</p:attrName>
                                        </p:attrNameLst>
                                      </p:cBhvr>
                                      <p:to>
                                        <p:strVal val="visible"/>
                                      </p:to>
                                    </p:set>
                                    <p:animEffect transition="in" filter="fade">
                                      <p:cBhvr>
                                        <p:cTn id="28" dur="500"/>
                                        <p:tgtEl>
                                          <p:spTgt spid="10">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10">
                                            <p:txEl>
                                              <p:pRg st="0" end="0"/>
                                            </p:txEl>
                                          </p:spTgt>
                                        </p:tgtEl>
                                      </p:cBhvr>
                                    </p:animEffect>
                                    <p:set>
                                      <p:cBhvr>
                                        <p:cTn id="33" dur="1" fill="hold">
                                          <p:stCondLst>
                                            <p:cond delay="499"/>
                                          </p:stCondLst>
                                        </p:cTn>
                                        <p:tgtEl>
                                          <p:spTgt spid="10">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989-BCA9-5C4B-C59D-30968A21D2BC}"/>
              </a:ext>
            </a:extLst>
          </p:cNvPr>
          <p:cNvSpPr>
            <a:spLocks noGrp="1"/>
          </p:cNvSpPr>
          <p:nvPr>
            <p:ph type="title"/>
          </p:nvPr>
        </p:nvSpPr>
        <p:spPr/>
        <p:txBody>
          <a:bodyPr>
            <a:normAutofit fontScale="90000"/>
          </a:bodyPr>
          <a:lstStyle/>
          <a:p>
            <a:pPr algn="ctr"/>
            <a:r>
              <a:rPr lang="en-US" dirty="0"/>
              <a:t>Chapter 16, Section 4:  Voltaic Cells - </a:t>
            </a:r>
            <a:r>
              <a:rPr lang="en-US" dirty="0">
                <a:latin typeface="Calibri" panose="020F0502020204030204" pitchFamily="34" charset="0"/>
                <a:ea typeface="Calibri" panose="020F0502020204030204" pitchFamily="34" charset="0"/>
                <a:cs typeface="Times New Roman" panose="02020603050405020304" pitchFamily="18" charset="0"/>
              </a:rPr>
              <a:t>Nernst equation</a:t>
            </a:r>
            <a:endParaRPr lang="en-US" dirty="0"/>
          </a:p>
        </p:txBody>
      </p:sp>
      <p:sp>
        <p:nvSpPr>
          <p:cNvPr id="3" name="Content Placeholder 2">
            <a:extLst>
              <a:ext uri="{FF2B5EF4-FFF2-40B4-BE49-F238E27FC236}">
                <a16:creationId xmlns:a16="http://schemas.microsoft.com/office/drawing/2014/main" id="{B5901349-C5CB-C865-CA70-4C760CDEB31A}"/>
              </a:ext>
            </a:extLst>
          </p:cNvPr>
          <p:cNvSpPr>
            <a:spLocks noGrp="1"/>
          </p:cNvSpPr>
          <p:nvPr>
            <p:ph idx="1"/>
          </p:nvPr>
        </p:nvSpPr>
        <p:spPr/>
        <p:txBody>
          <a:bodyPr/>
          <a:lstStyle/>
          <a:p>
            <a:pPr marL="0" indent="0">
              <a:buNone/>
            </a:pPr>
            <a:endParaRPr lang="en-US" dirty="0"/>
          </a:p>
          <a:p>
            <a:pPr marL="0" indent="0">
              <a:buNone/>
            </a:pPr>
            <a:r>
              <a:rPr lang="en-US" dirty="0"/>
              <a:t>Assignment #4:  Problems 1-5</a:t>
            </a:r>
          </a:p>
          <a:p>
            <a:pPr marL="0" indent="0">
              <a:buNone/>
            </a:pPr>
            <a:endParaRPr lang="en-US" dirty="0"/>
          </a:p>
          <a:p>
            <a:pPr marL="0" indent="0">
              <a:buNone/>
            </a:pPr>
            <a:r>
              <a:rPr lang="en-US" dirty="0"/>
              <a:t>Pre-lab:  Electrochemical Cells</a:t>
            </a:r>
          </a:p>
          <a:p>
            <a:pPr marL="0" indent="0">
              <a:buNone/>
            </a:pPr>
            <a:endParaRPr lang="en-US" dirty="0"/>
          </a:p>
          <a:p>
            <a:pPr marL="0" indent="0">
              <a:buNone/>
            </a:pPr>
            <a:r>
              <a:rPr lang="en-US" dirty="0"/>
              <a:t>Lab:  Electrochemical Cells</a:t>
            </a:r>
          </a:p>
          <a:p>
            <a:pPr marL="0" indent="0">
              <a:buNone/>
            </a:pPr>
            <a:endParaRPr lang="en-US" dirty="0"/>
          </a:p>
          <a:p>
            <a:pPr marL="0" indent="0">
              <a:buNone/>
            </a:pPr>
            <a:r>
              <a:rPr lang="en-US" dirty="0"/>
              <a:t>Quiz: Electrochemistry</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09486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5FF95-F5EF-E78C-3B92-DD959C0194C8}"/>
              </a:ext>
            </a:extLst>
          </p:cNvPr>
          <p:cNvSpPr>
            <a:spLocks noGrp="1"/>
          </p:cNvSpPr>
          <p:nvPr>
            <p:ph type="title"/>
          </p:nvPr>
        </p:nvSpPr>
        <p:spPr/>
        <p:txBody>
          <a:bodyPr>
            <a:normAutofit fontScale="90000"/>
          </a:bodyPr>
          <a:lstStyle/>
          <a:p>
            <a:r>
              <a:rPr lang="en-US" dirty="0"/>
              <a:t>Chapter 16, Section 5:  Electrolytic Cells </a:t>
            </a:r>
          </a:p>
        </p:txBody>
      </p:sp>
      <p:sp>
        <p:nvSpPr>
          <p:cNvPr id="3" name="Content Placeholder 2">
            <a:extLst>
              <a:ext uri="{FF2B5EF4-FFF2-40B4-BE49-F238E27FC236}">
                <a16:creationId xmlns:a16="http://schemas.microsoft.com/office/drawing/2014/main" id="{E229A32A-AA0D-A694-FED6-D4FC664136AC}"/>
              </a:ext>
            </a:extLst>
          </p:cNvPr>
          <p:cNvSpPr>
            <a:spLocks noGrp="1"/>
          </p:cNvSpPr>
          <p:nvPr>
            <p:ph idx="1"/>
          </p:nvPr>
        </p:nvSpPr>
        <p:spPr/>
        <p:txBody>
          <a:bodyPr/>
          <a:lstStyle/>
          <a:p>
            <a:pPr marL="0" indent="0">
              <a:buNone/>
            </a:pPr>
            <a:r>
              <a:rPr lang="en-US" sz="2400" b="1" u="sng" kern="100" dirty="0">
                <a:effectLst/>
                <a:latin typeface="Calibri" panose="020F0502020204030204" pitchFamily="34" charset="0"/>
                <a:ea typeface="Calibri" panose="020F0502020204030204" pitchFamily="34" charset="0"/>
                <a:cs typeface="Times New Roman" panose="02020603050405020304" pitchFamily="18" charset="0"/>
              </a:rPr>
              <a:t>Electrolytic cells</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 nonspontaneous redox reaction is made to occur by pumping electrical energy into the system</a:t>
            </a:r>
          </a:p>
          <a:p>
            <a:pPr marL="0" indent="0">
              <a:buNone/>
            </a:pPr>
            <a:endParaRPr lang="en-US" dirty="0"/>
          </a:p>
          <a:p>
            <a:pPr marL="0" marR="0" lvl="0" indent="0">
              <a:lnSpc>
                <a:spcPct val="107000"/>
              </a:lnSpc>
              <a:spcBef>
                <a:spcPts val="0"/>
              </a:spcBef>
              <a:spcAft>
                <a:spcPts val="0"/>
              </a:spcAft>
              <a:buNone/>
              <a:tabLst>
                <a:tab pos="1739900" algn="l"/>
              </a:tabLst>
            </a:pPr>
            <a:r>
              <a:rPr lang="en-US" dirty="0"/>
              <a:t>					-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Battery acts as an electron pump, pushing 					   e</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into the </a:t>
            </a:r>
            <a:r>
              <a:rPr lang="en-US" sz="2400" u="sng" kern="100" dirty="0">
                <a:effectLst/>
                <a:latin typeface="Calibri" panose="020F0502020204030204" pitchFamily="34" charset="0"/>
                <a:ea typeface="Calibri" panose="020F0502020204030204" pitchFamily="34" charset="0"/>
                <a:cs typeface="Times New Roman" panose="02020603050405020304" pitchFamily="18" charset="0"/>
              </a:rPr>
              <a:t>cathode</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and removing them 					   from the </a:t>
            </a:r>
            <a:r>
              <a:rPr lang="en-US" sz="2400" u="sng" kern="100" dirty="0">
                <a:effectLst/>
                <a:latin typeface="Calibri" panose="020F0502020204030204" pitchFamily="34" charset="0"/>
                <a:ea typeface="Calibri" panose="020F0502020204030204" pitchFamily="34" charset="0"/>
                <a:cs typeface="Times New Roman" panose="02020603050405020304" pitchFamily="18" charset="0"/>
              </a:rPr>
              <a:t>anode</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tabLst>
                <a:tab pos="1739900" algn="l"/>
              </a:tabLst>
            </a:pP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tabLst>
                <a:tab pos="17399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  </a:t>
            </a:r>
            <a:r>
              <a:rPr lang="en-US" sz="2400" u="sng" kern="100" dirty="0">
                <a:effectLst/>
                <a:latin typeface="Calibri" panose="020F0502020204030204" pitchFamily="34" charset="0"/>
                <a:ea typeface="Calibri" panose="020F0502020204030204" pitchFamily="34" charset="0"/>
                <a:cs typeface="Times New Roman" panose="02020603050405020304" pitchFamily="18" charset="0"/>
              </a:rPr>
              <a:t>Electrolysis</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 process of pumping e</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in 					   redox reaction</a:t>
            </a:r>
          </a:p>
          <a:p>
            <a:pPr marL="0" indent="0">
              <a:buNone/>
            </a:pPr>
            <a:endParaRPr lang="en-US" dirty="0"/>
          </a:p>
        </p:txBody>
      </p:sp>
      <p:pic>
        <p:nvPicPr>
          <p:cNvPr id="4" name="Picture 3">
            <a:extLst>
              <a:ext uri="{FF2B5EF4-FFF2-40B4-BE49-F238E27FC236}">
                <a16:creationId xmlns:a16="http://schemas.microsoft.com/office/drawing/2014/main" id="{C9ED837D-187E-482A-C006-88A032316D03}"/>
              </a:ext>
            </a:extLst>
          </p:cNvPr>
          <p:cNvPicPr>
            <a:picLocks noChangeAspect="1"/>
          </p:cNvPicPr>
          <p:nvPr/>
        </p:nvPicPr>
        <p:blipFill>
          <a:blip r:embed="rId2"/>
          <a:stretch>
            <a:fillRect/>
          </a:stretch>
        </p:blipFill>
        <p:spPr>
          <a:xfrm>
            <a:off x="1364842" y="2673349"/>
            <a:ext cx="3435758" cy="2852147"/>
          </a:xfrm>
          <a:prstGeom prst="rect">
            <a:avLst/>
          </a:prstGeom>
        </p:spPr>
      </p:pic>
    </p:spTree>
    <p:extLst>
      <p:ext uri="{BB962C8B-B14F-4D97-AF65-F5344CB8AC3E}">
        <p14:creationId xmlns:p14="http://schemas.microsoft.com/office/powerpoint/2010/main" val="326004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7B593-BD5E-08E5-EB85-18DD121435FA}"/>
              </a:ext>
            </a:extLst>
          </p:cNvPr>
          <p:cNvSpPr>
            <a:spLocks noGrp="1"/>
          </p:cNvSpPr>
          <p:nvPr>
            <p:ph type="title"/>
          </p:nvPr>
        </p:nvSpPr>
        <p:spPr/>
        <p:txBody>
          <a:bodyPr>
            <a:normAutofit fontScale="90000"/>
          </a:bodyPr>
          <a:lstStyle/>
          <a:p>
            <a:r>
              <a:rPr lang="en-US" dirty="0"/>
              <a:t>Chapter 16, Section 5:  Electrolytic Cells </a:t>
            </a:r>
          </a:p>
        </p:txBody>
      </p:sp>
      <p:sp>
        <p:nvSpPr>
          <p:cNvPr id="3" name="Content Placeholder 2">
            <a:extLst>
              <a:ext uri="{FF2B5EF4-FFF2-40B4-BE49-F238E27FC236}">
                <a16:creationId xmlns:a16="http://schemas.microsoft.com/office/drawing/2014/main" id="{324C7AE5-48F5-FEE5-5D43-DE9D36459F1A}"/>
              </a:ext>
            </a:extLst>
          </p:cNvPr>
          <p:cNvSpPr>
            <a:spLocks noGrp="1"/>
          </p:cNvSpPr>
          <p:nvPr>
            <p:ph idx="1"/>
          </p:nvPr>
        </p:nvSpPr>
        <p:spPr>
          <a:xfrm>
            <a:off x="1120000" y="1825625"/>
            <a:ext cx="10233800" cy="4667250"/>
          </a:xfrm>
        </p:spPr>
        <p:txBody>
          <a:bodyPr>
            <a:normAutofit fontScale="92500" lnSpcReduction="10000"/>
          </a:bodyPr>
          <a:lstStyle/>
          <a:p>
            <a:pPr marL="0" marR="0" indent="0">
              <a:lnSpc>
                <a:spcPct val="107000"/>
              </a:lnSpc>
              <a:spcBef>
                <a:spcPts val="0"/>
              </a:spcBef>
              <a:spcAft>
                <a:spcPts val="800"/>
              </a:spcAft>
              <a:buNone/>
              <a:tabLst>
                <a:tab pos="17399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There is a simple relationship between the amount of electricity passed through an electrolytic cell and amounts of substance produced by oxidation and reduction at the electrodes.</a:t>
            </a:r>
          </a:p>
          <a:p>
            <a:pPr marL="685800" marR="0" indent="0">
              <a:lnSpc>
                <a:spcPct val="107000"/>
              </a:lnSpc>
              <a:spcBef>
                <a:spcPts val="0"/>
              </a:spcBef>
              <a:spcAft>
                <a:spcPts val="800"/>
              </a:spcAft>
              <a:buNone/>
              <a:tabLst>
                <a:tab pos="17399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Ag</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2400" i="1" kern="100" baseline="-25000" dirty="0">
                <a:effectLst/>
                <a:latin typeface="Calibri" panose="020F0502020204030204" pitchFamily="34" charset="0"/>
                <a:ea typeface="Calibri" panose="020F0502020204030204" pitchFamily="34" charset="0"/>
                <a:cs typeface="Times New Roman" panose="02020603050405020304" pitchFamily="18" charset="0"/>
              </a:rPr>
              <a:t>(aq)</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 e</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Ag</a:t>
            </a:r>
            <a:r>
              <a:rPr lang="en-US" sz="2400" i="1" kern="100" baseline="-25000" dirty="0">
                <a:effectLst/>
                <a:latin typeface="Calibri" panose="020F0502020204030204" pitchFamily="34" charset="0"/>
                <a:ea typeface="Calibri" panose="020F0502020204030204" pitchFamily="34" charset="0"/>
                <a:cs typeface="Times New Roman" panose="02020603050405020304" pitchFamily="18" charset="0"/>
              </a:rPr>
              <a:t>(s)</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685800" marR="0" indent="0">
              <a:lnSpc>
                <a:spcPct val="107000"/>
              </a:lnSpc>
              <a:spcBef>
                <a:spcPts val="0"/>
              </a:spcBef>
              <a:spcAft>
                <a:spcPts val="800"/>
              </a:spcAft>
              <a:buNone/>
              <a:tabLst>
                <a:tab pos="17399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Cu</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2400" i="1" kern="100" baseline="-25000" dirty="0">
                <a:effectLst/>
                <a:latin typeface="Calibri" panose="020F0502020204030204" pitchFamily="34" charset="0"/>
                <a:ea typeface="Calibri" panose="020F0502020204030204" pitchFamily="34" charset="0"/>
                <a:cs typeface="Times New Roman" panose="02020603050405020304" pitchFamily="18" charset="0"/>
              </a:rPr>
              <a:t>(aq)</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+ 2 e</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Cu</a:t>
            </a:r>
            <a:r>
              <a:rPr lang="en-US" sz="2400" i="1" kern="100" baseline="-25000" dirty="0">
                <a:effectLst/>
                <a:latin typeface="Calibri" panose="020F0502020204030204" pitchFamily="34" charset="0"/>
                <a:ea typeface="Calibri" panose="020F0502020204030204" pitchFamily="34" charset="0"/>
                <a:cs typeface="Times New Roman" panose="02020603050405020304" pitchFamily="18" charset="0"/>
              </a:rPr>
              <a:t>(s)</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Au</a:t>
            </a:r>
            <a:r>
              <a:rPr lang="en-US" sz="2400"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en-US" sz="2400" i="1" baseline="-25000" dirty="0">
                <a:effectLst/>
                <a:latin typeface="Calibri" panose="020F0502020204030204" pitchFamily="34" charset="0"/>
                <a:ea typeface="Calibri" panose="020F0502020204030204" pitchFamily="34" charset="0"/>
                <a:cs typeface="Times New Roman" panose="02020603050405020304" pitchFamily="18" charset="0"/>
              </a:rPr>
              <a:t>(aq)</a:t>
            </a:r>
            <a:r>
              <a:rPr lang="en-US" sz="2400" dirty="0">
                <a:effectLst/>
                <a:latin typeface="Calibri" panose="020F0502020204030204" pitchFamily="34" charset="0"/>
                <a:ea typeface="Calibri" panose="020F0502020204030204" pitchFamily="34" charset="0"/>
                <a:cs typeface="Times New Roman" panose="02020603050405020304" pitchFamily="18" charset="0"/>
              </a:rPr>
              <a:t> + 3 e</a:t>
            </a:r>
            <a:r>
              <a:rPr lang="en-US" sz="24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2400" dirty="0">
                <a:effectLst/>
                <a:latin typeface="Calibri" panose="020F0502020204030204" pitchFamily="34" charset="0"/>
                <a:ea typeface="Calibri" panose="020F0502020204030204" pitchFamily="34" charset="0"/>
                <a:cs typeface="Times New Roman" panose="02020603050405020304" pitchFamily="18" charset="0"/>
              </a:rPr>
              <a:t> Au</a:t>
            </a:r>
            <a:r>
              <a:rPr lang="en-US" sz="2400" i="1" baseline="-25000" dirty="0">
                <a:effectLst/>
                <a:latin typeface="Calibri" panose="020F0502020204030204" pitchFamily="34" charset="0"/>
                <a:ea typeface="Calibri" panose="020F0502020204030204" pitchFamily="34" charset="0"/>
                <a:cs typeface="Times New Roman" panose="02020603050405020304" pitchFamily="18" charset="0"/>
              </a:rPr>
              <a:t>(s)</a:t>
            </a:r>
          </a:p>
          <a:p>
            <a:pPr marL="0" indent="0">
              <a:buNone/>
            </a:pPr>
            <a:endParaRPr lang="en-US" sz="2400" i="1" baseline="-25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tabLst>
                <a:tab pos="1739900" algn="l"/>
              </a:tabLs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You can deduce that:</a:t>
            </a:r>
          </a:p>
          <a:p>
            <a:pPr marL="685800" marR="0" indent="0">
              <a:lnSpc>
                <a:spcPct val="107000"/>
              </a:lnSpc>
              <a:spcBef>
                <a:spcPts val="0"/>
              </a:spcBef>
              <a:spcAft>
                <a:spcPts val="800"/>
              </a:spcAft>
              <a:buNone/>
              <a:tabLst>
                <a:tab pos="1739900" algn="l"/>
              </a:tabLs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1 mole e</a:t>
            </a:r>
            <a:r>
              <a:rPr lang="en-US" sz="2600" kern="1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1 mole Ag (107.9 grams of Ag)</a:t>
            </a:r>
          </a:p>
          <a:p>
            <a:pPr marL="685800" marR="0" indent="0">
              <a:lnSpc>
                <a:spcPct val="107000"/>
              </a:lnSpc>
              <a:spcBef>
                <a:spcPts val="0"/>
              </a:spcBef>
              <a:spcAft>
                <a:spcPts val="800"/>
              </a:spcAft>
              <a:buNone/>
              <a:tabLst>
                <a:tab pos="1739900" algn="l"/>
              </a:tabLs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2 mole e</a:t>
            </a:r>
            <a:r>
              <a:rPr lang="en-US" sz="2600" kern="1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1 mole Cu (63.55 grams of Cu)</a:t>
            </a:r>
          </a:p>
          <a:p>
            <a:pPr marL="685800" marR="0" indent="0">
              <a:lnSpc>
                <a:spcPct val="107000"/>
              </a:lnSpc>
              <a:spcBef>
                <a:spcPts val="0"/>
              </a:spcBef>
              <a:spcAft>
                <a:spcPts val="800"/>
              </a:spcAft>
              <a:buNone/>
              <a:tabLst>
                <a:tab pos="1739900" algn="l"/>
              </a:tabLs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1 mole e</a:t>
            </a:r>
            <a:r>
              <a:rPr lang="en-US" sz="2600" kern="1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1 mole Au (197.0 grams of Au)</a:t>
            </a:r>
          </a:p>
          <a:p>
            <a:pPr marL="0" indent="0">
              <a:buNone/>
            </a:pPr>
            <a:endParaRPr lang="en-US" sz="3600" dirty="0"/>
          </a:p>
        </p:txBody>
      </p:sp>
    </p:spTree>
    <p:extLst>
      <p:ext uri="{BB962C8B-B14F-4D97-AF65-F5344CB8AC3E}">
        <p14:creationId xmlns:p14="http://schemas.microsoft.com/office/powerpoint/2010/main" val="428703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2D6A0-F72D-3397-27B4-696DF6A49C88}"/>
              </a:ext>
            </a:extLst>
          </p:cNvPr>
          <p:cNvSpPr>
            <a:spLocks noGrp="1"/>
          </p:cNvSpPr>
          <p:nvPr>
            <p:ph type="title"/>
          </p:nvPr>
        </p:nvSpPr>
        <p:spPr/>
        <p:txBody>
          <a:bodyPr>
            <a:normAutofit fontScale="90000"/>
          </a:bodyPr>
          <a:lstStyle/>
          <a:p>
            <a:r>
              <a:rPr lang="en-US" dirty="0"/>
              <a:t>Chapter 16, Section 5:  Electrolytic Cells </a:t>
            </a:r>
          </a:p>
        </p:txBody>
      </p:sp>
      <p:sp>
        <p:nvSpPr>
          <p:cNvPr id="3" name="Content Placeholder 2">
            <a:extLst>
              <a:ext uri="{FF2B5EF4-FFF2-40B4-BE49-F238E27FC236}">
                <a16:creationId xmlns:a16="http://schemas.microsoft.com/office/drawing/2014/main" id="{21764474-832D-06E9-876D-BF3539722723}"/>
              </a:ext>
            </a:extLst>
          </p:cNvPr>
          <p:cNvSpPr>
            <a:spLocks noGrp="1"/>
          </p:cNvSpPr>
          <p:nvPr>
            <p:ph idx="1"/>
          </p:nvPr>
        </p:nvSpPr>
        <p:spPr>
          <a:xfrm>
            <a:off x="533400" y="1600200"/>
            <a:ext cx="10820400" cy="5257799"/>
          </a:xfrm>
        </p:spPr>
        <p:txBody>
          <a:bodyPr>
            <a:normAutofit fontScale="92500" lnSpcReduction="20000"/>
          </a:bodyPr>
          <a:lstStyle/>
          <a:p>
            <a:pPr marL="0" marR="0" indent="0">
              <a:lnSpc>
                <a:spcPct val="107000"/>
              </a:lnSpc>
              <a:spcBef>
                <a:spcPts val="0"/>
              </a:spcBef>
              <a:spcAft>
                <a:spcPts val="800"/>
              </a:spcAft>
              <a:buNone/>
              <a:tabLst>
                <a:tab pos="1739900" algn="l"/>
              </a:tabLst>
            </a:pPr>
            <a:r>
              <a:rPr lang="en-US" sz="2400" b="1" u="sng" kern="100" dirty="0">
                <a:effectLst/>
                <a:latin typeface="Calibri" panose="020F0502020204030204" pitchFamily="34" charset="0"/>
                <a:ea typeface="Calibri" panose="020F0502020204030204" pitchFamily="34" charset="0"/>
                <a:cs typeface="Times New Roman" panose="02020603050405020304" pitchFamily="18" charset="0"/>
              </a:rPr>
              <a:t>Terms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tabLst>
                <a:tab pos="1739900" algn="l"/>
              </a:tabLst>
            </a:pPr>
            <a:r>
              <a:rPr lang="en-US" sz="2400" kern="100" dirty="0">
                <a:latin typeface="Calibri" panose="020F0502020204030204" pitchFamily="34" charset="0"/>
                <a:ea typeface="Calibri" panose="020F0502020204030204" pitchFamily="34" charset="0"/>
                <a:cs typeface="Times New Roman" panose="02020603050405020304" pitchFamily="18" charset="0"/>
              </a:rPr>
              <a:t>	</a:t>
            </a:r>
            <a:r>
              <a:rPr lang="en-US" sz="2400" u="sng" kern="100" dirty="0">
                <a:effectLst/>
                <a:latin typeface="Calibri" panose="020F0502020204030204" pitchFamily="34" charset="0"/>
                <a:ea typeface="Calibri" panose="020F0502020204030204" pitchFamily="34" charset="0"/>
                <a:cs typeface="Times New Roman" panose="02020603050405020304" pitchFamily="18" charset="0"/>
              </a:rPr>
              <a:t>Coulomb (C)</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quantity of electrical charge	(1 mole e</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 9.648 X 10</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4</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C)</a:t>
            </a:r>
          </a:p>
          <a:p>
            <a:pPr marL="0" marR="0" indent="0">
              <a:lnSpc>
                <a:spcPct val="107000"/>
              </a:lnSpc>
              <a:spcBef>
                <a:spcPts val="0"/>
              </a:spcBef>
              <a:spcAft>
                <a:spcPts val="800"/>
              </a:spcAft>
              <a:buNone/>
              <a:tabLst>
                <a:tab pos="17399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u="sng" kern="100" dirty="0">
                <a:effectLst/>
                <a:latin typeface="Calibri" panose="020F0502020204030204" pitchFamily="34" charset="0"/>
                <a:ea typeface="Calibri" panose="020F0502020204030204" pitchFamily="34" charset="0"/>
                <a:cs typeface="Times New Roman" panose="02020603050405020304" pitchFamily="18" charset="0"/>
              </a:rPr>
              <a:t>Ampere (A)</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rate of current flow			(1 A = 1 C/sec)</a:t>
            </a:r>
          </a:p>
          <a:p>
            <a:pPr marL="0" marR="0" indent="0">
              <a:lnSpc>
                <a:spcPct val="107000"/>
              </a:lnSpc>
              <a:spcBef>
                <a:spcPts val="0"/>
              </a:spcBef>
              <a:spcAft>
                <a:spcPts val="800"/>
              </a:spcAft>
              <a:buNone/>
              <a:tabLst>
                <a:tab pos="17399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u="sng" kern="100" dirty="0">
                <a:effectLst/>
                <a:latin typeface="Calibri" panose="020F0502020204030204" pitchFamily="34" charset="0"/>
                <a:ea typeface="Calibri" panose="020F0502020204030204" pitchFamily="34" charset="0"/>
                <a:cs typeface="Times New Roman" panose="02020603050405020304" pitchFamily="18" charset="0"/>
              </a:rPr>
              <a:t>Joule (J)</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amount of electrical energy		(1 J = 1 C – V)</a:t>
            </a:r>
          </a:p>
          <a:p>
            <a:pPr marL="0" marR="0" indent="0">
              <a:lnSpc>
                <a:spcPct val="107000"/>
              </a:lnSpc>
              <a:spcBef>
                <a:spcPts val="0"/>
              </a:spcBef>
              <a:spcAft>
                <a:spcPts val="800"/>
              </a:spcAft>
              <a:buNone/>
              <a:tabLst>
                <a:tab pos="17399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Kilowatt hours (kWh): energy &amp; time		(1 kWh = 3.6 X 10</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6</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J)</a:t>
            </a:r>
          </a:p>
          <a:p>
            <a:pPr marL="0" marR="0" indent="0">
              <a:lnSpc>
                <a:spcPct val="107000"/>
              </a:lnSpc>
              <a:spcBef>
                <a:spcPts val="0"/>
              </a:spcBef>
              <a:spcAft>
                <a:spcPts val="800"/>
              </a:spcAft>
              <a:buNone/>
              <a:tabLst>
                <a:tab pos="1739900" algn="l"/>
              </a:tabLs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tabLst>
                <a:tab pos="1739900" algn="l"/>
              </a:tabLst>
            </a:pPr>
            <a:r>
              <a:rPr lang="en-US" sz="2600" kern="100" dirty="0">
                <a:latin typeface="Calibri" panose="020F0502020204030204" pitchFamily="34" charset="0"/>
                <a:ea typeface="Calibri" panose="020F0502020204030204" pitchFamily="34" charset="0"/>
                <a:cs typeface="Times New Roman" panose="02020603050405020304" pitchFamily="18" charset="0"/>
              </a:rPr>
              <a:t>EX 14:</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Chromium metal can be electroplated from a water solution of potassium dichromate.  The reduction half-reaction is:</a:t>
            </a:r>
          </a:p>
          <a:p>
            <a:pPr marL="0" marR="0" indent="0">
              <a:lnSpc>
                <a:spcPct val="107000"/>
              </a:lnSpc>
              <a:spcBef>
                <a:spcPts val="0"/>
              </a:spcBef>
              <a:spcAft>
                <a:spcPts val="800"/>
              </a:spcAft>
              <a:buNone/>
              <a:tabLst>
                <a:tab pos="1739900" algn="l"/>
              </a:tabLs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Cr</a:t>
            </a:r>
            <a:r>
              <a:rPr lang="en-US" sz="2600" kern="1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O</a:t>
            </a:r>
            <a:r>
              <a:rPr lang="en-US" sz="2600" kern="100" baseline="-25000" dirty="0">
                <a:effectLst/>
                <a:latin typeface="Calibri" panose="020F0502020204030204" pitchFamily="34" charset="0"/>
                <a:ea typeface="Calibri" panose="020F0502020204030204" pitchFamily="34" charset="0"/>
                <a:cs typeface="Times New Roman" panose="02020603050405020304" pitchFamily="18" charset="0"/>
              </a:rPr>
              <a:t>7</a:t>
            </a:r>
            <a:r>
              <a:rPr lang="en-US" sz="2600" kern="1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2600" i="1" kern="100" baseline="-25000" dirty="0">
                <a:effectLst/>
                <a:latin typeface="Calibri" panose="020F0502020204030204" pitchFamily="34" charset="0"/>
                <a:ea typeface="Calibri" panose="020F0502020204030204" pitchFamily="34" charset="0"/>
                <a:cs typeface="Times New Roman" panose="02020603050405020304" pitchFamily="18" charset="0"/>
              </a:rPr>
              <a:t>(aq)</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+ 14 H</a:t>
            </a:r>
            <a:r>
              <a:rPr lang="en-US" sz="2600" kern="1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2600" i="1" kern="100" baseline="-25000" dirty="0">
                <a:effectLst/>
                <a:latin typeface="Calibri" panose="020F0502020204030204" pitchFamily="34" charset="0"/>
                <a:ea typeface="Calibri" panose="020F0502020204030204" pitchFamily="34" charset="0"/>
                <a:cs typeface="Times New Roman" panose="02020603050405020304" pitchFamily="18" charset="0"/>
              </a:rPr>
              <a:t>(aq)</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+ 12 e</a:t>
            </a:r>
            <a:r>
              <a:rPr lang="en-US" sz="2600" kern="1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2 Cr</a:t>
            </a:r>
            <a:r>
              <a:rPr lang="en-US" sz="2600" i="1" kern="100" baseline="-25000" dirty="0">
                <a:effectLst/>
                <a:latin typeface="Calibri" panose="020F0502020204030204" pitchFamily="34" charset="0"/>
                <a:ea typeface="Calibri" panose="020F0502020204030204" pitchFamily="34" charset="0"/>
                <a:cs typeface="Times New Roman" panose="02020603050405020304" pitchFamily="18" charset="0"/>
              </a:rPr>
              <a:t>(s)</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+ 7 H</a:t>
            </a:r>
            <a:r>
              <a:rPr lang="en-US" sz="2600" kern="1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O</a:t>
            </a:r>
            <a:r>
              <a:rPr lang="en-US" sz="2600" i="1" kern="100" baseline="-25000" dirty="0">
                <a:effectLst/>
                <a:latin typeface="Calibri" panose="020F0502020204030204" pitchFamily="34" charset="0"/>
                <a:ea typeface="Calibri" panose="020F0502020204030204" pitchFamily="34" charset="0"/>
                <a:cs typeface="Times New Roman" panose="02020603050405020304" pitchFamily="18" charset="0"/>
              </a:rPr>
              <a:t>(l)</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0">
              <a:lnSpc>
                <a:spcPct val="107000"/>
              </a:lnSpc>
              <a:spcBef>
                <a:spcPts val="0"/>
              </a:spcBef>
              <a:spcAft>
                <a:spcPts val="800"/>
              </a:spcAft>
              <a:buNone/>
              <a:tabLst>
                <a:tab pos="1739900" algn="l"/>
              </a:tabLs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a) How many grams of chromium will be plated by 1.00 X 10</a:t>
            </a:r>
            <a:r>
              <a:rPr lang="en-US" sz="2600" kern="100" baseline="30000" dirty="0">
                <a:effectLst/>
                <a:latin typeface="Calibri" panose="020F0502020204030204" pitchFamily="34" charset="0"/>
                <a:ea typeface="Calibri" panose="020F0502020204030204" pitchFamily="34" charset="0"/>
                <a:cs typeface="Times New Roman" panose="02020603050405020304" pitchFamily="18" charset="0"/>
              </a:rPr>
              <a:t>4</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C?</a:t>
            </a:r>
          </a:p>
          <a:p>
            <a:pPr marL="685800" marR="0" indent="0">
              <a:lnSpc>
                <a:spcPct val="107000"/>
              </a:lnSpc>
              <a:spcBef>
                <a:spcPts val="0"/>
              </a:spcBef>
              <a:spcAft>
                <a:spcPts val="800"/>
              </a:spcAft>
              <a:buNone/>
              <a:tabLst>
                <a:tab pos="1739900" algn="l"/>
              </a:tabLs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b) How long will it take to plate 1 gram of chromium using a current of 6.00 A?</a:t>
            </a:r>
          </a:p>
          <a:p>
            <a:pPr marL="685800" marR="0" indent="0">
              <a:lnSpc>
                <a:spcPct val="107000"/>
              </a:lnSpc>
              <a:spcBef>
                <a:spcPts val="0"/>
              </a:spcBef>
              <a:spcAft>
                <a:spcPts val="800"/>
              </a:spcAft>
              <a:buNone/>
              <a:tabLst>
                <a:tab pos="1739900" algn="l"/>
              </a:tabLs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c) If the applied voltage is 4.5 V, how many kilowatt hours of electrical energy are required to plate 1.00 grams of Cr?</a:t>
            </a:r>
          </a:p>
          <a:p>
            <a:pPr marL="0" indent="0">
              <a:buNone/>
            </a:pPr>
            <a:endParaRPr lang="en-US" dirty="0"/>
          </a:p>
        </p:txBody>
      </p:sp>
    </p:spTree>
    <p:extLst>
      <p:ext uri="{BB962C8B-B14F-4D97-AF65-F5344CB8AC3E}">
        <p14:creationId xmlns:p14="http://schemas.microsoft.com/office/powerpoint/2010/main" val="270808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3">
                                            <p:txEl>
                                              <p:pRg st="0" end="0"/>
                                            </p:txEl>
                                          </p:spTgt>
                                        </p:tgtEl>
                                      </p:cBhvr>
                                    </p:animEffect>
                                    <p:set>
                                      <p:cBhvr>
                                        <p:cTn id="34" dur="1" fill="hold">
                                          <p:stCondLst>
                                            <p:cond delay="499"/>
                                          </p:stCondLst>
                                        </p:cTn>
                                        <p:tgtEl>
                                          <p:spTgt spid="3">
                                            <p:txEl>
                                              <p:pRg st="0" end="0"/>
                                            </p:txEl>
                                          </p:spTgt>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3">
                                            <p:txEl>
                                              <p:pRg st="1" end="1"/>
                                            </p:txEl>
                                          </p:spTgt>
                                        </p:tgtEl>
                                      </p:cBhvr>
                                    </p:animEffect>
                                    <p:set>
                                      <p:cBhvr>
                                        <p:cTn id="37" dur="1" fill="hold">
                                          <p:stCondLst>
                                            <p:cond delay="499"/>
                                          </p:stCondLst>
                                        </p:cTn>
                                        <p:tgtEl>
                                          <p:spTgt spid="3">
                                            <p:txEl>
                                              <p:pRg st="1" end="1"/>
                                            </p:txEl>
                                          </p:spTgt>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3">
                                            <p:txEl>
                                              <p:pRg st="2" end="2"/>
                                            </p:txEl>
                                          </p:spTgt>
                                        </p:tgtEl>
                                      </p:cBhvr>
                                    </p:animEffect>
                                    <p:set>
                                      <p:cBhvr>
                                        <p:cTn id="40" dur="1" fill="hold">
                                          <p:stCondLst>
                                            <p:cond delay="499"/>
                                          </p:stCondLst>
                                        </p:cTn>
                                        <p:tgtEl>
                                          <p:spTgt spid="3">
                                            <p:txEl>
                                              <p:pRg st="2" end="2"/>
                                            </p:txEl>
                                          </p:spTgt>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3">
                                            <p:txEl>
                                              <p:pRg st="3" end="3"/>
                                            </p:txEl>
                                          </p:spTgt>
                                        </p:tgtEl>
                                      </p:cBhvr>
                                    </p:animEffect>
                                    <p:set>
                                      <p:cBhvr>
                                        <p:cTn id="43" dur="1" fill="hold">
                                          <p:stCondLst>
                                            <p:cond delay="499"/>
                                          </p:stCondLst>
                                        </p:cTn>
                                        <p:tgtEl>
                                          <p:spTgt spid="3">
                                            <p:txEl>
                                              <p:pRg st="3" end="3"/>
                                            </p:txEl>
                                          </p:spTgt>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3">
                                            <p:txEl>
                                              <p:pRg st="4" end="4"/>
                                            </p:txEl>
                                          </p:spTgt>
                                        </p:tgtEl>
                                      </p:cBhvr>
                                    </p:animEffect>
                                    <p:set>
                                      <p:cBhvr>
                                        <p:cTn id="46"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500"/>
                                        <p:tgtEl>
                                          <p:spTgt spid="3">
                                            <p:txEl>
                                              <p:pRg st="8" end="8"/>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500"/>
                                        <p:tgtEl>
                                          <p:spTgt spid="3">
                                            <p:txEl>
                                              <p:pRg st="9" end="9"/>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793EA-3ECF-4F9C-216B-857094C3FFF2}"/>
              </a:ext>
            </a:extLst>
          </p:cNvPr>
          <p:cNvSpPr>
            <a:spLocks noGrp="1"/>
          </p:cNvSpPr>
          <p:nvPr>
            <p:ph type="title"/>
          </p:nvPr>
        </p:nvSpPr>
        <p:spPr/>
        <p:txBody>
          <a:bodyPr>
            <a:normAutofit fontScale="90000"/>
          </a:bodyPr>
          <a:lstStyle/>
          <a:p>
            <a:r>
              <a:rPr lang="en-US" dirty="0"/>
              <a:t>Chapter 16, Section 5:  Electrolytic Cells </a:t>
            </a:r>
          </a:p>
        </p:txBody>
      </p:sp>
      <p:sp>
        <p:nvSpPr>
          <p:cNvPr id="3" name="Content Placeholder 2">
            <a:extLst>
              <a:ext uri="{FF2B5EF4-FFF2-40B4-BE49-F238E27FC236}">
                <a16:creationId xmlns:a16="http://schemas.microsoft.com/office/drawing/2014/main" id="{29385F08-815E-EB64-BE13-B44BD22F3CDD}"/>
              </a:ext>
            </a:extLst>
          </p:cNvPr>
          <p:cNvSpPr>
            <a:spLocks noGrp="1"/>
          </p:cNvSpPr>
          <p:nvPr>
            <p:ph idx="1"/>
          </p:nvPr>
        </p:nvSpPr>
        <p:spPr/>
        <p:txBody>
          <a:bodyPr/>
          <a:lstStyle/>
          <a:p>
            <a:pPr marL="0" indent="0">
              <a:buNone/>
            </a:pPr>
            <a:endParaRPr lang="en-US" dirty="0"/>
          </a:p>
          <a:p>
            <a:pPr marL="0" indent="0">
              <a:buNone/>
            </a:pPr>
            <a:r>
              <a:rPr lang="en-US" dirty="0"/>
              <a:t>Assignment #5:  Problems </a:t>
            </a:r>
          </a:p>
        </p:txBody>
      </p:sp>
    </p:spTree>
    <p:extLst>
      <p:ext uri="{BB962C8B-B14F-4D97-AF65-F5344CB8AC3E}">
        <p14:creationId xmlns:p14="http://schemas.microsoft.com/office/powerpoint/2010/main" val="666576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027E3-353D-0E40-E2C7-F03BBD72A034}"/>
              </a:ext>
            </a:extLst>
          </p:cNvPr>
          <p:cNvSpPr>
            <a:spLocks noGrp="1"/>
          </p:cNvSpPr>
          <p:nvPr>
            <p:ph type="title"/>
          </p:nvPr>
        </p:nvSpPr>
        <p:spPr/>
        <p:txBody>
          <a:bodyPr>
            <a:normAutofit fontScale="90000"/>
          </a:bodyPr>
          <a:lstStyle/>
          <a:p>
            <a:r>
              <a:rPr lang="en-US" dirty="0"/>
              <a:t>Chapter 16, Section 5:  Electrolytic Cells </a:t>
            </a:r>
          </a:p>
        </p:txBody>
      </p:sp>
      <p:sp>
        <p:nvSpPr>
          <p:cNvPr id="3" name="Content Placeholder 2">
            <a:extLst>
              <a:ext uri="{FF2B5EF4-FFF2-40B4-BE49-F238E27FC236}">
                <a16:creationId xmlns:a16="http://schemas.microsoft.com/office/drawing/2014/main" id="{DE04A897-DB71-6D0B-37B5-63CBA34E7E19}"/>
              </a:ext>
            </a:extLst>
          </p:cNvPr>
          <p:cNvSpPr>
            <a:spLocks noGrp="1"/>
          </p:cNvSpPr>
          <p:nvPr>
            <p:ph idx="1"/>
          </p:nvPr>
        </p:nvSpPr>
        <p:spPr/>
        <p:txBody>
          <a:bodyPr>
            <a:normAutofit/>
          </a:bodyPr>
          <a:lstStyle/>
          <a:p>
            <a:pPr marL="0" indent="0">
              <a:buNone/>
            </a:pPr>
            <a:r>
              <a:rPr lang="en-US" dirty="0">
                <a:hlinkClick r:id="rId2"/>
              </a:rPr>
              <a:t>Video: Introduction to Electroplating</a:t>
            </a:r>
            <a:endParaRPr lang="en-US" dirty="0"/>
          </a:p>
          <a:p>
            <a:pPr marL="0" indent="0">
              <a:buNone/>
            </a:pPr>
            <a:endParaRPr lang="en-US" dirty="0"/>
          </a:p>
          <a:p>
            <a:pPr marL="0" indent="0">
              <a:buNone/>
            </a:pPr>
            <a:r>
              <a:rPr lang="en-US" dirty="0"/>
              <a:t>Pre-lab:  Electroplating</a:t>
            </a:r>
          </a:p>
          <a:p>
            <a:pPr marL="0" indent="0">
              <a:buNone/>
            </a:pPr>
            <a:endParaRPr lang="en-US" dirty="0"/>
          </a:p>
          <a:p>
            <a:pPr marL="0" indent="0">
              <a:buNone/>
            </a:pPr>
            <a:r>
              <a:rPr lang="en-US" dirty="0">
                <a:hlinkClick r:id="rId3"/>
              </a:rPr>
              <a:t>Electroplating example problems</a:t>
            </a:r>
            <a:endParaRPr lang="en-US" dirty="0"/>
          </a:p>
          <a:p>
            <a:pPr marL="0" indent="0">
              <a:buNone/>
            </a:pPr>
            <a:endParaRPr lang="en-US" dirty="0"/>
          </a:p>
          <a:p>
            <a:pPr marL="0" indent="0">
              <a:buNone/>
            </a:pPr>
            <a:r>
              <a:rPr lang="en-US" dirty="0"/>
              <a:t>Lab: Electroplating with Copper</a:t>
            </a:r>
          </a:p>
        </p:txBody>
      </p:sp>
    </p:spTree>
    <p:extLst>
      <p:ext uri="{BB962C8B-B14F-4D97-AF65-F5344CB8AC3E}">
        <p14:creationId xmlns:p14="http://schemas.microsoft.com/office/powerpoint/2010/main" val="1743684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05DC36-2E1C-659E-1AAA-4021A6CBE073}"/>
              </a:ext>
            </a:extLst>
          </p:cNvPr>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dirty="0"/>
              <a:t>Chapter 16 – Unit wrap-up</a:t>
            </a:r>
          </a:p>
        </p:txBody>
      </p:sp>
      <p:sp>
        <p:nvSpPr>
          <p:cNvPr id="3" name="Content Placeholder 2">
            <a:extLst>
              <a:ext uri="{FF2B5EF4-FFF2-40B4-BE49-F238E27FC236}">
                <a16:creationId xmlns:a16="http://schemas.microsoft.com/office/drawing/2014/main" id="{CC581572-8183-E0AC-4456-E23A31D13644}"/>
              </a:ext>
            </a:extLst>
          </p:cNvPr>
          <p:cNvSpPr>
            <a:spLocks noGrp="1"/>
          </p:cNvSpPr>
          <p:nvPr>
            <p:ph idx="1"/>
          </p:nvPr>
        </p:nvSpPr>
        <p:spPr/>
        <p:txBody>
          <a:bodyPr/>
          <a:lstStyle/>
          <a:p>
            <a:pPr marL="0" indent="0">
              <a:buNone/>
            </a:pPr>
            <a:r>
              <a:rPr lang="en-US" dirty="0"/>
              <a:t>NMSI problems</a:t>
            </a:r>
          </a:p>
          <a:p>
            <a:pPr marL="0" indent="0">
              <a:buNone/>
            </a:pPr>
            <a:endParaRPr lang="en-US" dirty="0"/>
          </a:p>
          <a:p>
            <a:pPr marL="0" indent="0">
              <a:buNone/>
            </a:pPr>
            <a:r>
              <a:rPr lang="en-US" dirty="0"/>
              <a:t>FRQ #1-4</a:t>
            </a:r>
          </a:p>
        </p:txBody>
      </p:sp>
    </p:spTree>
    <p:extLst>
      <p:ext uri="{BB962C8B-B14F-4D97-AF65-F5344CB8AC3E}">
        <p14:creationId xmlns:p14="http://schemas.microsoft.com/office/powerpoint/2010/main" val="11552699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1B4D15AF-034D-5330-71FF-129F5A8D6433}"/>
              </a:ext>
            </a:extLst>
          </p:cNvPr>
          <p:cNvSpPr>
            <a:spLocks noGrp="1"/>
          </p:cNvSpPr>
          <p:nvPr>
            <p:ph type="title"/>
          </p:nvPr>
        </p:nvSpPr>
        <p:spPr/>
        <p:txBody>
          <a:bodyPr>
            <a:normAutofit/>
          </a:bodyPr>
          <a:lstStyle/>
          <a:p>
            <a:pPr algn="ctr"/>
            <a:r>
              <a:rPr lang="en-US" dirty="0"/>
              <a:t>Chapter 16, Section 1: Voltaic Cells</a:t>
            </a:r>
          </a:p>
        </p:txBody>
      </p:sp>
      <p:sp>
        <p:nvSpPr>
          <p:cNvPr id="19" name="Content Placeholder 18">
            <a:extLst>
              <a:ext uri="{FF2B5EF4-FFF2-40B4-BE49-F238E27FC236}">
                <a16:creationId xmlns:a16="http://schemas.microsoft.com/office/drawing/2014/main" id="{A6BAED0C-E8B5-8173-EF54-3592615488C3}"/>
              </a:ext>
            </a:extLst>
          </p:cNvPr>
          <p:cNvSpPr>
            <a:spLocks noGrp="1"/>
          </p:cNvSpPr>
          <p:nvPr>
            <p:ph idx="1"/>
          </p:nvPr>
        </p:nvSpPr>
        <p:spPr>
          <a:xfrm>
            <a:off x="478971" y="1809087"/>
            <a:ext cx="10733929" cy="4351338"/>
          </a:xfrm>
        </p:spPr>
        <p:txBody>
          <a:bodyPr/>
          <a:lstStyle/>
          <a:p>
            <a:pPr marL="0" marR="0" indent="0">
              <a:lnSpc>
                <a:spcPct val="107000"/>
              </a:lnSpc>
              <a:spcBef>
                <a:spcPts val="0"/>
              </a:spcBef>
              <a:spcAft>
                <a:spcPts val="800"/>
              </a:spcAft>
              <a:buNone/>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Electrochemistry</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 interconversions of electrical and chemical energy</a:t>
            </a:r>
          </a:p>
          <a:p>
            <a:pPr marL="0" marR="0" indent="0">
              <a:lnSpc>
                <a:spcPct val="107000"/>
              </a:lnSpc>
              <a:spcBef>
                <a:spcPts val="0"/>
              </a:spcBef>
              <a:spcAft>
                <a:spcPts val="800"/>
              </a:spcAft>
              <a:buNone/>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2 types of electrochemical cells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1.  Voltaic – spontaneous reactions generate electrical energy</a:t>
            </a:r>
          </a:p>
          <a:p>
            <a:pPr marL="0" marR="0" indent="0">
              <a:lnSpc>
                <a:spcPct val="107000"/>
              </a:lnSpc>
              <a:spcBef>
                <a:spcPts val="0"/>
              </a:spcBef>
              <a:spcAft>
                <a:spcPts val="80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2.  Electrolytic cells – electrical energy brings about nonspontaneous reaction </a:t>
            </a: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Voltaic Cells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Oxidation – (more +) anode</a:t>
            </a: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Reduction – (more -) cathode</a:t>
            </a:r>
          </a:p>
          <a:p>
            <a:pPr marL="0" indent="0">
              <a:buNone/>
            </a:pPr>
            <a:endParaRPr lang="en-US" dirty="0"/>
          </a:p>
        </p:txBody>
      </p:sp>
      <p:pic>
        <p:nvPicPr>
          <p:cNvPr id="2" name="Picture 1" descr="A close-up of a salt bridge&#10;&#10;Description automatically generated">
            <a:extLst>
              <a:ext uri="{FF2B5EF4-FFF2-40B4-BE49-F238E27FC236}">
                <a16:creationId xmlns:a16="http://schemas.microsoft.com/office/drawing/2014/main" id="{2ACEC2F2-3A1C-FA86-288B-09E5D52A2B9D}"/>
              </a:ext>
            </a:extLst>
          </p:cNvPr>
          <p:cNvPicPr>
            <a:picLocks noChangeAspect="1"/>
          </p:cNvPicPr>
          <p:nvPr/>
        </p:nvPicPr>
        <p:blipFill>
          <a:blip r:embed="rId2"/>
          <a:stretch>
            <a:fillRect/>
          </a:stretch>
        </p:blipFill>
        <p:spPr>
          <a:xfrm>
            <a:off x="6166087" y="3715211"/>
            <a:ext cx="3119427" cy="3142789"/>
          </a:xfrm>
          <a:prstGeom prst="rect">
            <a:avLst/>
          </a:prstGeom>
        </p:spPr>
      </p:pic>
      <p:pic>
        <p:nvPicPr>
          <p:cNvPr id="3" name="Picture 2">
            <a:extLst>
              <a:ext uri="{FF2B5EF4-FFF2-40B4-BE49-F238E27FC236}">
                <a16:creationId xmlns:a16="http://schemas.microsoft.com/office/drawing/2014/main" id="{42F9609D-617E-8335-827F-7CBC969F578D}"/>
              </a:ext>
            </a:extLst>
          </p:cNvPr>
          <p:cNvPicPr>
            <a:picLocks noChangeAspect="1"/>
          </p:cNvPicPr>
          <p:nvPr/>
        </p:nvPicPr>
        <p:blipFill>
          <a:blip r:embed="rId3"/>
          <a:stretch>
            <a:fillRect/>
          </a:stretch>
        </p:blipFill>
        <p:spPr>
          <a:xfrm>
            <a:off x="7355219" y="3429001"/>
            <a:ext cx="4836781" cy="3413714"/>
          </a:xfrm>
          <a:prstGeom prst="rect">
            <a:avLst/>
          </a:prstGeom>
        </p:spPr>
      </p:pic>
    </p:spTree>
    <p:extLst>
      <p:ext uri="{BB962C8B-B14F-4D97-AF65-F5344CB8AC3E}">
        <p14:creationId xmlns:p14="http://schemas.microsoft.com/office/powerpoint/2010/main" val="3122336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fade">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fade">
                                      <p:cBhvr>
                                        <p:cTn id="17" dur="500"/>
                                        <p:tgtEl>
                                          <p:spTgt spid="19">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xEl>
                                              <p:pRg st="3" end="3"/>
                                            </p:txEl>
                                          </p:spTgt>
                                        </p:tgtEl>
                                        <p:attrNameLst>
                                          <p:attrName>style.visibility</p:attrName>
                                        </p:attrNameLst>
                                      </p:cBhvr>
                                      <p:to>
                                        <p:strVal val="visible"/>
                                      </p:to>
                                    </p:set>
                                    <p:animEffect transition="in" filter="fade">
                                      <p:cBhvr>
                                        <p:cTn id="25" dur="500"/>
                                        <p:tgtEl>
                                          <p:spTgt spid="19">
                                            <p:txEl>
                                              <p:pRg st="3" end="3"/>
                                            </p:txEl>
                                          </p:spTgt>
                                        </p:tgtEl>
                                      </p:cBhvr>
                                    </p:animEffect>
                                  </p:childTnLst>
                                </p:cTn>
                              </p:par>
                              <p:par>
                                <p:cTn id="26" presetID="10" presetClass="exit" presetSubtype="0" fill="hold" nodeType="withEffect">
                                  <p:stCondLst>
                                    <p:cond delay="0"/>
                                  </p:stCondLst>
                                  <p:childTnLst>
                                    <p:animEffect transition="out" filter="fade">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9">
                                            <p:txEl>
                                              <p:pRg st="4" end="4"/>
                                            </p:txEl>
                                          </p:spTgt>
                                        </p:tgtEl>
                                        <p:attrNameLst>
                                          <p:attrName>style.visibility</p:attrName>
                                        </p:attrNameLst>
                                      </p:cBhvr>
                                      <p:to>
                                        <p:strVal val="visible"/>
                                      </p:to>
                                    </p:set>
                                    <p:animEffect transition="in" filter="fade">
                                      <p:cBhvr>
                                        <p:cTn id="31" dur="500"/>
                                        <p:tgtEl>
                                          <p:spTgt spid="1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9">
                                            <p:txEl>
                                              <p:pRg st="5" end="5"/>
                                            </p:txEl>
                                          </p:spTgt>
                                        </p:tgtEl>
                                        <p:attrNameLst>
                                          <p:attrName>style.visibility</p:attrName>
                                        </p:attrNameLst>
                                      </p:cBhvr>
                                      <p:to>
                                        <p:strVal val="visible"/>
                                      </p:to>
                                    </p:set>
                                    <p:animEffect transition="in" filter="fade">
                                      <p:cBhvr>
                                        <p:cTn id="36" dur="500"/>
                                        <p:tgtEl>
                                          <p:spTgt spid="19">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9">
                                            <p:txEl>
                                              <p:pRg st="6" end="6"/>
                                            </p:txEl>
                                          </p:spTgt>
                                        </p:tgtEl>
                                        <p:attrNameLst>
                                          <p:attrName>style.visibility</p:attrName>
                                        </p:attrNameLst>
                                      </p:cBhvr>
                                      <p:to>
                                        <p:strVal val="visible"/>
                                      </p:to>
                                    </p:set>
                                    <p:animEffect transition="in" filter="fade">
                                      <p:cBhvr>
                                        <p:cTn id="41" dur="500"/>
                                        <p:tgtEl>
                                          <p:spTgt spid="19">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9">
                                            <p:txEl>
                                              <p:pRg st="7" end="7"/>
                                            </p:txEl>
                                          </p:spTgt>
                                        </p:tgtEl>
                                        <p:attrNameLst>
                                          <p:attrName>style.visibility</p:attrName>
                                        </p:attrNameLst>
                                      </p:cBhvr>
                                      <p:to>
                                        <p:strVal val="visible"/>
                                      </p:to>
                                    </p:set>
                                    <p:animEffect transition="in" filter="fade">
                                      <p:cBhvr>
                                        <p:cTn id="46" dur="500"/>
                                        <p:tgtEl>
                                          <p:spTgt spid="19">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5F1918FC-805F-6230-F59E-08996CF996C2}"/>
              </a:ext>
            </a:extLst>
          </p:cNvPr>
          <p:cNvSpPr>
            <a:spLocks noGrp="1"/>
          </p:cNvSpPr>
          <p:nvPr>
            <p:ph type="title"/>
          </p:nvPr>
        </p:nvSpPr>
        <p:spPr/>
        <p:txBody>
          <a:bodyPr>
            <a:normAutofit/>
          </a:bodyPr>
          <a:lstStyle/>
          <a:p>
            <a:pPr algn="ctr"/>
            <a:r>
              <a:rPr lang="en-US" dirty="0"/>
              <a:t>Chapter 16, Section 1: Voltaic Cells</a:t>
            </a:r>
          </a:p>
        </p:txBody>
      </p:sp>
      <p:sp>
        <p:nvSpPr>
          <p:cNvPr id="6" name="Content Placeholder 5">
            <a:extLst>
              <a:ext uri="{FF2B5EF4-FFF2-40B4-BE49-F238E27FC236}">
                <a16:creationId xmlns:a16="http://schemas.microsoft.com/office/drawing/2014/main" id="{979EC236-9EB1-D256-DF3A-DD8B267691CC}"/>
              </a:ext>
            </a:extLst>
          </p:cNvPr>
          <p:cNvSpPr>
            <a:spLocks noGrp="1"/>
          </p:cNvSpPr>
          <p:nvPr>
            <p:ph idx="1"/>
          </p:nvPr>
        </p:nvSpPr>
        <p:spPr>
          <a:xfrm>
            <a:off x="2284772" y="1858282"/>
            <a:ext cx="10233800" cy="4351338"/>
          </a:xfrm>
        </p:spPr>
        <p:txBody>
          <a:bodyPr/>
          <a:lstStyle/>
          <a:p>
            <a:pPr marL="0" marR="0" indent="0">
              <a:lnSpc>
                <a:spcPct val="107000"/>
              </a:lnSpc>
              <a:spcBef>
                <a:spcPts val="0"/>
              </a:spcBef>
              <a:spcAft>
                <a:spcPts val="80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EX 1:  When chlorine gas is bubbled through a water solution of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NaBr</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 spontaneous reaction occurs:</a:t>
            </a:r>
          </a:p>
          <a:p>
            <a:pPr marL="0" marR="0" indent="0">
              <a:lnSpc>
                <a:spcPct val="107000"/>
              </a:lnSpc>
              <a:spcBef>
                <a:spcPts val="0"/>
              </a:spcBef>
              <a:spcAft>
                <a:spcPts val="80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Cl</a:t>
            </a:r>
            <a:r>
              <a:rPr lang="en-US" sz="2400" kern="1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US" sz="2400" i="1" kern="100" baseline="-25000" dirty="0">
                <a:effectLst/>
                <a:latin typeface="Calibri" panose="020F0502020204030204" pitchFamily="34" charset="0"/>
                <a:ea typeface="Calibri" panose="020F0502020204030204" pitchFamily="34" charset="0"/>
                <a:cs typeface="Times New Roman" panose="02020603050405020304" pitchFamily="18" charset="0"/>
              </a:rPr>
              <a:t>(g)</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+ 2 Br</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2400" i="1" kern="100" baseline="-25000" dirty="0">
                <a:effectLst/>
                <a:latin typeface="Calibri" panose="020F0502020204030204" pitchFamily="34" charset="0"/>
                <a:ea typeface="Calibri" panose="020F0502020204030204" pitchFamily="34" charset="0"/>
                <a:cs typeface="Times New Roman" panose="02020603050405020304" pitchFamily="18" charset="0"/>
              </a:rPr>
              <a:t>(aq)</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2 Cl</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2400" i="1" kern="100" baseline="-25000" dirty="0">
                <a:effectLst/>
                <a:latin typeface="Calibri" panose="020F0502020204030204" pitchFamily="34" charset="0"/>
                <a:ea typeface="Calibri" panose="020F0502020204030204" pitchFamily="34" charset="0"/>
                <a:cs typeface="Times New Roman" panose="02020603050405020304" pitchFamily="18" charset="0"/>
              </a:rPr>
              <a:t>(aq)</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 Br</a:t>
            </a:r>
            <a:r>
              <a:rPr lang="en-US" sz="2400" kern="1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US" sz="2400" i="1" kern="100" baseline="-25000" dirty="0">
                <a:effectLst/>
                <a:latin typeface="Calibri" panose="020F0502020204030204" pitchFamily="34" charset="0"/>
                <a:ea typeface="Calibri" panose="020F0502020204030204" pitchFamily="34" charset="0"/>
                <a:cs typeface="Times New Roman" panose="02020603050405020304" pitchFamily="18" charset="0"/>
              </a:rPr>
              <a:t>(l)</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This reaction can serve as a source of electrical energy in a voltaic cell.		</a:t>
            </a:r>
          </a:p>
          <a:p>
            <a:pPr marL="0" marR="0" indent="0">
              <a:lnSpc>
                <a:spcPct val="107000"/>
              </a:lnSpc>
              <a:spcBef>
                <a:spcPts val="0"/>
              </a:spcBef>
              <a:spcAft>
                <a:spcPts val="80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  Draw the voltaic cell.</a:t>
            </a:r>
          </a:p>
          <a:p>
            <a:pPr marL="0" marR="0" indent="0">
              <a:lnSpc>
                <a:spcPct val="107000"/>
              </a:lnSpc>
              <a:spcBef>
                <a:spcPts val="0"/>
              </a:spcBef>
              <a:spcAft>
                <a:spcPts val="80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b)  What is the cathode reaction?  Anode reaction?</a:t>
            </a:r>
          </a:p>
          <a:p>
            <a:pPr marL="0" marR="0" indent="0">
              <a:lnSpc>
                <a:spcPct val="107000"/>
              </a:lnSpc>
              <a:spcBef>
                <a:spcPts val="0"/>
              </a:spcBef>
              <a:spcAft>
                <a:spcPts val="80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c)  Which way do the e</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move in the external circuit?</a:t>
            </a:r>
          </a:p>
          <a:p>
            <a:pPr marL="0" marR="0" indent="0">
              <a:lnSpc>
                <a:spcPct val="107000"/>
              </a:lnSpc>
              <a:spcBef>
                <a:spcPts val="0"/>
              </a:spcBef>
              <a:spcAft>
                <a:spcPts val="80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d)  Which way do the anions move?  Which way do the cations move?</a:t>
            </a:r>
          </a:p>
          <a:p>
            <a:pPr marL="0" indent="0">
              <a:buNone/>
            </a:pPr>
            <a:endParaRPr lang="en-US" dirty="0"/>
          </a:p>
        </p:txBody>
      </p:sp>
      <p:pic>
        <p:nvPicPr>
          <p:cNvPr id="2" name="Picture 1">
            <a:extLst>
              <a:ext uri="{FF2B5EF4-FFF2-40B4-BE49-F238E27FC236}">
                <a16:creationId xmlns:a16="http://schemas.microsoft.com/office/drawing/2014/main" id="{2E2FE54E-BF66-A067-EC22-8CC15887166F}"/>
              </a:ext>
            </a:extLst>
          </p:cNvPr>
          <p:cNvPicPr>
            <a:picLocks noChangeAspect="1"/>
          </p:cNvPicPr>
          <p:nvPr/>
        </p:nvPicPr>
        <p:blipFill>
          <a:blip r:embed="rId2"/>
          <a:stretch>
            <a:fillRect/>
          </a:stretch>
        </p:blipFill>
        <p:spPr>
          <a:xfrm>
            <a:off x="777535" y="4495800"/>
            <a:ext cx="2343888" cy="2362200"/>
          </a:xfrm>
          <a:prstGeom prst="rect">
            <a:avLst/>
          </a:prstGeom>
        </p:spPr>
      </p:pic>
      <p:pic>
        <p:nvPicPr>
          <p:cNvPr id="5" name="Picture 4">
            <a:extLst>
              <a:ext uri="{FF2B5EF4-FFF2-40B4-BE49-F238E27FC236}">
                <a16:creationId xmlns:a16="http://schemas.microsoft.com/office/drawing/2014/main" id="{7DEA71CA-550F-5839-43BF-0BBA3F876870}"/>
              </a:ext>
            </a:extLst>
          </p:cNvPr>
          <p:cNvPicPr>
            <a:picLocks noChangeAspect="1"/>
          </p:cNvPicPr>
          <p:nvPr/>
        </p:nvPicPr>
        <p:blipFill>
          <a:blip r:embed="rId3"/>
          <a:stretch>
            <a:fillRect/>
          </a:stretch>
        </p:blipFill>
        <p:spPr>
          <a:xfrm>
            <a:off x="0" y="1858282"/>
            <a:ext cx="2360425" cy="1916665"/>
          </a:xfrm>
          <a:prstGeom prst="rect">
            <a:avLst/>
          </a:prstGeom>
        </p:spPr>
      </p:pic>
    </p:spTree>
    <p:extLst>
      <p:ext uri="{BB962C8B-B14F-4D97-AF65-F5344CB8AC3E}">
        <p14:creationId xmlns:p14="http://schemas.microsoft.com/office/powerpoint/2010/main" val="2258461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fade">
                                      <p:cBhvr>
                                        <p:cTn id="23" dur="500"/>
                                        <p:tgtEl>
                                          <p:spTgt spid="6">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500"/>
                                        <p:tgtEl>
                                          <p:spTgt spid="6">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fade">
                                      <p:cBhvr>
                                        <p:cTn id="36" dur="500"/>
                                        <p:tgtEl>
                                          <p:spTgt spid="6">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animEffect transition="in" filter="fade">
                                      <p:cBhvr>
                                        <p:cTn id="41"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39EB7394-BA45-A15B-0B94-1F9B01BDF67D}"/>
              </a:ext>
            </a:extLst>
          </p:cNvPr>
          <p:cNvSpPr>
            <a:spLocks noGrp="1"/>
          </p:cNvSpPr>
          <p:nvPr>
            <p:ph type="title"/>
          </p:nvPr>
        </p:nvSpPr>
        <p:spPr/>
        <p:txBody>
          <a:bodyPr>
            <a:normAutofit/>
          </a:bodyPr>
          <a:lstStyle/>
          <a:p>
            <a:pPr algn="ctr"/>
            <a:r>
              <a:rPr lang="en-US" dirty="0"/>
              <a:t>Chapter 16, Section 1: Voltaic Cells</a:t>
            </a:r>
          </a:p>
        </p:txBody>
      </p:sp>
      <p:sp>
        <p:nvSpPr>
          <p:cNvPr id="11" name="Content Placeholder 10">
            <a:extLst>
              <a:ext uri="{FF2B5EF4-FFF2-40B4-BE49-F238E27FC236}">
                <a16:creationId xmlns:a16="http://schemas.microsoft.com/office/drawing/2014/main" id="{A0CFA8C9-C919-13ED-DBBB-F4120B9D0CA8}"/>
              </a:ext>
            </a:extLst>
          </p:cNvPr>
          <p:cNvSpPr>
            <a:spLocks noGrp="1"/>
          </p:cNvSpPr>
          <p:nvPr>
            <p:ph idx="1"/>
          </p:nvPr>
        </p:nvSpPr>
        <p:spPr>
          <a:xfrm>
            <a:off x="185057" y="1825624"/>
            <a:ext cx="12006943" cy="5032375"/>
          </a:xfrm>
        </p:spPr>
        <p:txBody>
          <a:bodyPr>
            <a:normAutofit lnSpcReduction="10000"/>
          </a:bodyPr>
          <a:lstStyle/>
          <a:p>
            <a:pPr marL="0" marR="0" indent="0">
              <a:lnSpc>
                <a:spcPct val="107000"/>
              </a:lnSpc>
              <a:spcBef>
                <a:spcPts val="0"/>
              </a:spcBef>
              <a:spcAft>
                <a:spcPts val="800"/>
              </a:spcAft>
              <a:buNone/>
              <a:tabLst>
                <a:tab pos="21082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EX 2:  Do the same as before for the following reaction:</a:t>
            </a:r>
          </a:p>
          <a:p>
            <a:pPr marL="1600200" marR="0" indent="0">
              <a:lnSpc>
                <a:spcPct val="107000"/>
              </a:lnSpc>
              <a:spcBef>
                <a:spcPts val="0"/>
              </a:spcBef>
              <a:spcAft>
                <a:spcPts val="800"/>
              </a:spcAft>
              <a:buNone/>
              <a:tabLst>
                <a:tab pos="21082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Zn</a:t>
            </a:r>
            <a:r>
              <a:rPr lang="en-US" sz="2400" i="1" kern="100" baseline="-25000" dirty="0">
                <a:effectLst/>
                <a:latin typeface="Calibri" panose="020F0502020204030204" pitchFamily="34" charset="0"/>
                <a:ea typeface="Calibri" panose="020F0502020204030204" pitchFamily="34" charset="0"/>
                <a:cs typeface="Times New Roman" panose="02020603050405020304" pitchFamily="18" charset="0"/>
              </a:rPr>
              <a:t>(s)</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+ 2 H</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2400" i="1" kern="100" baseline="-25000" dirty="0">
                <a:effectLst/>
                <a:latin typeface="Calibri" panose="020F0502020204030204" pitchFamily="34" charset="0"/>
                <a:ea typeface="Calibri" panose="020F0502020204030204" pitchFamily="34" charset="0"/>
                <a:cs typeface="Times New Roman" panose="02020603050405020304" pitchFamily="18" charset="0"/>
              </a:rPr>
              <a:t>(aq)</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Zn</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2400" i="1" kern="100" baseline="-25000" dirty="0">
                <a:effectLst/>
                <a:latin typeface="Calibri" panose="020F0502020204030204" pitchFamily="34" charset="0"/>
                <a:ea typeface="Calibri" panose="020F0502020204030204" pitchFamily="34" charset="0"/>
                <a:cs typeface="Times New Roman" panose="02020603050405020304" pitchFamily="18" charset="0"/>
              </a:rPr>
              <a:t>(aq)</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 H</a:t>
            </a:r>
            <a:r>
              <a:rPr lang="en-US" sz="2400" kern="1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US" sz="2400" i="1" kern="100" baseline="-25000" dirty="0">
                <a:effectLst/>
                <a:latin typeface="Calibri" panose="020F0502020204030204" pitchFamily="34" charset="0"/>
                <a:ea typeface="Calibri" panose="020F0502020204030204" pitchFamily="34" charset="0"/>
                <a:cs typeface="Times New Roman" panose="02020603050405020304" pitchFamily="18" charset="0"/>
              </a:rPr>
              <a:t>(g)</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a:p>
            <a:pPr marL="0" indent="0">
              <a:buNone/>
            </a:pPr>
            <a:endParaRPr lang="en-US" dirty="0"/>
          </a:p>
          <a:p>
            <a:pPr marL="0" marR="0" indent="0">
              <a:lnSpc>
                <a:spcPct val="107000"/>
              </a:lnSpc>
              <a:spcBef>
                <a:spcPts val="0"/>
              </a:spcBef>
              <a:spcAft>
                <a:spcPts val="800"/>
              </a:spcAft>
              <a:buNone/>
              <a:tabLst>
                <a:tab pos="2108200" algn="l"/>
              </a:tabLst>
            </a:pPr>
            <a:r>
              <a:rPr lang="en-US" sz="2400" u="sng" kern="100" dirty="0">
                <a:effectLst/>
                <a:latin typeface="Calibri" panose="020F0502020204030204" pitchFamily="34" charset="0"/>
                <a:ea typeface="Calibri" panose="020F0502020204030204" pitchFamily="34" charset="0"/>
                <a:cs typeface="Times New Roman" panose="02020603050405020304" pitchFamily="18" charset="0"/>
              </a:rPr>
              <a:t>Summary of voltaic cells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457200">
              <a:lnSpc>
                <a:spcPct val="107000"/>
              </a:lnSpc>
              <a:spcBef>
                <a:spcPts val="0"/>
              </a:spcBef>
              <a:spcAft>
                <a:spcPts val="800"/>
              </a:spcAft>
              <a:buAutoNum type="arabicPeriod"/>
              <a:tabLst>
                <a:tab pos="21082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Voltaic cells consist of two half-cells.  They are joined by an external electrical circuit through which electrons move and a salt bridge through which ions move.</a:t>
            </a:r>
          </a:p>
          <a:p>
            <a:pPr marL="685800" marR="0" indent="-457200">
              <a:lnSpc>
                <a:spcPct val="107000"/>
              </a:lnSpc>
              <a:spcBef>
                <a:spcPts val="0"/>
              </a:spcBef>
              <a:spcAft>
                <a:spcPts val="800"/>
              </a:spcAft>
              <a:buAutoNum type="arabicPeriod" startAt="2"/>
              <a:tabLst>
                <a:tab pos="21082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Each half-cell consists of an electrode dipping into a water solution.  If a metal participates in the cell reaction, either as a product or a reactant, it is ordinarily used as the electrode; otherwise an inert electrode such as platinum is used.</a:t>
            </a:r>
          </a:p>
          <a:p>
            <a:pPr marR="0" indent="0">
              <a:lnSpc>
                <a:spcPct val="107000"/>
              </a:lnSpc>
              <a:spcBef>
                <a:spcPts val="0"/>
              </a:spcBef>
              <a:spcAft>
                <a:spcPts val="800"/>
              </a:spcAft>
              <a:buNone/>
              <a:tabLst>
                <a:tab pos="21082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3.  In one half-cell, </a:t>
            </a:r>
            <a:r>
              <a:rPr lang="en-US" sz="2400" u="sng" kern="100" dirty="0">
                <a:effectLst/>
                <a:latin typeface="Calibri" panose="020F0502020204030204" pitchFamily="34" charset="0"/>
                <a:ea typeface="Calibri" panose="020F0502020204030204" pitchFamily="34" charset="0"/>
                <a:cs typeface="Times New Roman" panose="02020603050405020304" pitchFamily="18" charset="0"/>
              </a:rPr>
              <a:t>oxidation happens at the anode</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and </a:t>
            </a:r>
            <a:r>
              <a:rPr lang="en-US" sz="2400" u="sng" kern="100" dirty="0">
                <a:effectLst/>
                <a:latin typeface="Calibri" panose="020F0502020204030204" pitchFamily="34" charset="0"/>
                <a:ea typeface="Calibri" panose="020F0502020204030204" pitchFamily="34" charset="0"/>
                <a:cs typeface="Times New Roman" panose="02020603050405020304" pitchFamily="18" charset="0"/>
              </a:rPr>
              <a:t>reduction occurs at the cathode</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endParaRPr lang="en-US" dirty="0"/>
          </a:p>
        </p:txBody>
      </p:sp>
      <p:pic>
        <p:nvPicPr>
          <p:cNvPr id="2" name="Picture 1">
            <a:extLst>
              <a:ext uri="{FF2B5EF4-FFF2-40B4-BE49-F238E27FC236}">
                <a16:creationId xmlns:a16="http://schemas.microsoft.com/office/drawing/2014/main" id="{A9AB1EAE-3F78-507E-36E4-A9DF41D56A28}"/>
              </a:ext>
            </a:extLst>
          </p:cNvPr>
          <p:cNvPicPr>
            <a:picLocks noChangeAspect="1"/>
          </p:cNvPicPr>
          <p:nvPr/>
        </p:nvPicPr>
        <p:blipFill>
          <a:blip r:embed="rId2"/>
          <a:stretch>
            <a:fillRect/>
          </a:stretch>
        </p:blipFill>
        <p:spPr>
          <a:xfrm>
            <a:off x="7322031" y="2300820"/>
            <a:ext cx="4445426" cy="4480156"/>
          </a:xfrm>
          <a:prstGeom prst="rect">
            <a:avLst/>
          </a:prstGeom>
        </p:spPr>
      </p:pic>
    </p:spTree>
    <p:extLst>
      <p:ext uri="{BB962C8B-B14F-4D97-AF65-F5344CB8AC3E}">
        <p14:creationId xmlns:p14="http://schemas.microsoft.com/office/powerpoint/2010/main" val="10090128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fade">
                                      <p:cBhvr>
                                        <p:cTn id="23" dur="500"/>
                                        <p:tgtEl>
                                          <p:spTgt spid="1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xEl>
                                              <p:pRg st="5" end="5"/>
                                            </p:txEl>
                                          </p:spTgt>
                                        </p:tgtEl>
                                        <p:attrNameLst>
                                          <p:attrName>style.visibility</p:attrName>
                                        </p:attrNameLst>
                                      </p:cBhvr>
                                      <p:to>
                                        <p:strVal val="visible"/>
                                      </p:to>
                                    </p:set>
                                    <p:animEffect transition="in" filter="fade">
                                      <p:cBhvr>
                                        <p:cTn id="28" dur="500"/>
                                        <p:tgtEl>
                                          <p:spTgt spid="11">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xEl>
                                              <p:pRg st="6" end="6"/>
                                            </p:txEl>
                                          </p:spTgt>
                                        </p:tgtEl>
                                        <p:attrNameLst>
                                          <p:attrName>style.visibility</p:attrName>
                                        </p:attrNameLst>
                                      </p:cBhvr>
                                      <p:to>
                                        <p:strVal val="visible"/>
                                      </p:to>
                                    </p:set>
                                    <p:animEffect transition="in" filter="fade">
                                      <p:cBhvr>
                                        <p:cTn id="33" dur="500"/>
                                        <p:tgtEl>
                                          <p:spTgt spid="11">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xEl>
                                              <p:pRg st="7" end="7"/>
                                            </p:txEl>
                                          </p:spTgt>
                                        </p:tgtEl>
                                        <p:attrNameLst>
                                          <p:attrName>style.visibility</p:attrName>
                                        </p:attrNameLst>
                                      </p:cBhvr>
                                      <p:to>
                                        <p:strVal val="visible"/>
                                      </p:to>
                                    </p:set>
                                    <p:animEffect transition="in" filter="fade">
                                      <p:cBhvr>
                                        <p:cTn id="38"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2436BB28-1E3F-EE2E-1DBC-C3716288D7E6}"/>
              </a:ext>
            </a:extLst>
          </p:cNvPr>
          <p:cNvSpPr>
            <a:spLocks noGrp="1"/>
          </p:cNvSpPr>
          <p:nvPr>
            <p:ph type="title"/>
          </p:nvPr>
        </p:nvSpPr>
        <p:spPr/>
        <p:txBody>
          <a:bodyPr>
            <a:normAutofit/>
          </a:bodyPr>
          <a:lstStyle/>
          <a:p>
            <a:pPr algn="ctr"/>
            <a:r>
              <a:rPr lang="en-US" dirty="0"/>
              <a:t>Chapter 16, Section 1: Voltaic Cells</a:t>
            </a:r>
          </a:p>
        </p:txBody>
      </p:sp>
      <p:sp>
        <p:nvSpPr>
          <p:cNvPr id="10" name="Content Placeholder 9">
            <a:extLst>
              <a:ext uri="{FF2B5EF4-FFF2-40B4-BE49-F238E27FC236}">
                <a16:creationId xmlns:a16="http://schemas.microsoft.com/office/drawing/2014/main" id="{6FF4436B-FE60-68AD-5867-AE66869B8704}"/>
              </a:ext>
            </a:extLst>
          </p:cNvPr>
          <p:cNvSpPr>
            <a:spLocks noGrp="1"/>
          </p:cNvSpPr>
          <p:nvPr>
            <p:ph idx="1"/>
          </p:nvPr>
        </p:nvSpPr>
        <p:spPr>
          <a:xfrm>
            <a:off x="838200" y="1817914"/>
            <a:ext cx="10233800" cy="4351338"/>
          </a:xfrm>
        </p:spPr>
        <p:txBody>
          <a:bodyPr/>
          <a:lstStyle/>
          <a:p>
            <a:pPr marL="0" indent="0">
              <a:buNone/>
            </a:pPr>
            <a:r>
              <a:rPr lang="en-US" dirty="0"/>
              <a:t>Assignment #1:  Problems 1-4</a:t>
            </a:r>
          </a:p>
        </p:txBody>
      </p:sp>
    </p:spTree>
    <p:extLst>
      <p:ext uri="{BB962C8B-B14F-4D97-AF65-F5344CB8AC3E}">
        <p14:creationId xmlns:p14="http://schemas.microsoft.com/office/powerpoint/2010/main" val="4386973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DF502-5983-AF69-B7C7-39E4592A5D2A}"/>
              </a:ext>
            </a:extLst>
          </p:cNvPr>
          <p:cNvSpPr>
            <a:spLocks noGrp="1"/>
          </p:cNvSpPr>
          <p:nvPr>
            <p:ph type="title"/>
          </p:nvPr>
        </p:nvSpPr>
        <p:spPr/>
        <p:txBody>
          <a:bodyPr>
            <a:normAutofit fontScale="90000"/>
          </a:bodyPr>
          <a:lstStyle/>
          <a:p>
            <a:pPr algn="ctr"/>
            <a:r>
              <a:rPr lang="en-US" dirty="0"/>
              <a:t>Chapter 16, Section 2:  Voltaic Cells - Voltages</a:t>
            </a:r>
          </a:p>
        </p:txBody>
      </p:sp>
      <p:sp>
        <p:nvSpPr>
          <p:cNvPr id="5" name="Content Placeholder 4">
            <a:extLst>
              <a:ext uri="{FF2B5EF4-FFF2-40B4-BE49-F238E27FC236}">
                <a16:creationId xmlns:a16="http://schemas.microsoft.com/office/drawing/2014/main" id="{BF6A443A-7738-062F-A54D-C38374E5B3E0}"/>
              </a:ext>
            </a:extLst>
          </p:cNvPr>
          <p:cNvSpPr>
            <a:spLocks noGrp="1"/>
          </p:cNvSpPr>
          <p:nvPr>
            <p:ph idx="1"/>
          </p:nvPr>
        </p:nvSpPr>
        <p:spPr/>
        <p:txBody>
          <a:bodyPr/>
          <a:lstStyle/>
          <a:p>
            <a:pPr marL="0" marR="0" indent="0">
              <a:lnSpc>
                <a:spcPct val="107000"/>
              </a:lnSpc>
              <a:spcBef>
                <a:spcPts val="0"/>
              </a:spcBef>
              <a:spcAft>
                <a:spcPts val="800"/>
              </a:spcAft>
              <a:buNone/>
              <a:tabLst>
                <a:tab pos="2108200" algn="l"/>
              </a:tabLst>
            </a:pPr>
            <a:r>
              <a:rPr lang="en-US" sz="2400" b="1" u="sng" kern="100" dirty="0">
                <a:effectLst/>
                <a:latin typeface="Calibri" panose="020F0502020204030204" pitchFamily="34" charset="0"/>
                <a:ea typeface="Calibri" panose="020F0502020204030204" pitchFamily="34" charset="0"/>
                <a:cs typeface="Times New Roman" panose="02020603050405020304" pitchFamily="18" charset="0"/>
              </a:rPr>
              <a:t>Standard voltages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tabLst>
                <a:tab pos="2108200" algn="l"/>
              </a:tabLst>
            </a:pPr>
            <a:r>
              <a:rPr lang="en-US" sz="2400" u="sng" kern="100" dirty="0">
                <a:effectLst/>
                <a:latin typeface="Calibri" panose="020F0502020204030204" pitchFamily="34" charset="0"/>
                <a:ea typeface="Calibri" panose="020F0502020204030204" pitchFamily="34" charset="0"/>
                <a:cs typeface="Times New Roman" panose="02020603050405020304" pitchFamily="18" charset="0"/>
              </a:rPr>
              <a:t>Standard voltage</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 current flow is zero ions and molecules in solution at standard conditions (1 </a:t>
            </a:r>
            <a:r>
              <a:rPr lang="en-US" sz="2400" i="1" kern="100" dirty="0">
                <a:effectLst/>
                <a:latin typeface="Calibri" panose="020F0502020204030204" pitchFamily="34" charset="0"/>
                <a:ea typeface="Calibri" panose="020F0502020204030204" pitchFamily="34" charset="0"/>
                <a:cs typeface="Times New Roman" panose="02020603050405020304" pitchFamily="18" charset="0"/>
              </a:rPr>
              <a:t>M</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for solutions, 1 atm for gases)</a:t>
            </a:r>
          </a:p>
          <a:p>
            <a:pPr marL="0" marR="0" indent="0">
              <a:lnSpc>
                <a:spcPct val="107000"/>
              </a:lnSpc>
              <a:spcBef>
                <a:spcPts val="0"/>
              </a:spcBef>
              <a:spcAft>
                <a:spcPts val="800"/>
              </a:spcAft>
              <a:buNone/>
              <a:tabLst>
                <a:tab pos="2108200" algn="l"/>
              </a:tabLst>
            </a:pPr>
            <a:r>
              <a:rPr lang="en-US" sz="2400" u="sng" kern="100" dirty="0">
                <a:effectLst/>
                <a:latin typeface="Calibri" panose="020F0502020204030204" pitchFamily="34" charset="0"/>
                <a:ea typeface="Calibri" panose="020F0502020204030204" pitchFamily="34" charset="0"/>
                <a:cs typeface="Times New Roman" panose="02020603050405020304" pitchFamily="18" charset="0"/>
              </a:rPr>
              <a:t>Zn-H</a:t>
            </a:r>
            <a:r>
              <a:rPr lang="en-US" sz="2400" u="sng" kern="1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2400" u="sng" kern="100" dirty="0">
                <a:effectLst/>
                <a:latin typeface="Calibri" panose="020F0502020204030204" pitchFamily="34" charset="0"/>
                <a:ea typeface="Calibri" panose="020F0502020204030204" pitchFamily="34" charset="0"/>
                <a:cs typeface="Times New Roman" panose="02020603050405020304" pitchFamily="18" charset="0"/>
              </a:rPr>
              <a:t> cell as an example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tabLst>
                <a:tab pos="21082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tabLst>
                <a:tab pos="21082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You need two half-cells to measure a voltage</a:t>
            </a:r>
          </a:p>
          <a:p>
            <a:pPr marL="0" indent="0">
              <a:buNone/>
            </a:pPr>
            <a:endParaRPr lang="en-US" dirty="0"/>
          </a:p>
          <a:p>
            <a:pPr marL="0" indent="0">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EX 3:  What is the E</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0</a:t>
            </a:r>
            <a:r>
              <a:rPr lang="en-US" sz="2400" kern="100" baseline="-25000" dirty="0">
                <a:effectLst/>
                <a:latin typeface="Calibri" panose="020F0502020204030204" pitchFamily="34" charset="0"/>
                <a:ea typeface="Calibri" panose="020F0502020204030204" pitchFamily="34" charset="0"/>
                <a:cs typeface="Times New Roman" panose="02020603050405020304" pitchFamily="18" charset="0"/>
              </a:rPr>
              <a:t>red</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for Cu</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if E</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0</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for Zn-Cu</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is +1.101 V?</a:t>
            </a:r>
          </a:p>
          <a:p>
            <a:pPr marL="0" indent="0">
              <a:buNone/>
            </a:pPr>
            <a:endParaRPr lang="en-US" dirty="0"/>
          </a:p>
        </p:txBody>
      </p:sp>
    </p:spTree>
    <p:extLst>
      <p:ext uri="{BB962C8B-B14F-4D97-AF65-F5344CB8AC3E}">
        <p14:creationId xmlns:p14="http://schemas.microsoft.com/office/powerpoint/2010/main" val="28115278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500"/>
                                        <p:tgtEl>
                                          <p:spTgt spid="5">
                                            <p:txEl>
                                              <p:pRg st="6" end="6"/>
                                            </p:txEl>
                                          </p:spTgt>
                                        </p:tgtEl>
                                      </p:cBhvr>
                                    </p:animEffect>
                                  </p:childTnLst>
                                </p:cTn>
                              </p:par>
                              <p:par>
                                <p:cTn id="29" presetID="10" presetClass="exit" presetSubtype="0" fill="hold" nodeType="withEffect">
                                  <p:stCondLst>
                                    <p:cond delay="0"/>
                                  </p:stCondLst>
                                  <p:childTnLst>
                                    <p:animEffect transition="out" filter="fade">
                                      <p:cBhvr>
                                        <p:cTn id="30" dur="500"/>
                                        <p:tgtEl>
                                          <p:spTgt spid="5">
                                            <p:txEl>
                                              <p:pRg st="1" end="1"/>
                                            </p:txEl>
                                          </p:spTgt>
                                        </p:tgtEl>
                                      </p:cBhvr>
                                    </p:animEffect>
                                    <p:set>
                                      <p:cBhvr>
                                        <p:cTn id="31" dur="1" fill="hold">
                                          <p:stCondLst>
                                            <p:cond delay="499"/>
                                          </p:stCondLst>
                                        </p:cTn>
                                        <p:tgtEl>
                                          <p:spTgt spid="5">
                                            <p:txEl>
                                              <p:pRg st="1" end="1"/>
                                            </p:txEl>
                                          </p:spTgt>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5">
                                            <p:txEl>
                                              <p:pRg st="2" end="2"/>
                                            </p:txEl>
                                          </p:spTgt>
                                        </p:tgtEl>
                                      </p:cBhvr>
                                    </p:animEffect>
                                    <p:set>
                                      <p:cBhvr>
                                        <p:cTn id="34" dur="1" fill="hold">
                                          <p:stCondLst>
                                            <p:cond delay="499"/>
                                          </p:stCondLst>
                                        </p:cTn>
                                        <p:tgtEl>
                                          <p:spTgt spid="5">
                                            <p:txEl>
                                              <p:pRg st="2" end="2"/>
                                            </p:txEl>
                                          </p:spTgt>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5">
                                            <p:txEl>
                                              <p:pRg st="3" end="3"/>
                                            </p:txEl>
                                          </p:spTgt>
                                        </p:tgtEl>
                                      </p:cBhvr>
                                    </p:animEffect>
                                    <p:set>
                                      <p:cBhvr>
                                        <p:cTn id="37" dur="1" fill="hold">
                                          <p:stCondLst>
                                            <p:cond delay="499"/>
                                          </p:stCondLst>
                                        </p:cTn>
                                        <p:tgtEl>
                                          <p:spTgt spid="5">
                                            <p:txEl>
                                              <p:pRg st="3" end="3"/>
                                            </p:txEl>
                                          </p:spTgt>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5">
                                            <p:txEl>
                                              <p:pRg st="4" end="4"/>
                                            </p:txEl>
                                          </p:spTgt>
                                        </p:tgtEl>
                                      </p:cBhvr>
                                    </p:animEffect>
                                    <p:set>
                                      <p:cBhvr>
                                        <p:cTn id="40" dur="1" fill="hold">
                                          <p:stCondLst>
                                            <p:cond delay="499"/>
                                          </p:stCondLst>
                                        </p:cTn>
                                        <p:tgtEl>
                                          <p:spTgt spid="5">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E09C7A3-3184-09C3-ED0B-D91AC672567B}"/>
              </a:ext>
            </a:extLst>
          </p:cNvPr>
          <p:cNvSpPr>
            <a:spLocks noGrp="1"/>
          </p:cNvSpPr>
          <p:nvPr>
            <p:ph type="title"/>
          </p:nvPr>
        </p:nvSpPr>
        <p:spPr>
          <a:xfrm>
            <a:off x="838200" y="154895"/>
            <a:ext cx="10515600" cy="1325563"/>
          </a:xfrm>
        </p:spPr>
        <p:txBody>
          <a:bodyPr>
            <a:normAutofit fontScale="90000"/>
          </a:bodyPr>
          <a:lstStyle/>
          <a:p>
            <a:pPr algn="ctr"/>
            <a:r>
              <a:rPr lang="en-US" dirty="0"/>
              <a:t>Chapter 16, Section 2:  Voltaic Cells - Redox</a:t>
            </a:r>
          </a:p>
        </p:txBody>
      </p:sp>
      <p:sp>
        <p:nvSpPr>
          <p:cNvPr id="6" name="Content Placeholder 5">
            <a:extLst>
              <a:ext uri="{FF2B5EF4-FFF2-40B4-BE49-F238E27FC236}">
                <a16:creationId xmlns:a16="http://schemas.microsoft.com/office/drawing/2014/main" id="{42157178-22C1-C90C-EE51-E320832F5250}"/>
              </a:ext>
            </a:extLst>
          </p:cNvPr>
          <p:cNvSpPr>
            <a:spLocks noGrp="1"/>
          </p:cNvSpPr>
          <p:nvPr>
            <p:ph idx="1"/>
          </p:nvPr>
        </p:nvSpPr>
        <p:spPr>
          <a:xfrm>
            <a:off x="337457" y="1480458"/>
            <a:ext cx="11854543" cy="5377542"/>
          </a:xfrm>
        </p:spPr>
        <p:txBody>
          <a:bodyPr>
            <a:normAutofit lnSpcReduction="10000"/>
          </a:bodyPr>
          <a:lstStyle/>
          <a:p>
            <a:pPr marL="0" marR="0" indent="0">
              <a:lnSpc>
                <a:spcPct val="107000"/>
              </a:lnSpc>
              <a:spcBef>
                <a:spcPts val="0"/>
              </a:spcBef>
              <a:spcAft>
                <a:spcPts val="800"/>
              </a:spcAft>
              <a:buNone/>
              <a:tabLst>
                <a:tab pos="2108200" algn="l"/>
              </a:tabLst>
            </a:pPr>
            <a:r>
              <a:rPr lang="en-US" sz="2400" b="1" u="sng" kern="100" dirty="0">
                <a:effectLst/>
                <a:latin typeface="Calibri" panose="020F0502020204030204" pitchFamily="34" charset="0"/>
                <a:ea typeface="Calibri" panose="020F0502020204030204" pitchFamily="34" charset="0"/>
                <a:cs typeface="Times New Roman" panose="02020603050405020304" pitchFamily="18" charset="0"/>
              </a:rPr>
              <a:t>Strength of oxidizing-reducing agents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tabLst>
                <a:tab pos="2108200" algn="l"/>
              </a:tabLst>
            </a:pPr>
            <a:r>
              <a:rPr lang="en-US" sz="2400" u="sng" kern="100" dirty="0">
                <a:effectLst/>
                <a:latin typeface="Calibri" panose="020F0502020204030204" pitchFamily="34" charset="0"/>
                <a:ea typeface="Calibri" panose="020F0502020204030204" pitchFamily="34" charset="0"/>
                <a:cs typeface="Times New Roman" panose="02020603050405020304" pitchFamily="18" charset="0"/>
              </a:rPr>
              <a:t>Oxidizing agent (reduction)</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 gains e</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tabLst>
                <a:tab pos="21082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tabLst>
                <a:tab pos="2108200" algn="l"/>
              </a:tabLst>
            </a:pPr>
            <a:r>
              <a:rPr lang="en-US" sz="2400" u="sng" kern="100" dirty="0">
                <a:effectLst/>
                <a:latin typeface="Calibri" panose="020F0502020204030204" pitchFamily="34" charset="0"/>
                <a:ea typeface="Calibri" panose="020F0502020204030204" pitchFamily="34" charset="0"/>
                <a:cs typeface="Times New Roman" panose="02020603050405020304" pitchFamily="18" charset="0"/>
              </a:rPr>
              <a:t>Reducing agent (oxidation)</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 releases e</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tabLst>
                <a:tab pos="21082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tabLst>
                <a:tab pos="21082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EX 4:  Consider the following species in acidic solutions:</a:t>
            </a:r>
          </a:p>
          <a:p>
            <a:pPr marL="1143000" marR="0" indent="0">
              <a:lnSpc>
                <a:spcPct val="107000"/>
              </a:lnSpc>
              <a:spcBef>
                <a:spcPts val="0"/>
              </a:spcBef>
              <a:spcAft>
                <a:spcPts val="800"/>
              </a:spcAft>
              <a:buNone/>
              <a:tabLst>
                <a:tab pos="21082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MnO</a:t>
            </a:r>
            <a:r>
              <a:rPr lang="en-US" sz="2400" kern="100" baseline="-25000" dirty="0">
                <a:effectLst/>
                <a:latin typeface="Calibri" panose="020F0502020204030204" pitchFamily="34" charset="0"/>
                <a:ea typeface="Calibri" panose="020F0502020204030204" pitchFamily="34" charset="0"/>
                <a:cs typeface="Times New Roman" panose="02020603050405020304" pitchFamily="18" charset="0"/>
              </a:rPr>
              <a:t>4</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I</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NO</a:t>
            </a:r>
            <a:r>
              <a:rPr lang="en-US" sz="2400" kern="1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H</a:t>
            </a:r>
            <a:r>
              <a:rPr lang="en-US" sz="2400" kern="1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S, F</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2+</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800"/>
              </a:spcAft>
              <a:buNone/>
              <a:tabLst>
                <a:tab pos="21082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Using the table of standard potentials:</a:t>
            </a:r>
          </a:p>
          <a:p>
            <a:pPr marR="0" indent="0">
              <a:lnSpc>
                <a:spcPct val="107000"/>
              </a:lnSpc>
              <a:spcBef>
                <a:spcPts val="0"/>
              </a:spcBef>
              <a:spcAft>
                <a:spcPts val="800"/>
              </a:spcAft>
              <a:buNone/>
              <a:tabLst>
                <a:tab pos="21082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a)  Classify each of the these as an oxidizing and/or a reducing agent.</a:t>
            </a:r>
          </a:p>
          <a:p>
            <a:pPr marR="0" indent="0">
              <a:lnSpc>
                <a:spcPct val="107000"/>
              </a:lnSpc>
              <a:spcBef>
                <a:spcPts val="0"/>
              </a:spcBef>
              <a:spcAft>
                <a:spcPts val="800"/>
              </a:spcAft>
              <a:buNone/>
              <a:tabLst>
                <a:tab pos="21082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b)  Arrange the oxidizing agents in order of increasing strength.</a:t>
            </a:r>
          </a:p>
          <a:p>
            <a:pPr marR="0" indent="0">
              <a:lnSpc>
                <a:spcPct val="107000"/>
              </a:lnSpc>
              <a:spcBef>
                <a:spcPts val="0"/>
              </a:spcBef>
              <a:spcAft>
                <a:spcPts val="800"/>
              </a:spcAft>
              <a:buNone/>
              <a:tabLst>
                <a:tab pos="21082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c)  Arrange the reducing agents in order of increasing strength.</a:t>
            </a:r>
          </a:p>
          <a:p>
            <a:pPr marL="0" indent="0">
              <a:buNone/>
            </a:pPr>
            <a:endParaRPr lang="en-US" dirty="0"/>
          </a:p>
        </p:txBody>
      </p:sp>
      <p:pic>
        <p:nvPicPr>
          <p:cNvPr id="2" name="Picture 1">
            <a:extLst>
              <a:ext uri="{FF2B5EF4-FFF2-40B4-BE49-F238E27FC236}">
                <a16:creationId xmlns:a16="http://schemas.microsoft.com/office/drawing/2014/main" id="{D38C3191-9CFE-1ECE-5EEC-87AED5B4B0FA}"/>
              </a:ext>
            </a:extLst>
          </p:cNvPr>
          <p:cNvPicPr>
            <a:picLocks noChangeAspect="1"/>
          </p:cNvPicPr>
          <p:nvPr/>
        </p:nvPicPr>
        <p:blipFill>
          <a:blip r:embed="rId2"/>
          <a:stretch>
            <a:fillRect/>
          </a:stretch>
        </p:blipFill>
        <p:spPr>
          <a:xfrm>
            <a:off x="7355219" y="1722143"/>
            <a:ext cx="4836781" cy="3413714"/>
          </a:xfrm>
          <a:prstGeom prst="rect">
            <a:avLst/>
          </a:prstGeom>
        </p:spPr>
      </p:pic>
    </p:spTree>
    <p:extLst>
      <p:ext uri="{BB962C8B-B14F-4D97-AF65-F5344CB8AC3E}">
        <p14:creationId xmlns:p14="http://schemas.microsoft.com/office/powerpoint/2010/main" val="22445877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Effect transition="in" filter="fade">
                                      <p:cBhvr>
                                        <p:cTn id="30" dur="500"/>
                                        <p:tgtEl>
                                          <p:spTgt spid="6">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par>
                                <p:cTn id="34" presetID="10" presetClass="entr" presetSubtype="0" fill="hold" nodeType="withEffect">
                                  <p:stCondLst>
                                    <p:cond delay="0"/>
                                  </p:stCondLst>
                                  <p:childTnLst>
                                    <p:set>
                                      <p:cBhvr>
                                        <p:cTn id="35" dur="1" fill="hold">
                                          <p:stCondLst>
                                            <p:cond delay="0"/>
                                          </p:stCondLst>
                                        </p:cTn>
                                        <p:tgtEl>
                                          <p:spTgt spid="6">
                                            <p:txEl>
                                              <p:pRg st="8" end="8"/>
                                            </p:txEl>
                                          </p:spTgt>
                                        </p:tgtEl>
                                        <p:attrNameLst>
                                          <p:attrName>style.visibility</p:attrName>
                                        </p:attrNameLst>
                                      </p:cBhvr>
                                      <p:to>
                                        <p:strVal val="visible"/>
                                      </p:to>
                                    </p:set>
                                    <p:animEffect transition="in" filter="fade">
                                      <p:cBhvr>
                                        <p:cTn id="36" dur="500"/>
                                        <p:tgtEl>
                                          <p:spTgt spid="6">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xEl>
                                              <p:pRg st="9" end="9"/>
                                            </p:txEl>
                                          </p:spTgt>
                                        </p:tgtEl>
                                        <p:attrNameLst>
                                          <p:attrName>style.visibility</p:attrName>
                                        </p:attrNameLst>
                                      </p:cBhvr>
                                      <p:to>
                                        <p:strVal val="visible"/>
                                      </p:to>
                                    </p:set>
                                    <p:animEffect transition="in" filter="fade">
                                      <p:cBhvr>
                                        <p:cTn id="41" dur="500"/>
                                        <p:tgtEl>
                                          <p:spTgt spid="6">
                                            <p:txEl>
                                              <p:pRg st="9" end="9"/>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
                                            <p:txEl>
                                              <p:pRg st="10" end="10"/>
                                            </p:txEl>
                                          </p:spTgt>
                                        </p:tgtEl>
                                        <p:attrNameLst>
                                          <p:attrName>style.visibility</p:attrName>
                                        </p:attrNameLst>
                                      </p:cBhvr>
                                      <p:to>
                                        <p:strVal val="visible"/>
                                      </p:to>
                                    </p:set>
                                    <p:animEffect transition="in" filter="fade">
                                      <p:cBhvr>
                                        <p:cTn id="46"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6F281-EE7C-386D-E506-FB4FC3790229}"/>
              </a:ext>
            </a:extLst>
          </p:cNvPr>
          <p:cNvSpPr>
            <a:spLocks noGrp="1"/>
          </p:cNvSpPr>
          <p:nvPr>
            <p:ph type="title"/>
          </p:nvPr>
        </p:nvSpPr>
        <p:spPr/>
        <p:txBody>
          <a:bodyPr>
            <a:normAutofit fontScale="90000"/>
          </a:bodyPr>
          <a:lstStyle/>
          <a:p>
            <a:pPr algn="ctr"/>
            <a:r>
              <a:rPr lang="en-US" dirty="0"/>
              <a:t>Chapter 16, Section 2:  Voltaic Cells - Redox</a:t>
            </a:r>
          </a:p>
        </p:txBody>
      </p:sp>
      <p:sp>
        <p:nvSpPr>
          <p:cNvPr id="5" name="Content Placeholder 4">
            <a:extLst>
              <a:ext uri="{FF2B5EF4-FFF2-40B4-BE49-F238E27FC236}">
                <a16:creationId xmlns:a16="http://schemas.microsoft.com/office/drawing/2014/main" id="{5B9A7A55-EE5E-8C85-D61C-643CF8DA30F4}"/>
              </a:ext>
            </a:extLst>
          </p:cNvPr>
          <p:cNvSpPr>
            <a:spLocks noGrp="1"/>
          </p:cNvSpPr>
          <p:nvPr>
            <p:ph idx="1"/>
          </p:nvPr>
        </p:nvSpPr>
        <p:spPr>
          <a:xfrm>
            <a:off x="1120000" y="1556658"/>
            <a:ext cx="10233800" cy="5301342"/>
          </a:xfrm>
        </p:spPr>
        <p:txBody>
          <a:bodyPr>
            <a:normAutofit lnSpcReduction="10000"/>
          </a:bodyPr>
          <a:lstStyle/>
          <a:p>
            <a:pPr marL="0" marR="0" indent="0">
              <a:lnSpc>
                <a:spcPct val="107000"/>
              </a:lnSpc>
              <a:spcBef>
                <a:spcPts val="0"/>
              </a:spcBef>
              <a:spcAft>
                <a:spcPts val="800"/>
              </a:spcAft>
              <a:buNone/>
              <a:tabLst>
                <a:tab pos="21082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To calculate the E</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0</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from the E</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0</a:t>
            </a:r>
            <a:r>
              <a:rPr lang="en-US" sz="2400" kern="100" baseline="-25000" dirty="0">
                <a:effectLst/>
                <a:latin typeface="Calibri" panose="020F0502020204030204" pitchFamily="34" charset="0"/>
                <a:ea typeface="Calibri" panose="020F0502020204030204" pitchFamily="34" charset="0"/>
                <a:cs typeface="Times New Roman" panose="02020603050405020304" pitchFamily="18" charset="0"/>
              </a:rPr>
              <a:t>red</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and E</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0</a:t>
            </a:r>
            <a:r>
              <a:rPr lang="en-US" sz="2400" kern="100" baseline="-25000" dirty="0">
                <a:effectLst/>
                <a:latin typeface="Calibri" panose="020F0502020204030204" pitchFamily="34" charset="0"/>
                <a:ea typeface="Calibri" panose="020F0502020204030204" pitchFamily="34" charset="0"/>
                <a:cs typeface="Times New Roman" panose="02020603050405020304" pitchFamily="18" charset="0"/>
              </a:rPr>
              <a:t>ox</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indent="0">
              <a:lnSpc>
                <a:spcPct val="107000"/>
              </a:lnSpc>
              <a:spcBef>
                <a:spcPts val="0"/>
              </a:spcBef>
              <a:spcAft>
                <a:spcPts val="800"/>
              </a:spcAft>
              <a:buNone/>
              <a:tabLst>
                <a:tab pos="2108200" algn="l"/>
              </a:tabLst>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E</a:t>
            </a:r>
            <a:r>
              <a:rPr lang="en-US" sz="2400" b="1" kern="100" baseline="30000" dirty="0">
                <a:effectLst/>
                <a:latin typeface="Calibri" panose="020F0502020204030204" pitchFamily="34" charset="0"/>
                <a:ea typeface="Calibri" panose="020F0502020204030204" pitchFamily="34" charset="0"/>
                <a:cs typeface="Times New Roman" panose="02020603050405020304" pitchFamily="18" charset="0"/>
              </a:rPr>
              <a:t>0</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 E</a:t>
            </a:r>
            <a:r>
              <a:rPr lang="en-US" sz="2400" b="1" kern="100" baseline="30000" dirty="0">
                <a:effectLst/>
                <a:latin typeface="Calibri" panose="020F0502020204030204" pitchFamily="34" charset="0"/>
                <a:ea typeface="Calibri" panose="020F0502020204030204" pitchFamily="34" charset="0"/>
                <a:cs typeface="Times New Roman" panose="02020603050405020304" pitchFamily="18" charset="0"/>
              </a:rPr>
              <a:t>0</a:t>
            </a:r>
            <a:r>
              <a:rPr lang="en-US" sz="2400" b="1" kern="100" baseline="-25000" dirty="0">
                <a:effectLst/>
                <a:latin typeface="Calibri" panose="020F0502020204030204" pitchFamily="34" charset="0"/>
                <a:ea typeface="Calibri" panose="020F0502020204030204" pitchFamily="34" charset="0"/>
                <a:cs typeface="Times New Roman" panose="02020603050405020304" pitchFamily="18" charset="0"/>
              </a:rPr>
              <a:t>red</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 E</a:t>
            </a:r>
            <a:r>
              <a:rPr lang="en-US" sz="2400" b="1" kern="100" baseline="30000" dirty="0">
                <a:effectLst/>
                <a:latin typeface="Calibri" panose="020F0502020204030204" pitchFamily="34" charset="0"/>
                <a:ea typeface="Calibri" panose="020F0502020204030204" pitchFamily="34" charset="0"/>
                <a:cs typeface="Times New Roman" panose="02020603050405020304" pitchFamily="18" charset="0"/>
              </a:rPr>
              <a:t>0</a:t>
            </a:r>
            <a:r>
              <a:rPr lang="en-US" sz="2400" b="1" kern="100" baseline="-25000" dirty="0">
                <a:effectLst/>
                <a:latin typeface="Calibri" panose="020F0502020204030204" pitchFamily="34" charset="0"/>
                <a:ea typeface="Calibri" panose="020F0502020204030204" pitchFamily="34" charset="0"/>
                <a:cs typeface="Times New Roman" panose="02020603050405020304" pitchFamily="18" charset="0"/>
              </a:rPr>
              <a:t>ox</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tabLst>
                <a:tab pos="21082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tabLst>
                <a:tab pos="21082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EX  5:  Using the table of standard potentials, calculate the E</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0</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for a voltaic cell in which the reaction is:</a:t>
            </a:r>
          </a:p>
          <a:p>
            <a:pPr marL="1143000" marR="0" indent="0">
              <a:lnSpc>
                <a:spcPct val="107000"/>
              </a:lnSpc>
              <a:spcBef>
                <a:spcPts val="0"/>
              </a:spcBef>
              <a:spcAft>
                <a:spcPts val="800"/>
              </a:spcAft>
              <a:buNone/>
              <a:tabLst>
                <a:tab pos="21082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2 Ag</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2400" i="1" kern="100" baseline="-25000" dirty="0">
                <a:effectLst/>
                <a:latin typeface="Calibri" panose="020F0502020204030204" pitchFamily="34" charset="0"/>
                <a:ea typeface="Calibri" panose="020F0502020204030204" pitchFamily="34" charset="0"/>
                <a:cs typeface="Times New Roman" panose="02020603050405020304" pitchFamily="18" charset="0"/>
              </a:rPr>
              <a:t>(aq)</a:t>
            </a:r>
            <a:r>
              <a:rPr lang="en-US" sz="24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Cd</a:t>
            </a:r>
            <a:r>
              <a:rPr lang="en-US" sz="2400" i="1" kern="100" baseline="-25000" dirty="0">
                <a:effectLst/>
                <a:latin typeface="Calibri" panose="020F0502020204030204" pitchFamily="34" charset="0"/>
                <a:ea typeface="Calibri" panose="020F0502020204030204" pitchFamily="34" charset="0"/>
                <a:cs typeface="Times New Roman" panose="02020603050405020304" pitchFamily="18" charset="0"/>
              </a:rPr>
              <a:t>(s)</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2 Ag</a:t>
            </a:r>
            <a:r>
              <a:rPr lang="en-US" sz="2400" i="1" kern="100" baseline="-25000" dirty="0">
                <a:effectLst/>
                <a:latin typeface="Calibri" panose="020F0502020204030204" pitchFamily="34" charset="0"/>
                <a:ea typeface="Calibri" panose="020F0502020204030204" pitchFamily="34" charset="0"/>
                <a:cs typeface="Times New Roman" panose="02020603050405020304" pitchFamily="18" charset="0"/>
              </a:rPr>
              <a:t>(s)</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 Cd</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2400" i="1" kern="100" baseline="-25000" dirty="0">
                <a:effectLst/>
                <a:latin typeface="Calibri" panose="020F0502020204030204" pitchFamily="34" charset="0"/>
                <a:ea typeface="Calibri" panose="020F0502020204030204" pitchFamily="34" charset="0"/>
                <a:cs typeface="Times New Roman" panose="02020603050405020304" pitchFamily="18" charset="0"/>
              </a:rPr>
              <a:t>(aq)</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tabLst>
                <a:tab pos="2108200" algn="l"/>
              </a:tabLst>
            </a:pPr>
            <a:r>
              <a:rPr lang="en-US" sz="2400" u="sng" kern="100" dirty="0">
                <a:effectLst/>
                <a:latin typeface="Calibri" panose="020F0502020204030204" pitchFamily="34" charset="0"/>
                <a:ea typeface="Calibri" panose="020F0502020204030204" pitchFamily="34" charset="0"/>
                <a:cs typeface="Times New Roman" panose="02020603050405020304" pitchFamily="18" charset="0"/>
              </a:rPr>
              <a:t>2 general points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800"/>
              </a:spcAft>
              <a:buNone/>
              <a:tabLst>
                <a:tab pos="21082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1.  The calculated voltage, E</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0</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is always a (+) quantity for a reaction taking place in a voltaic cell.</a:t>
            </a:r>
          </a:p>
          <a:p>
            <a:pPr marR="0" indent="0">
              <a:lnSpc>
                <a:spcPct val="107000"/>
              </a:lnSpc>
              <a:spcBef>
                <a:spcPts val="0"/>
              </a:spcBef>
              <a:spcAft>
                <a:spcPts val="800"/>
              </a:spcAft>
              <a:buNone/>
              <a:tabLst>
                <a:tab pos="21082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2.  The quantities E</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0</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E</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0</a:t>
            </a:r>
            <a:r>
              <a:rPr lang="en-US" sz="2400" kern="100" baseline="-25000" dirty="0">
                <a:effectLst/>
                <a:latin typeface="Calibri" panose="020F0502020204030204" pitchFamily="34" charset="0"/>
                <a:ea typeface="Calibri" panose="020F0502020204030204" pitchFamily="34" charset="0"/>
                <a:cs typeface="Times New Roman" panose="02020603050405020304" pitchFamily="18" charset="0"/>
              </a:rPr>
              <a:t>red</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and E</a:t>
            </a:r>
            <a:r>
              <a:rPr lang="en-US" sz="2400" kern="100" baseline="30000" dirty="0">
                <a:effectLst/>
                <a:latin typeface="Calibri" panose="020F0502020204030204" pitchFamily="34" charset="0"/>
                <a:ea typeface="Calibri" panose="020F0502020204030204" pitchFamily="34" charset="0"/>
                <a:cs typeface="Times New Roman" panose="02020603050405020304" pitchFamily="18" charset="0"/>
              </a:rPr>
              <a:t>0</a:t>
            </a:r>
            <a:r>
              <a:rPr lang="en-US" sz="2400" kern="100" baseline="-25000" dirty="0">
                <a:effectLst/>
                <a:latin typeface="Calibri" panose="020F0502020204030204" pitchFamily="34" charset="0"/>
                <a:ea typeface="Calibri" panose="020F0502020204030204" pitchFamily="34" charset="0"/>
                <a:cs typeface="Times New Roman" panose="02020603050405020304" pitchFamily="18" charset="0"/>
              </a:rPr>
              <a:t>ox</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are independent of how the equation for the cell reaction is written.  You never multiply the voltage by the coefficients of the balanced equation.</a:t>
            </a:r>
          </a:p>
          <a:p>
            <a:pPr marL="0" indent="0">
              <a:buNone/>
            </a:pPr>
            <a:endParaRPr lang="en-US" dirty="0"/>
          </a:p>
        </p:txBody>
      </p:sp>
      <p:pic>
        <p:nvPicPr>
          <p:cNvPr id="4" name="Picture 3">
            <a:extLst>
              <a:ext uri="{FF2B5EF4-FFF2-40B4-BE49-F238E27FC236}">
                <a16:creationId xmlns:a16="http://schemas.microsoft.com/office/drawing/2014/main" id="{07D9581B-0D58-7258-B268-804EF7546B0B}"/>
              </a:ext>
            </a:extLst>
          </p:cNvPr>
          <p:cNvPicPr>
            <a:picLocks noChangeAspect="1"/>
          </p:cNvPicPr>
          <p:nvPr/>
        </p:nvPicPr>
        <p:blipFill>
          <a:blip r:embed="rId2"/>
          <a:stretch>
            <a:fillRect/>
          </a:stretch>
        </p:blipFill>
        <p:spPr>
          <a:xfrm>
            <a:off x="7463183" y="3505199"/>
            <a:ext cx="4728817" cy="3337515"/>
          </a:xfrm>
          <a:prstGeom prst="rect">
            <a:avLst/>
          </a:prstGeom>
        </p:spPr>
      </p:pic>
    </p:spTree>
    <p:extLst>
      <p:ext uri="{BB962C8B-B14F-4D97-AF65-F5344CB8AC3E}">
        <p14:creationId xmlns:p14="http://schemas.microsoft.com/office/powerpoint/2010/main" val="137214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fade">
                                      <p:cBhvr>
                                        <p:cTn id="31" dur="500"/>
                                        <p:tgtEl>
                                          <p:spTgt spid="5">
                                            <p:txEl>
                                              <p:pRg st="5" end="5"/>
                                            </p:txEl>
                                          </p:spTgt>
                                        </p:tgtEl>
                                      </p:cBhvr>
                                    </p:animEffect>
                                  </p:childTnLst>
                                </p:cTn>
                              </p:par>
                              <p:par>
                                <p:cTn id="32" presetID="10" presetClass="exit" presetSubtype="0" fill="hold" nodeType="withEffect">
                                  <p:stCondLst>
                                    <p:cond delay="0"/>
                                  </p:stCondLst>
                                  <p:childTnLst>
                                    <p:animEffect transition="out" filter="fade">
                                      <p:cBhvr>
                                        <p:cTn id="33" dur="500"/>
                                        <p:tgtEl>
                                          <p:spTgt spid="4"/>
                                        </p:tgtEl>
                                      </p:cBhvr>
                                    </p:animEffect>
                                    <p:set>
                                      <p:cBhvr>
                                        <p:cTn id="34" dur="1" fill="hold">
                                          <p:stCondLst>
                                            <p:cond delay="499"/>
                                          </p:stCondLst>
                                        </p:cTn>
                                        <p:tgtEl>
                                          <p:spTgt spid="4"/>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
  <TotalTime>954</TotalTime>
  <Words>2284</Words>
  <Application>Microsoft Office PowerPoint</Application>
  <PresentationFormat>Widescreen</PresentationFormat>
  <Paragraphs>212</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Corbel</vt:lpstr>
      <vt:lpstr>Wingdings</vt:lpstr>
      <vt:lpstr>Depth</vt:lpstr>
      <vt:lpstr>Electrochemistry</vt:lpstr>
      <vt:lpstr>Chapter 16, Section 1: Voltaic Cells</vt:lpstr>
      <vt:lpstr>Chapter 16, Section 1: Voltaic Cells</vt:lpstr>
      <vt:lpstr>Chapter 16, Section 1: Voltaic Cells</vt:lpstr>
      <vt:lpstr>Chapter 16, Section 1: Voltaic Cells</vt:lpstr>
      <vt:lpstr>Chapter 16, Section 1: Voltaic Cells</vt:lpstr>
      <vt:lpstr>Chapter 16, Section 2:  Voltaic Cells - Voltages</vt:lpstr>
      <vt:lpstr>Chapter 16, Section 2:  Voltaic Cells - Redox</vt:lpstr>
      <vt:lpstr>Chapter 16, Section 2:  Voltaic Cells - Redox</vt:lpstr>
      <vt:lpstr>Chapter 16, Section 2:  Voltaic Cells - Redox</vt:lpstr>
      <vt:lpstr>Chapter 16, Section 2:  Voltaic Cells - Redox</vt:lpstr>
      <vt:lpstr>Chapter 16, Section 2:  Voltaic Cells - Redox</vt:lpstr>
      <vt:lpstr>PowerPoint Presentation</vt:lpstr>
      <vt:lpstr>Chapter 16, Section 3:  Voltaic Cells –  E0, G0, and K</vt:lpstr>
      <vt:lpstr>Chapter 16, Section 4:  Voltaic Cells - Nernst equation</vt:lpstr>
      <vt:lpstr>Chapter 16, Section 4:  Voltaic Cells - Nernst equation</vt:lpstr>
      <vt:lpstr>Chapter 16, Section 4:  Voltaic Cells - Nernst equation</vt:lpstr>
      <vt:lpstr>Chapter 16, Section 4:  Voltaic Cells - Nernst equation w/ pH</vt:lpstr>
      <vt:lpstr>Chapter 16, Section 4:  Voltaic Cells - Nernst equation w/ pH</vt:lpstr>
      <vt:lpstr>Chapter 16, Section 4:  Voltaic Cells - Nernst equation</vt:lpstr>
      <vt:lpstr>Chapter 16, Section 4:  Voltaic Cells - Nernst equation</vt:lpstr>
      <vt:lpstr>Chapter 16, Section 5:  Electrolytic Cells </vt:lpstr>
      <vt:lpstr>Chapter 16, Section 5:  Electrolytic Cells </vt:lpstr>
      <vt:lpstr>Chapter 16, Section 5:  Electrolytic Cells </vt:lpstr>
      <vt:lpstr>Chapter 16, Section 5:  Electrolytic Cells </vt:lpstr>
      <vt:lpstr>Chapter 16, Section 5:  Electrolytic Cells </vt:lpstr>
      <vt:lpstr>Chapter 16 – Unit wrap-up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0 Notes</dc:title>
  <dc:creator>Scott Johnson</dc:creator>
  <cp:lastModifiedBy>Scott Johnson</cp:lastModifiedBy>
  <cp:revision>28</cp:revision>
  <dcterms:created xsi:type="dcterms:W3CDTF">2024-07-25T17:07:39Z</dcterms:created>
  <dcterms:modified xsi:type="dcterms:W3CDTF">2024-12-04T20:24:13Z</dcterms:modified>
</cp:coreProperties>
</file>