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7" r:id="rId3"/>
    <p:sldId id="258" r:id="rId4"/>
    <p:sldId id="259" r:id="rId5"/>
    <p:sldId id="260" r:id="rId6"/>
    <p:sldId id="275" r:id="rId7"/>
    <p:sldId id="279" r:id="rId8"/>
    <p:sldId id="280" r:id="rId9"/>
    <p:sldId id="281" r:id="rId10"/>
    <p:sldId id="283" r:id="rId11"/>
    <p:sldId id="278" r:id="rId12"/>
    <p:sldId id="261" r:id="rId13"/>
    <p:sldId id="262" r:id="rId14"/>
    <p:sldId id="282" r:id="rId15"/>
    <p:sldId id="263" r:id="rId16"/>
    <p:sldId id="276" r:id="rId17"/>
    <p:sldId id="265" r:id="rId18"/>
    <p:sldId id="266" r:id="rId19"/>
    <p:sldId id="277" r:id="rId20"/>
    <p:sldId id="267" r:id="rId21"/>
    <p:sldId id="274"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58" d="100"/>
          <a:sy n="58" d="100"/>
        </p:scale>
        <p:origin x="408" y="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234C80EE-9B43-4E23-8207-B16ED57AB37A}" type="datetimeFigureOut">
              <a:rPr lang="en-US" smtClean="0"/>
              <a:t>12/4/2024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191899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34C80EE-9B43-4E23-8207-B16ED57AB37A}" type="datetimeFigureOut">
              <a:rPr lang="en-US" smtClean="0"/>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17407431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34C80EE-9B43-4E23-8207-B16ED57AB37A}" type="datetimeFigureOut">
              <a:rPr lang="en-US" smtClean="0"/>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3922495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34C80EE-9B43-4E23-8207-B16ED57AB37A}" type="datetimeFigureOut">
              <a:rPr lang="en-US" smtClean="0"/>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F5DEB7-8487-443B-967B-264B7FDF866E}" type="slidenum">
              <a:rPr lang="en-US" smtClean="0"/>
              <a:t>‹#›</a:t>
            </a:fld>
            <a:endParaRPr lang="en-US"/>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4951281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n-US"/>
              <a:t>Click to edit Master title style</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34C80EE-9B43-4E23-8207-B16ED57AB37A}" type="datetimeFigureOut">
              <a:rPr lang="en-US" smtClean="0"/>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39947247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234C80EE-9B43-4E23-8207-B16ED57AB37A}" type="datetimeFigureOut">
              <a:rPr lang="en-US" smtClean="0"/>
              <a:t>12/4/2024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553649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234C80EE-9B43-4E23-8207-B16ED57AB37A}" type="datetimeFigureOut">
              <a:rPr lang="en-US" smtClean="0"/>
              <a:t>12/4/2024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30698352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34C80EE-9B43-4E23-8207-B16ED57AB37A}" type="datetimeFigureOut">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6768924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34C80EE-9B43-4E23-8207-B16ED57AB37A}" type="datetimeFigureOut">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4094987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34C80EE-9B43-4E23-8207-B16ED57AB37A}" type="datetimeFigureOut">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543350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34C80EE-9B43-4E23-8207-B16ED57AB37A}" type="datetimeFigureOut">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2383788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34C80EE-9B43-4E23-8207-B16ED57AB37A}" type="datetimeFigureOut">
              <a:rPr lang="en-US" smtClean="0"/>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424856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20000" y="2505075"/>
            <a:ext cx="50252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6" name="Content Placeholder 5"/>
          <p:cNvSpPr>
            <a:spLocks noGrp="1"/>
          </p:cNvSpPr>
          <p:nvPr>
            <p:ph sz="quarter" idx="4"/>
          </p:nvPr>
        </p:nvSpPr>
        <p:spPr>
          <a:xfrm>
            <a:off x="6319840" y="2505075"/>
            <a:ext cx="503554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34C80EE-9B43-4E23-8207-B16ED57AB37A}" type="datetimeFigureOut">
              <a:rPr lang="en-US" smtClean="0"/>
              <a:t>12/4/2024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1412633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34C80EE-9B43-4E23-8207-B16ED57AB37A}" type="datetimeFigureOut">
              <a:rPr lang="en-US" smtClean="0"/>
              <a:t>12/4/2024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2367345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4C80EE-9B43-4E23-8207-B16ED57AB37A}" type="datetimeFigureOut">
              <a:rPr lang="en-US" smtClean="0"/>
              <a:t>12/4/2024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3281453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34C80EE-9B43-4E23-8207-B16ED57AB37A}" type="datetimeFigureOut">
              <a:rPr lang="en-US" smtClean="0"/>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3965197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34C80EE-9B43-4E23-8207-B16ED57AB37A}" type="datetimeFigureOut">
              <a:rPr lang="en-US" smtClean="0"/>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7906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234C80EE-9B43-4E23-8207-B16ED57AB37A}" type="datetimeFigureOut">
              <a:rPr lang="en-US" smtClean="0"/>
              <a:t>12/4/2024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1BF5DEB7-8487-443B-967B-264B7FDF866E}" type="slidenum">
              <a:rPr lang="en-US" smtClean="0"/>
              <a:t>‹#›</a:t>
            </a:fld>
            <a:endParaRPr lang="en-US"/>
          </a:p>
        </p:txBody>
      </p:sp>
    </p:spTree>
    <p:extLst>
      <p:ext uri="{BB962C8B-B14F-4D97-AF65-F5344CB8AC3E}">
        <p14:creationId xmlns:p14="http://schemas.microsoft.com/office/powerpoint/2010/main" val="1813402509"/>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30sqMU4YKjo"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98C4F-A098-FB40-EC7C-B128819575A1}"/>
              </a:ext>
            </a:extLst>
          </p:cNvPr>
          <p:cNvSpPr>
            <a:spLocks noGrp="1"/>
          </p:cNvSpPr>
          <p:nvPr>
            <p:ph type="ctrTitle"/>
          </p:nvPr>
        </p:nvSpPr>
        <p:spPr>
          <a:xfrm>
            <a:off x="1524001" y="3037999"/>
            <a:ext cx="9144000" cy="1641490"/>
          </a:xfrm>
        </p:spPr>
        <p:txBody>
          <a:bodyPr anchor="ctr">
            <a:normAutofit/>
          </a:bodyPr>
          <a:lstStyle/>
          <a:p>
            <a:pPr algn="ctr"/>
            <a:r>
              <a:rPr lang="en-US" dirty="0"/>
              <a:t>Solutions &amp; IMFs</a:t>
            </a:r>
          </a:p>
        </p:txBody>
      </p:sp>
      <p:sp>
        <p:nvSpPr>
          <p:cNvPr id="3" name="Subtitle 2">
            <a:extLst>
              <a:ext uri="{FF2B5EF4-FFF2-40B4-BE49-F238E27FC236}">
                <a16:creationId xmlns:a16="http://schemas.microsoft.com/office/drawing/2014/main" id="{3F28AAC5-FBC9-B946-BBC2-73BE5EDF5B65}"/>
              </a:ext>
            </a:extLst>
          </p:cNvPr>
          <p:cNvSpPr>
            <a:spLocks noGrp="1"/>
          </p:cNvSpPr>
          <p:nvPr>
            <p:ph type="subTitle" idx="1"/>
          </p:nvPr>
        </p:nvSpPr>
        <p:spPr>
          <a:xfrm>
            <a:off x="1524000" y="1114460"/>
            <a:ext cx="9144000" cy="754025"/>
          </a:xfrm>
        </p:spPr>
        <p:txBody>
          <a:bodyPr anchor="ctr">
            <a:noAutofit/>
          </a:bodyPr>
          <a:lstStyle/>
          <a:p>
            <a:pPr algn="ctr"/>
            <a:r>
              <a:rPr lang="en-US" sz="9600" dirty="0"/>
              <a:t>Unit 6 Notes </a:t>
            </a:r>
          </a:p>
        </p:txBody>
      </p:sp>
    </p:spTree>
    <p:extLst>
      <p:ext uri="{BB962C8B-B14F-4D97-AF65-F5344CB8AC3E}">
        <p14:creationId xmlns:p14="http://schemas.microsoft.com/office/powerpoint/2010/main" val="247086672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3F7212-3E0D-179B-8A9C-4BDD283614CF}"/>
              </a:ext>
            </a:extLst>
          </p:cNvPr>
          <p:cNvSpPr>
            <a:spLocks noGrp="1"/>
          </p:cNvSpPr>
          <p:nvPr>
            <p:ph type="title"/>
          </p:nvPr>
        </p:nvSpPr>
        <p:spPr/>
        <p:txBody>
          <a:bodyPr>
            <a:normAutofit fontScale="90000"/>
          </a:bodyPr>
          <a:lstStyle/>
          <a:p>
            <a:pPr algn="ctr"/>
            <a:r>
              <a:rPr lang="en-US" dirty="0"/>
              <a:t>Chapter 11, Section 2:  Osmotic pressure</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DD0AC75-132A-0B5A-5019-D726F3262CB0}"/>
                  </a:ext>
                </a:extLst>
              </p:cNvPr>
              <p:cNvSpPr>
                <a:spLocks noGrp="1"/>
              </p:cNvSpPr>
              <p:nvPr>
                <p:ph idx="1"/>
              </p:nvPr>
            </p:nvSpPr>
            <p:spPr>
              <a:xfrm>
                <a:off x="1120000" y="1545771"/>
                <a:ext cx="10233800" cy="5214258"/>
              </a:xfrm>
            </p:spPr>
            <p:txBody>
              <a:bodyPr>
                <a:normAutofit/>
              </a:bodyPr>
              <a:lstStyle/>
              <a:p>
                <a:pPr marL="0" marR="0" indent="0">
                  <a:lnSpc>
                    <a:spcPct val="107000"/>
                  </a:lnSpc>
                  <a:spcBef>
                    <a:spcPts val="0"/>
                  </a:spcBef>
                  <a:spcAft>
                    <a:spcPts val="800"/>
                  </a:spcAft>
                  <a:buNone/>
                </a:pPr>
                <a:r>
                  <a:rPr lang="en-US" sz="1800" u="sng" kern="100" dirty="0">
                    <a:effectLst/>
                    <a:latin typeface="Calibri" panose="020F0502020204030204" pitchFamily="34" charset="0"/>
                    <a:ea typeface="Calibri" panose="020F0502020204030204" pitchFamily="34" charset="0"/>
                    <a:cs typeface="Times New Roman" panose="02020603050405020304" pitchFamily="18" charset="0"/>
                  </a:rPr>
                  <a:t>Osmotic pressure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 </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is caused by passing water through a semipermeable membrane.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 				</a:t>
                </a:r>
                <a14:m>
                  <m:oMath xmlns:m="http://schemas.openxmlformats.org/officeDocument/2006/math">
                    <m:r>
                      <a:rPr lang="en-US" sz="1800" b="1" i="1" kern="100">
                        <a:effectLst/>
                        <a:latin typeface="Cambria Math" panose="02040503050406030204" pitchFamily="18" charset="0"/>
                        <a:ea typeface="Calibri" panose="020F0502020204030204" pitchFamily="34" charset="0"/>
                        <a:cs typeface="Times New Roman" panose="02020603050405020304" pitchFamily="18" charset="0"/>
                      </a:rPr>
                      <m:t>𝝅</m:t>
                    </m:r>
                  </m:oMath>
                </a14:m>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b="1" kern="100" dirty="0">
                    <a:effectLst/>
                    <a:latin typeface="Calibri" panose="020F0502020204030204" pitchFamily="34" charset="0"/>
                    <a:ea typeface="Calibri" panose="020F0502020204030204" pitchFamily="34" charset="0"/>
                    <a:cs typeface="Calibri" panose="020F0502020204030204" pitchFamily="34" charset="0"/>
                  </a:rPr>
                  <a:t>= </a:t>
                </a:r>
                <a:r>
                  <a:rPr lang="en-US" sz="1800" b="1" i="1" kern="100" dirty="0" err="1">
                    <a:effectLst/>
                    <a:latin typeface="Calibri" panose="020F0502020204030204" pitchFamily="34" charset="0"/>
                    <a:ea typeface="Calibri" panose="020F0502020204030204" pitchFamily="34" charset="0"/>
                    <a:cs typeface="Calibri" panose="020F0502020204030204" pitchFamily="34" charset="0"/>
                  </a:rPr>
                  <a:t>i</a:t>
                </a:r>
                <a:r>
                  <a:rPr lang="en-US" sz="1800" b="1" kern="100" dirty="0">
                    <a:effectLst/>
                    <a:latin typeface="Calibri" panose="020F0502020204030204" pitchFamily="34" charset="0"/>
                    <a:ea typeface="Calibri" panose="020F0502020204030204" pitchFamily="34" charset="0"/>
                    <a:cs typeface="Calibri" panose="020F0502020204030204" pitchFamily="34" charset="0"/>
                  </a:rPr>
                  <a:t> ∙ </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M</a:t>
                </a:r>
                <a:r>
                  <a:rPr lang="en-US" sz="1800" b="1" i="1"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b="1" kern="100" dirty="0">
                    <a:effectLst/>
                    <a:latin typeface="Calibri" panose="020F0502020204030204" pitchFamily="34" charset="0"/>
                    <a:ea typeface="Calibri" panose="020F0502020204030204" pitchFamily="34" charset="0"/>
                    <a:cs typeface="Calibri" panose="020F0502020204030204" pitchFamily="34" charset="0"/>
                  </a:rPr>
                  <a:t>∙ </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R </a:t>
                </a:r>
                <a:r>
                  <a:rPr lang="en-US" sz="1800" b="1" kern="100" dirty="0">
                    <a:effectLst/>
                    <a:latin typeface="Calibri" panose="020F0502020204030204" pitchFamily="34" charset="0"/>
                    <a:ea typeface="Calibri" panose="020F0502020204030204" pitchFamily="34" charset="0"/>
                    <a:cs typeface="Calibri" panose="020F0502020204030204" pitchFamily="34" charset="0"/>
                  </a:rPr>
                  <a:t>∙ </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T </a:t>
                </a:r>
                <a:r>
                  <a:rPr lang="en-US" sz="1800" b="1" kern="100" dirty="0">
                    <a:effectLst/>
                    <a:latin typeface="Calibri" panose="020F0502020204030204" pitchFamily="34" charset="0"/>
                    <a:ea typeface="Calibri" panose="020F0502020204030204" pitchFamily="34" charset="0"/>
                    <a:cs typeface="Calibri" panose="020F0502020204030204" pitchFamily="34" charset="0"/>
                  </a:rPr>
                  <a:t>	</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1800" kern="100" dirty="0">
                    <a:latin typeface="Calibri" panose="020F0502020204030204" pitchFamily="34" charset="0"/>
                    <a:ea typeface="Calibri" panose="020F0502020204030204" pitchFamily="34" charset="0"/>
                    <a:cs typeface="Times New Roman" panose="02020603050405020304" pitchFamily="18" charset="0"/>
                  </a:rPr>
                  <a:t>	</a:t>
                </a:r>
                <a14:m>
                  <m:oMath xmlns:m="http://schemas.openxmlformats.org/officeDocument/2006/math">
                    <m:r>
                      <a:rPr lang="en-US" sz="1800" i="1" kern="100">
                        <a:effectLst/>
                        <a:latin typeface="Cambria Math" panose="02040503050406030204" pitchFamily="18" charset="0"/>
                        <a:ea typeface="Calibri" panose="020F0502020204030204" pitchFamily="34" charset="0"/>
                        <a:cs typeface="Times New Roman" panose="02020603050405020304" pitchFamily="18" charset="0"/>
                      </a:rPr>
                      <m:t>𝜋</m:t>
                    </m:r>
                  </m:oMath>
                </a14:m>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 pressure in atmospheres</a:t>
                </a:r>
                <a:r>
                  <a:rPr lang="en-US" sz="1800" kern="100" dirty="0">
                    <a:latin typeface="Calibri" panose="020F0502020204030204" pitchFamily="34" charset="0"/>
                    <a:ea typeface="Calibri" panose="020F0502020204030204" pitchFamily="34" charset="0"/>
                    <a:cs typeface="Times New Roman" panose="02020603050405020304" pitchFamily="18" charset="0"/>
                  </a:rPr>
                  <a:t>		</a:t>
                </a:r>
                <a:r>
                  <a:rPr lang="en-US" sz="1800" i="1" kern="100" dirty="0" err="1">
                    <a:effectLst/>
                    <a:latin typeface="Calibri" panose="020F0502020204030204" pitchFamily="34" charset="0"/>
                    <a:ea typeface="Times New Roman" panose="02020603050405020304" pitchFamily="18" charset="0"/>
                    <a:cs typeface="Times New Roman" panose="02020603050405020304" pitchFamily="18" charset="0"/>
                  </a:rPr>
                  <a:t>i</a:t>
                </a:r>
                <a:r>
                  <a:rPr lang="en-US" sz="1800" i="1" kern="1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van’t</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Hoff factor</a:t>
                </a:r>
              </a:p>
              <a:p>
                <a:pPr marL="0" indent="0">
                  <a:lnSpc>
                    <a:spcPct val="107000"/>
                  </a:lnSpc>
                  <a:spcBef>
                    <a:spcPts val="0"/>
                  </a:spcBef>
                  <a:spcAft>
                    <a:spcPts val="800"/>
                  </a:spcAft>
                  <a:buNone/>
                </a:pPr>
                <a:r>
                  <a:rPr lang="en-US" sz="1800" i="1" kern="100" dirty="0">
                    <a:latin typeface="Calibri" panose="020F0502020204030204" pitchFamily="34" charset="0"/>
                    <a:ea typeface="Times New Roman" panose="02020603050405020304" pitchFamily="18" charset="0"/>
                    <a:cs typeface="Times New Roman" panose="02020603050405020304" pitchFamily="18" charset="0"/>
                  </a:rPr>
                  <a:t>	</a:t>
                </a:r>
                <a:r>
                  <a:rPr lang="en-US" sz="1800" i="1" kern="100" dirty="0">
                    <a:effectLst/>
                    <a:latin typeface="Calibri" panose="020F0502020204030204" pitchFamily="34" charset="0"/>
                    <a:ea typeface="Times New Roman" panose="02020603050405020304" pitchFamily="18" charset="0"/>
                    <a:cs typeface="Times New Roman" panose="02020603050405020304" pitchFamily="18" charset="0"/>
                  </a:rPr>
                  <a:t>M</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 Molarity of solution		R = 0.08206 L-atm/</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K</a:t>
                </a:r>
                <a:r>
                  <a:rPr lang="en-US" sz="1800" kern="100" dirty="0" err="1">
                    <a:effectLst/>
                    <a:latin typeface="Calibri" panose="020F0502020204030204" pitchFamily="34" charset="0"/>
                    <a:ea typeface="Times New Roman" panose="02020603050405020304" pitchFamily="18" charset="0"/>
                    <a:cs typeface="Calibri" panose="020F0502020204030204" pitchFamily="34" charset="0"/>
                  </a:rPr>
                  <a:t>∙</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mol</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T = Kelvin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EX 12:  A normal human cell will burst if the pressure inside the cell exceeds 90 atm of pressure.  Calculate the osmotic pressure of a cell if the contents have 0.0029 grams of NaCl dissolved in 0.0250 mL of water at 25</a:t>
                </a:r>
                <a:r>
                  <a:rPr lang="en-US" sz="1800" kern="100" baseline="30000" dirty="0">
                    <a:effectLst/>
                    <a:latin typeface="Calibri" panose="020F0502020204030204" pitchFamily="34" charset="0"/>
                    <a:ea typeface="Times New Roman" panose="02020603050405020304" pitchFamily="18" charset="0"/>
                    <a:cs typeface="Times New Roman" panose="02020603050405020304" pitchFamily="18" charset="0"/>
                  </a:rPr>
                  <a:t>0</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C and determine if the cell can survive.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Bef>
                    <a:spcPts val="0"/>
                  </a:spcBef>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indent="0">
                  <a:lnSpc>
                    <a:spcPct val="107000"/>
                  </a:lnSpc>
                  <a:spcBef>
                    <a:spcPts val="0"/>
                  </a:spcBef>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EX 13:  To determine the molar mass of a certain protein, 0.001 grams of it is dissolved in enough water to make 1.00 mL of solution.  The osmotic pressure of this solution was found to be 1.12 torr at 25</a:t>
                </a:r>
                <a:r>
                  <a:rPr lang="en-US" sz="1800" kern="100" baseline="30000" dirty="0">
                    <a:effectLst/>
                    <a:latin typeface="Calibri" panose="020F0502020204030204" pitchFamily="34" charset="0"/>
                    <a:ea typeface="Times New Roman" panose="02020603050405020304" pitchFamily="18" charset="0"/>
                    <a:cs typeface="Times New Roman" panose="02020603050405020304" pitchFamily="18" charset="0"/>
                  </a:rPr>
                  <a:t>0</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C.  Calculate the molar mass of the protein.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mc:Choice>
        <mc:Fallback xmlns="">
          <p:sp>
            <p:nvSpPr>
              <p:cNvPr id="3" name="Content Placeholder 2">
                <a:extLst>
                  <a:ext uri="{FF2B5EF4-FFF2-40B4-BE49-F238E27FC236}">
                    <a16:creationId xmlns:a16="http://schemas.microsoft.com/office/drawing/2014/main" id="{7DD0AC75-132A-0B5A-5019-D726F3262CB0}"/>
                  </a:ext>
                </a:extLst>
              </p:cNvPr>
              <p:cNvSpPr>
                <a:spLocks noGrp="1" noRot="1" noChangeAspect="1" noMove="1" noResize="1" noEditPoints="1" noAdjustHandles="1" noChangeArrowheads="1" noChangeShapeType="1" noTextEdit="1"/>
              </p:cNvSpPr>
              <p:nvPr>
                <p:ph idx="1"/>
              </p:nvPr>
            </p:nvSpPr>
            <p:spPr>
              <a:xfrm>
                <a:off x="1120000" y="1545771"/>
                <a:ext cx="10233800" cy="5214258"/>
              </a:xfrm>
              <a:blipFill>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375999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8" end="8"/>
                                            </p:txEl>
                                          </p:spTgt>
                                        </p:tgtEl>
                                        <p:attrNameLst>
                                          <p:attrName>style.visibility</p:attrName>
                                        </p:attrNameLst>
                                      </p:cBhvr>
                                      <p:to>
                                        <p:strVal val="visible"/>
                                      </p:to>
                                    </p:set>
                                  </p:childTnLst>
                                </p:cTn>
                              </p:par>
                              <p:par>
                                <p:cTn id="12" presetID="10" presetClass="exit" presetSubtype="0" fill="hold" nodeType="withEffect">
                                  <p:stCondLst>
                                    <p:cond delay="0"/>
                                  </p:stCondLst>
                                  <p:childTnLst>
                                    <p:animEffect transition="out" filter="fade">
                                      <p:cBhvr>
                                        <p:cTn id="13" dur="500"/>
                                        <p:tgtEl>
                                          <p:spTgt spid="3">
                                            <p:txEl>
                                              <p:pRg st="5" end="5"/>
                                            </p:txEl>
                                          </p:spTgt>
                                        </p:tgtEl>
                                      </p:cBhvr>
                                    </p:animEffect>
                                    <p:set>
                                      <p:cBhvr>
                                        <p:cTn id="14" dur="1" fill="hold">
                                          <p:stCondLst>
                                            <p:cond delay="499"/>
                                          </p:stCondLst>
                                        </p:cTn>
                                        <p:tgtEl>
                                          <p:spTgt spid="3">
                                            <p:txEl>
                                              <p:pRg st="5" end="5"/>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04437-E04B-6A42-CCF7-13FF2FCA239B}"/>
              </a:ext>
            </a:extLst>
          </p:cNvPr>
          <p:cNvSpPr>
            <a:spLocks noGrp="1"/>
          </p:cNvSpPr>
          <p:nvPr>
            <p:ph type="title"/>
          </p:nvPr>
        </p:nvSpPr>
        <p:spPr/>
        <p:txBody>
          <a:bodyPr>
            <a:normAutofit fontScale="90000"/>
          </a:bodyPr>
          <a:lstStyle/>
          <a:p>
            <a:pPr algn="ctr"/>
            <a:r>
              <a:rPr lang="en-US" dirty="0"/>
              <a:t>Chapter 11, Section 2:  Colligative properties and </a:t>
            </a:r>
            <a:r>
              <a:rPr lang="en-US" dirty="0" err="1"/>
              <a:t>van’t</a:t>
            </a:r>
            <a:r>
              <a:rPr lang="en-US" dirty="0"/>
              <a:t> Hoff factors</a:t>
            </a:r>
          </a:p>
        </p:txBody>
      </p:sp>
      <p:sp>
        <p:nvSpPr>
          <p:cNvPr id="3" name="Content Placeholder 2">
            <a:extLst>
              <a:ext uri="{FF2B5EF4-FFF2-40B4-BE49-F238E27FC236}">
                <a16:creationId xmlns:a16="http://schemas.microsoft.com/office/drawing/2014/main" id="{BDA80B7A-CA2E-B37B-95F2-CFE836FFBD65}"/>
              </a:ext>
            </a:extLst>
          </p:cNvPr>
          <p:cNvSpPr>
            <a:spLocks noGrp="1"/>
          </p:cNvSpPr>
          <p:nvPr>
            <p:ph idx="1"/>
          </p:nvPr>
        </p:nvSpPr>
        <p:spPr/>
        <p:txBody>
          <a:bodyPr/>
          <a:lstStyle/>
          <a:p>
            <a:pPr marL="0" indent="0">
              <a:buNone/>
            </a:pPr>
            <a:endParaRPr lang="en-US" dirty="0"/>
          </a:p>
          <a:p>
            <a:pPr marL="0" indent="0">
              <a:buNone/>
            </a:pPr>
            <a:r>
              <a:rPr lang="en-US" dirty="0"/>
              <a:t>Assignment #2:  Problems 1-7</a:t>
            </a:r>
          </a:p>
          <a:p>
            <a:pPr marL="0" indent="0">
              <a:buNone/>
            </a:pPr>
            <a:endParaRPr lang="en-US" dirty="0"/>
          </a:p>
          <a:p>
            <a:pPr marL="0" indent="0">
              <a:buNone/>
            </a:pPr>
            <a:r>
              <a:rPr lang="en-US" dirty="0"/>
              <a:t>Lab:  Freezing point depression</a:t>
            </a:r>
          </a:p>
        </p:txBody>
      </p:sp>
    </p:spTree>
    <p:extLst>
      <p:ext uri="{BB962C8B-B14F-4D97-AF65-F5344CB8AC3E}">
        <p14:creationId xmlns:p14="http://schemas.microsoft.com/office/powerpoint/2010/main" val="38119824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2436BB28-1E3F-EE2E-1DBC-C3716288D7E6}"/>
              </a:ext>
            </a:extLst>
          </p:cNvPr>
          <p:cNvSpPr>
            <a:spLocks noGrp="1"/>
          </p:cNvSpPr>
          <p:nvPr>
            <p:ph type="title"/>
          </p:nvPr>
        </p:nvSpPr>
        <p:spPr/>
        <p:txBody>
          <a:bodyPr>
            <a:normAutofit fontScale="90000"/>
          </a:bodyPr>
          <a:lstStyle/>
          <a:p>
            <a:pPr algn="ctr"/>
            <a:r>
              <a:rPr lang="en-US" dirty="0"/>
              <a:t>Chapter 11, Section 3:  Pressure of solutions with </a:t>
            </a:r>
            <a:r>
              <a:rPr lang="en-US" dirty="0" err="1"/>
              <a:t>Raoult’s</a:t>
            </a:r>
            <a:r>
              <a:rPr lang="en-US" dirty="0"/>
              <a:t> Law and </a:t>
            </a:r>
            <a:br>
              <a:rPr lang="en-US" dirty="0"/>
            </a:br>
            <a:r>
              <a:rPr lang="en-US" dirty="0"/>
              <a:t>Pascal’s Law</a:t>
            </a:r>
          </a:p>
        </p:txBody>
      </p:sp>
      <p:sp>
        <p:nvSpPr>
          <p:cNvPr id="10" name="Content Placeholder 9">
            <a:extLst>
              <a:ext uri="{FF2B5EF4-FFF2-40B4-BE49-F238E27FC236}">
                <a16:creationId xmlns:a16="http://schemas.microsoft.com/office/drawing/2014/main" id="{6FF4436B-FE60-68AD-5867-AE66869B8704}"/>
              </a:ext>
            </a:extLst>
          </p:cNvPr>
          <p:cNvSpPr>
            <a:spLocks noGrp="1"/>
          </p:cNvSpPr>
          <p:nvPr>
            <p:ph idx="1"/>
          </p:nvPr>
        </p:nvSpPr>
        <p:spPr>
          <a:xfrm>
            <a:off x="402771" y="1817914"/>
            <a:ext cx="11625943" cy="4953000"/>
          </a:xfrm>
        </p:spPr>
        <p:txBody>
          <a:bodyPr>
            <a:normAutofit/>
          </a:bodyPr>
          <a:lstStyle/>
          <a:p>
            <a:pPr marL="0" marR="0" indent="0">
              <a:lnSpc>
                <a:spcPct val="107000"/>
              </a:lnSpc>
              <a:spcBef>
                <a:spcPts val="0"/>
              </a:spcBef>
              <a:spcAft>
                <a:spcPts val="800"/>
              </a:spcAft>
              <a:buNone/>
            </a:pPr>
            <a:r>
              <a:rPr lang="en-US" sz="2400" b="1" u="sng" kern="100" dirty="0" err="1">
                <a:effectLst/>
                <a:latin typeface="Calibri" panose="020F0502020204030204" pitchFamily="34" charset="0"/>
                <a:ea typeface="Calibri" panose="020F0502020204030204" pitchFamily="34" charset="0"/>
                <a:cs typeface="Times New Roman" panose="02020603050405020304" pitchFamily="18" charset="0"/>
              </a:rPr>
              <a:t>Raoult’s</a:t>
            </a:r>
            <a:r>
              <a:rPr lang="en-US" sz="2400" b="1" u="sng" kern="100" dirty="0">
                <a:effectLst/>
                <a:latin typeface="Calibri" panose="020F0502020204030204" pitchFamily="34" charset="0"/>
                <a:ea typeface="Calibri" panose="020F0502020204030204" pitchFamily="34" charset="0"/>
                <a:cs typeface="Times New Roman" panose="02020603050405020304" pitchFamily="18" charset="0"/>
              </a:rPr>
              <a:t> Law</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describes that the presence of a nonvolatile solute lowers the vapor pressure of a solute.</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kern="100" dirty="0" err="1">
                <a:effectLst/>
                <a:latin typeface="Calibri" panose="020F0502020204030204" pitchFamily="34" charset="0"/>
                <a:ea typeface="Calibri" panose="020F0502020204030204" pitchFamily="34" charset="0"/>
                <a:cs typeface="Times New Roman" panose="02020603050405020304" pitchFamily="18" charset="0"/>
              </a:rPr>
              <a:t>P</a:t>
            </a:r>
            <a:r>
              <a:rPr lang="en-US" sz="2400" b="1" kern="100" baseline="-25000" dirty="0" err="1">
                <a:effectLst/>
                <a:latin typeface="Calibri" panose="020F0502020204030204" pitchFamily="34" charset="0"/>
                <a:ea typeface="Calibri" panose="020F0502020204030204" pitchFamily="34" charset="0"/>
                <a:cs typeface="Times New Roman" panose="02020603050405020304" pitchFamily="18" charset="0"/>
              </a:rPr>
              <a:t>solution</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 = </a:t>
            </a:r>
            <a:r>
              <a:rPr lang="en-US" sz="2400" b="1" kern="100" dirty="0" err="1">
                <a:effectLst/>
                <a:latin typeface="Calibri" panose="020F0502020204030204" pitchFamily="34" charset="0"/>
                <a:ea typeface="Calibri" panose="020F0502020204030204" pitchFamily="34" charset="0"/>
                <a:cs typeface="Times New Roman" panose="02020603050405020304" pitchFamily="18" charset="0"/>
              </a:rPr>
              <a:t>X</a:t>
            </a:r>
            <a:r>
              <a:rPr lang="en-US" sz="2400" b="1" kern="100" baseline="-25000" dirty="0" err="1">
                <a:effectLst/>
                <a:latin typeface="Calibri" panose="020F0502020204030204" pitchFamily="34" charset="0"/>
                <a:ea typeface="Calibri" panose="020F0502020204030204" pitchFamily="34" charset="0"/>
                <a:cs typeface="Times New Roman" panose="02020603050405020304" pitchFamily="18" charset="0"/>
              </a:rPr>
              <a:t>solvent</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 ∙ P</a:t>
            </a:r>
            <a:r>
              <a:rPr lang="en-US" sz="2400" b="1" kern="100" baseline="30000" dirty="0">
                <a:effectLst/>
                <a:latin typeface="Calibri" panose="020F0502020204030204" pitchFamily="34" charset="0"/>
                <a:ea typeface="Calibri" panose="020F0502020204030204" pitchFamily="34" charset="0"/>
                <a:cs typeface="Times New Roman" panose="02020603050405020304" pitchFamily="18" charset="0"/>
              </a:rPr>
              <a:t>0</a:t>
            </a:r>
            <a:r>
              <a:rPr lang="en-US" sz="2400" b="1" kern="100" baseline="-25000" dirty="0">
                <a:effectLst/>
                <a:latin typeface="Calibri" panose="020F0502020204030204" pitchFamily="34" charset="0"/>
                <a:ea typeface="Calibri" panose="020F0502020204030204" pitchFamily="34" charset="0"/>
                <a:cs typeface="Times New Roman" panose="02020603050405020304" pitchFamily="18" charset="0"/>
              </a:rPr>
              <a:t>solvent</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kern="100" dirty="0" err="1">
                <a:effectLst/>
                <a:latin typeface="Calibri" panose="020F0502020204030204" pitchFamily="34" charset="0"/>
                <a:ea typeface="Calibri" panose="020F0502020204030204" pitchFamily="34" charset="0"/>
                <a:cs typeface="Times New Roman" panose="02020603050405020304" pitchFamily="18" charset="0"/>
              </a:rPr>
              <a:t>X</a:t>
            </a:r>
            <a:r>
              <a:rPr lang="en-US" sz="2400" b="1" kern="100" baseline="-25000" dirty="0" err="1">
                <a:effectLst/>
                <a:latin typeface="Calibri" panose="020F0502020204030204" pitchFamily="34" charset="0"/>
                <a:ea typeface="Calibri" panose="020F0502020204030204" pitchFamily="34" charset="0"/>
                <a:cs typeface="Times New Roman" panose="02020603050405020304" pitchFamily="18" charset="0"/>
              </a:rPr>
              <a:t>solvent</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 = mole fraction of solvent</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7000"/>
              </a:lnSpc>
              <a:spcBef>
                <a:spcPts val="0"/>
              </a:spcBef>
              <a:spcAft>
                <a:spcPts val="800"/>
              </a:spcAft>
              <a:buNone/>
            </a:pPr>
            <a:r>
              <a:rPr lang="en-US" sz="2400" kern="100" dirty="0">
                <a:latin typeface="Calibri" panose="020F0502020204030204" pitchFamily="34" charset="0"/>
                <a:ea typeface="Calibri" panose="020F0502020204030204" pitchFamily="34" charset="0"/>
                <a:cs typeface="Times New Roman" panose="02020603050405020304" pitchFamily="18" charset="0"/>
              </a:rPr>
              <a:t>							        </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P</a:t>
            </a:r>
            <a:r>
              <a:rPr lang="en-US" sz="2400" b="1" kern="100" baseline="30000" dirty="0">
                <a:effectLst/>
                <a:latin typeface="Calibri" panose="020F0502020204030204" pitchFamily="34" charset="0"/>
                <a:ea typeface="Calibri" panose="020F0502020204030204" pitchFamily="34" charset="0"/>
                <a:cs typeface="Times New Roman" panose="02020603050405020304" pitchFamily="18" charset="0"/>
              </a:rPr>
              <a:t>0</a:t>
            </a:r>
            <a:r>
              <a:rPr lang="en-US" sz="2400" b="1" kern="100" baseline="-25000" dirty="0">
                <a:effectLst/>
                <a:latin typeface="Calibri" panose="020F0502020204030204" pitchFamily="34" charset="0"/>
                <a:ea typeface="Calibri" panose="020F0502020204030204" pitchFamily="34" charset="0"/>
                <a:cs typeface="Times New Roman" panose="02020603050405020304" pitchFamily="18" charset="0"/>
              </a:rPr>
              <a:t>solvent</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 = vapor pressure solvent</a:t>
            </a:r>
          </a:p>
          <a:p>
            <a:pPr marL="0" indent="0">
              <a:lnSpc>
                <a:spcPct val="107000"/>
              </a:lnSpc>
              <a:spcBef>
                <a:spcPts val="0"/>
              </a:spcBef>
              <a:spcAft>
                <a:spcPts val="800"/>
              </a:spcAft>
              <a:buNone/>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pPr>
            <a:r>
              <a:rPr lang="en-US" sz="2400" u="sng" kern="100" dirty="0">
                <a:effectLst/>
                <a:latin typeface="Calibri" panose="020F0502020204030204" pitchFamily="34" charset="0"/>
                <a:ea typeface="Calibri" panose="020F0502020204030204" pitchFamily="34" charset="0"/>
                <a:cs typeface="Times New Roman" panose="02020603050405020304" pitchFamily="18" charset="0"/>
              </a:rPr>
              <a:t>Equilibrium vapor pressure</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 pressure of a liquid in equilibrium with its vapor</a:t>
            </a:r>
          </a:p>
          <a:p>
            <a:pPr marL="0" marR="0" indent="0">
              <a:lnSpc>
                <a:spcPct val="107000"/>
              </a:lnSpc>
              <a:spcBef>
                <a:spcPts val="0"/>
              </a:spcBef>
              <a:spcAft>
                <a:spcPts val="80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				Liquid + energy        	vapor</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Boiling liquids are dependent on their equilibrium vapor pressure</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u="sng" kern="100" dirty="0">
                <a:effectLst/>
                <a:latin typeface="Calibri" panose="020F0502020204030204" pitchFamily="34" charset="0"/>
                <a:ea typeface="Calibri" panose="020F0502020204030204" pitchFamily="34" charset="0"/>
                <a:cs typeface="Times New Roman" panose="02020603050405020304" pitchFamily="18" charset="0"/>
              </a:rPr>
              <a:t>Pascal’s law</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 pressure on the surface of a liquid acts the same throughout the liquid</a:t>
            </a:r>
          </a:p>
          <a:p>
            <a:pPr marL="0" marR="0" indent="0">
              <a:lnSpc>
                <a:spcPct val="107000"/>
              </a:lnSpc>
              <a:spcBef>
                <a:spcPts val="0"/>
              </a:spcBef>
              <a:spcAft>
                <a:spcPts val="800"/>
              </a:spcAft>
              <a:buNone/>
            </a:pP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cxnSp>
        <p:nvCxnSpPr>
          <p:cNvPr id="6" name="Straight Arrow Connector 5">
            <a:extLst>
              <a:ext uri="{FF2B5EF4-FFF2-40B4-BE49-F238E27FC236}">
                <a16:creationId xmlns:a16="http://schemas.microsoft.com/office/drawing/2014/main" id="{A80555A8-73C7-4255-E665-44B2EB64D68D}"/>
              </a:ext>
            </a:extLst>
          </p:cNvPr>
          <p:cNvCxnSpPr>
            <a:cxnSpLocks/>
          </p:cNvCxnSpPr>
          <p:nvPr/>
        </p:nvCxnSpPr>
        <p:spPr>
          <a:xfrm>
            <a:off x="6096000" y="4842782"/>
            <a:ext cx="664029" cy="0"/>
          </a:xfrm>
          <a:prstGeom prst="straightConnector1">
            <a:avLst/>
          </a:prstGeom>
          <a:ln w="28575">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3869730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fade">
                                      <p:cBhvr>
                                        <p:cTn id="12" dur="500"/>
                                        <p:tgtEl>
                                          <p:spTgt spid="10">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animEffect transition="in" filter="fade">
                                      <p:cBhvr>
                                        <p:cTn id="15" dur="500"/>
                                        <p:tgtEl>
                                          <p:spTgt spid="10">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0">
                                            <p:txEl>
                                              <p:pRg st="4" end="4"/>
                                            </p:txEl>
                                          </p:spTgt>
                                        </p:tgtEl>
                                        <p:attrNameLst>
                                          <p:attrName>style.visibility</p:attrName>
                                        </p:attrNameLst>
                                      </p:cBhvr>
                                      <p:to>
                                        <p:strVal val="visible"/>
                                      </p:to>
                                    </p:set>
                                    <p:animEffect transition="in" filter="fade">
                                      <p:cBhvr>
                                        <p:cTn id="20" dur="500"/>
                                        <p:tgtEl>
                                          <p:spTgt spid="10">
                                            <p:txEl>
                                              <p:pRg st="4" end="4"/>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10">
                                            <p:txEl>
                                              <p:pRg st="5" end="5"/>
                                            </p:txEl>
                                          </p:spTgt>
                                        </p:tgtEl>
                                        <p:attrNameLst>
                                          <p:attrName>style.visibility</p:attrName>
                                        </p:attrNameLst>
                                      </p:cBhvr>
                                      <p:to>
                                        <p:strVal val="visible"/>
                                      </p:to>
                                    </p:set>
                                    <p:animEffect transition="in" filter="fade">
                                      <p:cBhvr>
                                        <p:cTn id="23" dur="500"/>
                                        <p:tgtEl>
                                          <p:spTgt spid="10">
                                            <p:txEl>
                                              <p:pRg st="5" end="5"/>
                                            </p:txEl>
                                          </p:spTgt>
                                        </p:tgtEl>
                                      </p:cBhvr>
                                    </p:animEffect>
                                  </p:childTnLst>
                                </p:cTn>
                              </p:par>
                              <p:par>
                                <p:cTn id="24" presetID="1" presetClass="entr" presetSubtype="0" fill="hold" nodeType="withEffect">
                                  <p:stCondLst>
                                    <p:cond delay="0"/>
                                  </p:stCondLst>
                                  <p:childTnLst>
                                    <p:set>
                                      <p:cBhvr>
                                        <p:cTn id="25" dur="1" fill="hold">
                                          <p:stCondLst>
                                            <p:cond delay="0"/>
                                          </p:stCondLst>
                                        </p:cTn>
                                        <p:tgtEl>
                                          <p:spTgt spid="6"/>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10">
                                            <p:txEl>
                                              <p:pRg st="6" end="6"/>
                                            </p:txEl>
                                          </p:spTgt>
                                        </p:tgtEl>
                                        <p:attrNameLst>
                                          <p:attrName>style.visibility</p:attrName>
                                        </p:attrNameLst>
                                      </p:cBhvr>
                                      <p:to>
                                        <p:strVal val="visible"/>
                                      </p:to>
                                    </p:set>
                                    <p:animEffect transition="in" filter="fade">
                                      <p:cBhvr>
                                        <p:cTn id="30" dur="500"/>
                                        <p:tgtEl>
                                          <p:spTgt spid="10">
                                            <p:txEl>
                                              <p:pRg st="6" end="6"/>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10">
                                            <p:txEl>
                                              <p:pRg st="7" end="7"/>
                                            </p:txEl>
                                          </p:spTgt>
                                        </p:tgtEl>
                                        <p:attrNameLst>
                                          <p:attrName>style.visibility</p:attrName>
                                        </p:attrNameLst>
                                      </p:cBhvr>
                                      <p:to>
                                        <p:strVal val="visible"/>
                                      </p:to>
                                    </p:set>
                                    <p:animEffect transition="in" filter="fade">
                                      <p:cBhvr>
                                        <p:cTn id="33" dur="500"/>
                                        <p:tgtEl>
                                          <p:spTgt spid="10">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DF502-5983-AF69-B7C7-39E4592A5D2A}"/>
              </a:ext>
            </a:extLst>
          </p:cNvPr>
          <p:cNvSpPr>
            <a:spLocks noGrp="1"/>
          </p:cNvSpPr>
          <p:nvPr>
            <p:ph type="title"/>
          </p:nvPr>
        </p:nvSpPr>
        <p:spPr/>
        <p:txBody>
          <a:bodyPr>
            <a:normAutofit fontScale="90000"/>
          </a:bodyPr>
          <a:lstStyle/>
          <a:p>
            <a:pPr algn="ctr"/>
            <a:r>
              <a:rPr lang="en-US" dirty="0"/>
              <a:t>Chapter 11, Section 3:  Pressure of solutions with </a:t>
            </a:r>
            <a:r>
              <a:rPr lang="en-US" dirty="0" err="1"/>
              <a:t>Raoult’s</a:t>
            </a:r>
            <a:r>
              <a:rPr lang="en-US" dirty="0"/>
              <a:t> Law and </a:t>
            </a:r>
            <a:br>
              <a:rPr lang="en-US" dirty="0"/>
            </a:br>
            <a:r>
              <a:rPr lang="en-US" dirty="0"/>
              <a:t>Pascal’s Law</a:t>
            </a:r>
          </a:p>
        </p:txBody>
      </p:sp>
      <p:sp>
        <p:nvSpPr>
          <p:cNvPr id="5" name="Content Placeholder 4">
            <a:extLst>
              <a:ext uri="{FF2B5EF4-FFF2-40B4-BE49-F238E27FC236}">
                <a16:creationId xmlns:a16="http://schemas.microsoft.com/office/drawing/2014/main" id="{BF6A443A-7738-062F-A54D-C38374E5B3E0}"/>
              </a:ext>
            </a:extLst>
          </p:cNvPr>
          <p:cNvSpPr>
            <a:spLocks noGrp="1"/>
          </p:cNvSpPr>
          <p:nvPr>
            <p:ph idx="1"/>
          </p:nvPr>
        </p:nvSpPr>
        <p:spPr>
          <a:xfrm>
            <a:off x="1120000" y="2141537"/>
            <a:ext cx="10233800" cy="4351338"/>
          </a:xfrm>
        </p:spPr>
        <p:txBody>
          <a:bodyPr>
            <a:normAutofit fontScale="92500" lnSpcReduction="10000"/>
          </a:bodyPr>
          <a:lstStyle/>
          <a:p>
            <a:pPr marL="0" indent="0">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EX 4:  Calculate the vapor pressure at 25</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0</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C for a solution prepared by dissolving 158.0 grams of table sugar (C</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12</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H</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22</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11</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 342 g/mole) in 643.5 cm</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3</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of water.  At 25</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0</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C the density of water is 0.9971 g/cm</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3</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and the vapor pressure is 23.76 torr.</a:t>
            </a:r>
          </a:p>
          <a:p>
            <a:pPr marL="0" indent="0">
              <a:buNone/>
            </a:pPr>
            <a:endParaRPr lang="en-US" sz="3600" dirty="0"/>
          </a:p>
          <a:p>
            <a:pPr marL="0" indent="0">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EX 5:  A mixture of 10 mL of octane (C</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8</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H</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8</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density = 0.75 g/mL) at a pressure of 150 torr and 15 mL butane (C</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4</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H</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10</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density = 0.98 g/mL) at a pressure of 100 torr is mixed in a closed container.  Calculate the a) vapor pressure of the solution, and b) mole fraction of the two gases in the vapor.</a:t>
            </a:r>
          </a:p>
          <a:p>
            <a:pPr marL="0" indent="0">
              <a:buNone/>
            </a:pPr>
            <a:endParaRPr lang="en-US" sz="3600" dirty="0"/>
          </a:p>
          <a:p>
            <a:pPr marL="0" indent="0">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EX 6:  Predict the vapor pressure of a solution prepared by mixing 35.0 grams of solid Na</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SO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4</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(molar mass = 142 g/mole) with 175 grams of water at 25</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0</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C.  (Vapor pressure of water @ 25</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0</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C = 23.76 torr)</a:t>
            </a:r>
          </a:p>
          <a:p>
            <a:pPr marL="0" indent="0">
              <a:buNone/>
            </a:pPr>
            <a:endParaRPr lang="en-US" dirty="0"/>
          </a:p>
        </p:txBody>
      </p:sp>
    </p:spTree>
    <p:extLst>
      <p:ext uri="{BB962C8B-B14F-4D97-AF65-F5344CB8AC3E}">
        <p14:creationId xmlns:p14="http://schemas.microsoft.com/office/powerpoint/2010/main" val="281152782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par>
                                <p:cTn id="13" presetID="10" presetClass="exit" presetSubtype="0" fill="hold" nodeType="withEffect">
                                  <p:stCondLst>
                                    <p:cond delay="0"/>
                                  </p:stCondLst>
                                  <p:childTnLst>
                                    <p:animEffect transition="out" filter="fade">
                                      <p:cBhvr>
                                        <p:cTn id="14" dur="500"/>
                                        <p:tgtEl>
                                          <p:spTgt spid="5">
                                            <p:txEl>
                                              <p:pRg st="0" end="0"/>
                                            </p:txEl>
                                          </p:spTgt>
                                        </p:tgtEl>
                                      </p:cBhvr>
                                    </p:animEffect>
                                    <p:set>
                                      <p:cBhvr>
                                        <p:cTn id="15" dur="1" fill="hold">
                                          <p:stCondLst>
                                            <p:cond delay="499"/>
                                          </p:stCondLst>
                                        </p:cTn>
                                        <p:tgtEl>
                                          <p:spTgt spid="5">
                                            <p:txEl>
                                              <p:pRg st="0" end="0"/>
                                            </p:txEl>
                                          </p:spTgt>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5">
                                            <p:txEl>
                                              <p:pRg st="4" end="4"/>
                                            </p:txEl>
                                          </p:spTgt>
                                        </p:tgtEl>
                                        <p:attrNameLst>
                                          <p:attrName>style.visibility</p:attrName>
                                        </p:attrNameLst>
                                      </p:cBhvr>
                                      <p:to>
                                        <p:strVal val="visible"/>
                                      </p:to>
                                    </p:set>
                                    <p:animEffect transition="in" filter="fade">
                                      <p:cBhvr>
                                        <p:cTn id="20" dur="500"/>
                                        <p:tgtEl>
                                          <p:spTgt spid="5">
                                            <p:txEl>
                                              <p:pRg st="4" end="4"/>
                                            </p:txEl>
                                          </p:spTgt>
                                        </p:tgtEl>
                                      </p:cBhvr>
                                    </p:animEffect>
                                  </p:childTnLst>
                                </p:cTn>
                              </p:par>
                              <p:par>
                                <p:cTn id="21" presetID="10" presetClass="exit" presetSubtype="0" fill="hold" nodeType="withEffect">
                                  <p:stCondLst>
                                    <p:cond delay="0"/>
                                  </p:stCondLst>
                                  <p:childTnLst>
                                    <p:animEffect transition="out" filter="fade">
                                      <p:cBhvr>
                                        <p:cTn id="22" dur="500"/>
                                        <p:tgtEl>
                                          <p:spTgt spid="5">
                                            <p:txEl>
                                              <p:pRg st="2" end="2"/>
                                            </p:txEl>
                                          </p:spTgt>
                                        </p:tgtEl>
                                      </p:cBhvr>
                                    </p:animEffect>
                                    <p:set>
                                      <p:cBhvr>
                                        <p:cTn id="23" dur="1" fill="hold">
                                          <p:stCondLst>
                                            <p:cond delay="499"/>
                                          </p:stCondLst>
                                        </p:cTn>
                                        <p:tgtEl>
                                          <p:spTgt spid="5">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F7B22-09C0-88F3-CA92-9D7EA24B9C23}"/>
              </a:ext>
            </a:extLst>
          </p:cNvPr>
          <p:cNvSpPr>
            <a:spLocks noGrp="1"/>
          </p:cNvSpPr>
          <p:nvPr>
            <p:ph type="title"/>
          </p:nvPr>
        </p:nvSpPr>
        <p:spPr/>
        <p:txBody>
          <a:bodyPr>
            <a:normAutofit fontScale="90000"/>
          </a:bodyPr>
          <a:lstStyle/>
          <a:p>
            <a:pPr algn="ctr"/>
            <a:r>
              <a:rPr lang="en-US" dirty="0"/>
              <a:t>Chapter 11, Section 3:  Pressure of solutions with </a:t>
            </a:r>
            <a:r>
              <a:rPr lang="en-US" dirty="0" err="1"/>
              <a:t>Raoult’s</a:t>
            </a:r>
            <a:r>
              <a:rPr lang="en-US" dirty="0"/>
              <a:t> Law and </a:t>
            </a:r>
            <a:br>
              <a:rPr lang="en-US" dirty="0"/>
            </a:br>
            <a:r>
              <a:rPr lang="en-US" dirty="0"/>
              <a:t>Pascal’s Law</a:t>
            </a:r>
          </a:p>
        </p:txBody>
      </p:sp>
      <p:sp>
        <p:nvSpPr>
          <p:cNvPr id="3" name="Content Placeholder 2">
            <a:extLst>
              <a:ext uri="{FF2B5EF4-FFF2-40B4-BE49-F238E27FC236}">
                <a16:creationId xmlns:a16="http://schemas.microsoft.com/office/drawing/2014/main" id="{14A4D005-2D36-59F4-D36E-3A0FE69C43CA}"/>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r>
              <a:rPr lang="en-US" dirty="0"/>
              <a:t>Assignment #3:  Problems 1-4</a:t>
            </a:r>
          </a:p>
          <a:p>
            <a:endParaRPr lang="en-US" dirty="0"/>
          </a:p>
        </p:txBody>
      </p:sp>
    </p:spTree>
    <p:extLst>
      <p:ext uri="{BB962C8B-B14F-4D97-AF65-F5344CB8AC3E}">
        <p14:creationId xmlns:p14="http://schemas.microsoft.com/office/powerpoint/2010/main" val="21418131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6F281-EE7C-386D-E506-FB4FC3790229}"/>
              </a:ext>
            </a:extLst>
          </p:cNvPr>
          <p:cNvSpPr>
            <a:spLocks noGrp="1"/>
          </p:cNvSpPr>
          <p:nvPr>
            <p:ph type="title"/>
          </p:nvPr>
        </p:nvSpPr>
        <p:spPr>
          <a:xfrm>
            <a:off x="697300" y="119062"/>
            <a:ext cx="10515600" cy="1325563"/>
          </a:xfrm>
        </p:spPr>
        <p:txBody>
          <a:bodyPr>
            <a:normAutofit fontScale="90000"/>
          </a:bodyPr>
          <a:lstStyle/>
          <a:p>
            <a:pPr algn="ctr"/>
            <a:r>
              <a:rPr lang="en-US" dirty="0"/>
              <a:t>Chapter 11, Section 4:  Intermolecular Forces (IMFs)</a:t>
            </a:r>
          </a:p>
        </p:txBody>
      </p:sp>
      <p:sp>
        <p:nvSpPr>
          <p:cNvPr id="5" name="Content Placeholder 4">
            <a:extLst>
              <a:ext uri="{FF2B5EF4-FFF2-40B4-BE49-F238E27FC236}">
                <a16:creationId xmlns:a16="http://schemas.microsoft.com/office/drawing/2014/main" id="{5B9A7A55-EE5E-8C85-D61C-643CF8DA30F4}"/>
              </a:ext>
            </a:extLst>
          </p:cNvPr>
          <p:cNvSpPr>
            <a:spLocks noGrp="1"/>
          </p:cNvSpPr>
          <p:nvPr>
            <p:ph idx="1"/>
          </p:nvPr>
        </p:nvSpPr>
        <p:spPr>
          <a:xfrm>
            <a:off x="979100" y="1444624"/>
            <a:ext cx="10233800" cy="5489575"/>
          </a:xfrm>
        </p:spPr>
        <p:txBody>
          <a:bodyPr>
            <a:noAutofit/>
          </a:bodyPr>
          <a:lstStyle/>
          <a:p>
            <a:pPr marL="0" marR="0" indent="0">
              <a:lnSpc>
                <a:spcPct val="107000"/>
              </a:lnSpc>
              <a:spcBef>
                <a:spcPts val="0"/>
              </a:spcBef>
              <a:spcAft>
                <a:spcPts val="800"/>
              </a:spcAft>
              <a:buNone/>
            </a:pPr>
            <a:r>
              <a:rPr lang="en-US" sz="2400" u="sng" kern="100" dirty="0">
                <a:effectLst/>
                <a:latin typeface="Calibri" panose="020F0502020204030204" pitchFamily="34" charset="0"/>
                <a:ea typeface="Calibri" panose="020F0502020204030204" pitchFamily="34" charset="0"/>
                <a:cs typeface="Times New Roman" panose="02020603050405020304" pitchFamily="18" charset="0"/>
              </a:rPr>
              <a:t>Intermolecular and Intramolecular bonds</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3 common intramolecular forces</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1)</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2)</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3)</a:t>
            </a:r>
          </a:p>
          <a:p>
            <a:pPr marL="0" marR="0" indent="0">
              <a:lnSpc>
                <a:spcPct val="107000"/>
              </a:lnSpc>
              <a:spcBef>
                <a:spcPts val="0"/>
              </a:spcBef>
              <a:spcAft>
                <a:spcPts val="800"/>
              </a:spcAft>
              <a:buNone/>
            </a:pPr>
            <a:r>
              <a:rPr lang="en-US" sz="2400" kern="100" dirty="0">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List these forces from </a:t>
            </a:r>
            <a:r>
              <a:rPr lang="en-US" sz="2400" u="sng" kern="100" dirty="0">
                <a:effectLst/>
                <a:latin typeface="Calibri" panose="020F0502020204030204" pitchFamily="34" charset="0"/>
                <a:ea typeface="Calibri" panose="020F0502020204030204" pitchFamily="34" charset="0"/>
                <a:cs typeface="Times New Roman" panose="02020603050405020304" pitchFamily="18" charset="0"/>
              </a:rPr>
              <a:t>weakest</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to </a:t>
            </a:r>
            <a:r>
              <a:rPr lang="en-US" sz="2400" u="sng" kern="100" dirty="0">
                <a:effectLst/>
                <a:latin typeface="Calibri" panose="020F0502020204030204" pitchFamily="34" charset="0"/>
                <a:ea typeface="Calibri" panose="020F0502020204030204" pitchFamily="34" charset="0"/>
                <a:cs typeface="Times New Roman" panose="02020603050405020304" pitchFamily="18" charset="0"/>
              </a:rPr>
              <a:t>strongest</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3 common intermolecular forces</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1) </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2)</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3)</a:t>
            </a:r>
          </a:p>
          <a:p>
            <a:pPr marL="0" marR="0" indent="0">
              <a:lnSpc>
                <a:spcPct val="107000"/>
              </a:lnSpc>
              <a:spcBef>
                <a:spcPts val="0"/>
              </a:spcBef>
              <a:spcAft>
                <a:spcPts val="800"/>
              </a:spcAft>
              <a:buNone/>
            </a:pPr>
            <a:r>
              <a:rPr lang="en-US" sz="2400" kern="100" dirty="0">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List these forces from </a:t>
            </a:r>
            <a:r>
              <a:rPr lang="en-US" sz="2400" u="sng" kern="100" dirty="0">
                <a:effectLst/>
                <a:latin typeface="Calibri" panose="020F0502020204030204" pitchFamily="34" charset="0"/>
                <a:ea typeface="Calibri" panose="020F0502020204030204" pitchFamily="34" charset="0"/>
                <a:cs typeface="Times New Roman" panose="02020603050405020304" pitchFamily="18" charset="0"/>
              </a:rPr>
              <a:t>weakest</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to </a:t>
            </a:r>
            <a:r>
              <a:rPr lang="en-US" sz="2400" u="sng" kern="100" dirty="0">
                <a:effectLst/>
                <a:latin typeface="Calibri" panose="020F0502020204030204" pitchFamily="34" charset="0"/>
                <a:ea typeface="Calibri" panose="020F0502020204030204" pitchFamily="34" charset="0"/>
                <a:cs typeface="Times New Roman" panose="02020603050405020304" pitchFamily="18" charset="0"/>
              </a:rPr>
              <a:t>strongest</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a:t>
            </a:r>
            <a:endParaRPr lang="en-US" sz="2400" dirty="0"/>
          </a:p>
        </p:txBody>
      </p:sp>
    </p:spTree>
    <p:extLst>
      <p:ext uri="{BB962C8B-B14F-4D97-AF65-F5344CB8AC3E}">
        <p14:creationId xmlns:p14="http://schemas.microsoft.com/office/powerpoint/2010/main" val="13721479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Effect transition="in" filter="fade">
                                      <p:cBhvr>
                                        <p:cTn id="20" dur="500"/>
                                        <p:tgtEl>
                                          <p:spTgt spid="5">
                                            <p:txEl>
                                              <p:pRg st="3" end="3"/>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fade">
                                      <p:cBhvr>
                                        <p:cTn id="23" dur="500"/>
                                        <p:tgtEl>
                                          <p:spTgt spid="5">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5">
                                            <p:txEl>
                                              <p:pRg st="5" end="5"/>
                                            </p:txEl>
                                          </p:spTgt>
                                        </p:tgtEl>
                                        <p:attrNameLst>
                                          <p:attrName>style.visibility</p:attrName>
                                        </p:attrNameLst>
                                      </p:cBhvr>
                                      <p:to>
                                        <p:strVal val="visible"/>
                                      </p:to>
                                    </p:set>
                                    <p:animEffect transition="in" filter="fade">
                                      <p:cBhvr>
                                        <p:cTn id="26" dur="500"/>
                                        <p:tgtEl>
                                          <p:spTgt spid="5">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animEffect transition="in" filter="fade">
                                      <p:cBhvr>
                                        <p:cTn id="31" dur="500"/>
                                        <p:tgtEl>
                                          <p:spTgt spid="5">
                                            <p:txEl>
                                              <p:pRg st="6" end="6"/>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5">
                                            <p:txEl>
                                              <p:pRg st="7" end="7"/>
                                            </p:txEl>
                                          </p:spTgt>
                                        </p:tgtEl>
                                        <p:attrNameLst>
                                          <p:attrName>style.visibility</p:attrName>
                                        </p:attrNameLst>
                                      </p:cBhvr>
                                      <p:to>
                                        <p:strVal val="visible"/>
                                      </p:to>
                                    </p:set>
                                    <p:animEffect transition="in" filter="fade">
                                      <p:cBhvr>
                                        <p:cTn id="34" dur="500"/>
                                        <p:tgtEl>
                                          <p:spTgt spid="5">
                                            <p:txEl>
                                              <p:pRg st="7" end="7"/>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5">
                                            <p:txEl>
                                              <p:pRg st="8" end="8"/>
                                            </p:txEl>
                                          </p:spTgt>
                                        </p:tgtEl>
                                        <p:attrNameLst>
                                          <p:attrName>style.visibility</p:attrName>
                                        </p:attrNameLst>
                                      </p:cBhvr>
                                      <p:to>
                                        <p:strVal val="visible"/>
                                      </p:to>
                                    </p:set>
                                    <p:animEffect transition="in" filter="fade">
                                      <p:cBhvr>
                                        <p:cTn id="37" dur="500"/>
                                        <p:tgtEl>
                                          <p:spTgt spid="5">
                                            <p:txEl>
                                              <p:pRg st="8" end="8"/>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5">
                                            <p:txEl>
                                              <p:pRg st="9" end="9"/>
                                            </p:txEl>
                                          </p:spTgt>
                                        </p:tgtEl>
                                        <p:attrNameLst>
                                          <p:attrName>style.visibility</p:attrName>
                                        </p:attrNameLst>
                                      </p:cBhvr>
                                      <p:to>
                                        <p:strVal val="visible"/>
                                      </p:to>
                                    </p:set>
                                    <p:animEffect transition="in" filter="fade">
                                      <p:cBhvr>
                                        <p:cTn id="40" dur="500"/>
                                        <p:tgtEl>
                                          <p:spTgt spid="5">
                                            <p:txEl>
                                              <p:pRg st="9" end="9"/>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5">
                                            <p:txEl>
                                              <p:pRg st="10" end="10"/>
                                            </p:txEl>
                                          </p:spTgt>
                                        </p:tgtEl>
                                        <p:attrNameLst>
                                          <p:attrName>style.visibility</p:attrName>
                                        </p:attrNameLst>
                                      </p:cBhvr>
                                      <p:to>
                                        <p:strVal val="visible"/>
                                      </p:to>
                                    </p:set>
                                    <p:animEffect transition="in" filter="fade">
                                      <p:cBhvr>
                                        <p:cTn id="43"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AB4D6DC-C2E1-E1D0-DF37-A3EDF0FB6530}"/>
              </a:ext>
            </a:extLst>
          </p:cNvPr>
          <p:cNvSpPr>
            <a:spLocks noGrp="1"/>
          </p:cNvSpPr>
          <p:nvPr>
            <p:ph type="title"/>
          </p:nvPr>
        </p:nvSpPr>
        <p:spPr/>
        <p:txBody>
          <a:bodyPr>
            <a:normAutofit fontScale="90000"/>
          </a:bodyPr>
          <a:lstStyle/>
          <a:p>
            <a:pPr algn="ctr"/>
            <a:r>
              <a:rPr lang="en-US" dirty="0"/>
              <a:t>Chapter 11, Section 4:  Intermolecular Forces (IMFs)</a:t>
            </a:r>
          </a:p>
        </p:txBody>
      </p:sp>
      <p:sp>
        <p:nvSpPr>
          <p:cNvPr id="6" name="Content Placeholder 5">
            <a:extLst>
              <a:ext uri="{FF2B5EF4-FFF2-40B4-BE49-F238E27FC236}">
                <a16:creationId xmlns:a16="http://schemas.microsoft.com/office/drawing/2014/main" id="{0A8EA165-CC48-C384-F3C3-7C3C4A61C55F}"/>
              </a:ext>
            </a:extLst>
          </p:cNvPr>
          <p:cNvSpPr>
            <a:spLocks noGrp="1"/>
          </p:cNvSpPr>
          <p:nvPr>
            <p:ph idx="1"/>
          </p:nvPr>
        </p:nvSpPr>
        <p:spPr/>
        <p:txBody>
          <a:bodyPr/>
          <a:lstStyle/>
          <a:p>
            <a:pPr marL="0" indent="0">
              <a:buNone/>
            </a:pPr>
            <a:endParaRPr lang="en-US" sz="2400" u="sng"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u="sng" kern="100" dirty="0">
                <a:effectLst/>
                <a:latin typeface="Calibri" panose="020F0502020204030204" pitchFamily="34" charset="0"/>
                <a:ea typeface="Calibri" panose="020F0502020204030204" pitchFamily="34" charset="0"/>
                <a:cs typeface="Times New Roman" panose="02020603050405020304" pitchFamily="18" charset="0"/>
              </a:rPr>
              <a:t>Hydrogen bonding, </a:t>
            </a:r>
            <a:r>
              <a:rPr lang="en-US" sz="2400" u="sng" kern="100" dirty="0">
                <a:latin typeface="Calibri" panose="020F0502020204030204" pitchFamily="34" charset="0"/>
                <a:ea typeface="Calibri" panose="020F0502020204030204" pitchFamily="34" charset="0"/>
                <a:cs typeface="Times New Roman" panose="02020603050405020304" pitchFamily="18" charset="0"/>
              </a:rPr>
              <a:t>dipole-dipole</a:t>
            </a:r>
            <a:r>
              <a:rPr lang="en-US" sz="2400" u="sng" kern="100" dirty="0">
                <a:effectLst/>
                <a:latin typeface="Calibri" panose="020F0502020204030204" pitchFamily="34" charset="0"/>
                <a:ea typeface="Calibri" panose="020F0502020204030204" pitchFamily="34" charset="0"/>
                <a:cs typeface="Times New Roman" panose="02020603050405020304" pitchFamily="18" charset="0"/>
              </a:rPr>
              <a:t> forces, London dispersion forces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List the intermolecular forces present in CH</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3</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OH, </a:t>
            </a:r>
            <a:r>
              <a:rPr lang="en-US" sz="2400" kern="100" dirty="0" err="1">
                <a:effectLst/>
                <a:latin typeface="Calibri" panose="020F0502020204030204" pitchFamily="34" charset="0"/>
                <a:ea typeface="Calibri" panose="020F0502020204030204" pitchFamily="34" charset="0"/>
                <a:cs typeface="Times New Roman" panose="02020603050405020304" pitchFamily="18" charset="0"/>
              </a:rPr>
              <a:t>Ar</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Ne, CH</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3</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OCH</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3</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and then rank them from lowest to highest boiling point.</a:t>
            </a:r>
          </a:p>
          <a:p>
            <a:pPr marL="0" indent="0">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60721946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5" end="5"/>
                                            </p:txEl>
                                          </p:spTgt>
                                        </p:tgtEl>
                                        <p:attrNameLst>
                                          <p:attrName>style.visibility</p:attrName>
                                        </p:attrNameLst>
                                      </p:cBhvr>
                                      <p:to>
                                        <p:strVal val="visible"/>
                                      </p:to>
                                    </p:set>
                                    <p:animEffect transition="in" filter="fade">
                                      <p:cBhvr>
                                        <p:cTn id="12"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AB4D6DC-C2E1-E1D0-DF37-A3EDF0FB6530}"/>
              </a:ext>
            </a:extLst>
          </p:cNvPr>
          <p:cNvSpPr>
            <a:spLocks noGrp="1"/>
          </p:cNvSpPr>
          <p:nvPr>
            <p:ph type="title"/>
          </p:nvPr>
        </p:nvSpPr>
        <p:spPr>
          <a:xfrm>
            <a:off x="832757" y="0"/>
            <a:ext cx="10515600" cy="1325563"/>
          </a:xfrm>
        </p:spPr>
        <p:txBody>
          <a:bodyPr>
            <a:normAutofit fontScale="90000"/>
          </a:bodyPr>
          <a:lstStyle/>
          <a:p>
            <a:pPr algn="ctr"/>
            <a:r>
              <a:rPr lang="en-US" dirty="0"/>
              <a:t>Chapter 11, Section 4:  Intermolecular Forces (IMFs)</a:t>
            </a:r>
          </a:p>
        </p:txBody>
      </p:sp>
      <p:sp>
        <p:nvSpPr>
          <p:cNvPr id="6" name="Content Placeholder 5">
            <a:extLst>
              <a:ext uri="{FF2B5EF4-FFF2-40B4-BE49-F238E27FC236}">
                <a16:creationId xmlns:a16="http://schemas.microsoft.com/office/drawing/2014/main" id="{0A8EA165-CC48-C384-F3C3-7C3C4A61C55F}"/>
              </a:ext>
            </a:extLst>
          </p:cNvPr>
          <p:cNvSpPr>
            <a:spLocks noGrp="1"/>
          </p:cNvSpPr>
          <p:nvPr>
            <p:ph idx="1"/>
          </p:nvPr>
        </p:nvSpPr>
        <p:spPr>
          <a:xfrm>
            <a:off x="97971" y="1469570"/>
            <a:ext cx="11985172" cy="5388429"/>
          </a:xfrm>
        </p:spPr>
        <p:txBody>
          <a:bodyPr>
            <a:normAutofit fontScale="77500" lnSpcReduction="20000"/>
          </a:bodyPr>
          <a:lstStyle/>
          <a:p>
            <a:pPr marL="0" marR="0" indent="0">
              <a:lnSpc>
                <a:spcPct val="107000"/>
              </a:lnSpc>
              <a:spcBef>
                <a:spcPts val="0"/>
              </a:spcBef>
              <a:spcAft>
                <a:spcPts val="800"/>
              </a:spcAft>
              <a:buNone/>
            </a:pPr>
            <a:r>
              <a:rPr lang="en-US" sz="3100" kern="100" dirty="0">
                <a:effectLst/>
                <a:latin typeface="Calibri" panose="020F0502020204030204" pitchFamily="34" charset="0"/>
                <a:ea typeface="Calibri" panose="020F0502020204030204" pitchFamily="34" charset="0"/>
                <a:cs typeface="Times New Roman" panose="02020603050405020304" pitchFamily="18" charset="0"/>
              </a:rPr>
              <a:t>	What determines the strength of the following forces</a:t>
            </a:r>
          </a:p>
          <a:p>
            <a:pPr marL="0" indent="0">
              <a:lnSpc>
                <a:spcPct val="107000"/>
              </a:lnSpc>
              <a:spcBef>
                <a:spcPts val="0"/>
              </a:spcBef>
              <a:spcAft>
                <a:spcPts val="800"/>
              </a:spcAft>
              <a:buNone/>
            </a:pPr>
            <a:r>
              <a:rPr lang="en-US" sz="3100" kern="100" dirty="0">
                <a:effectLst/>
                <a:latin typeface="Calibri" panose="020F0502020204030204" pitchFamily="34" charset="0"/>
                <a:ea typeface="Calibri" panose="020F0502020204030204" pitchFamily="34" charset="0"/>
                <a:cs typeface="Times New Roman" panose="02020603050405020304" pitchFamily="18" charset="0"/>
              </a:rPr>
              <a:t>	        Dipole-dipole forces	Hydrogen bonding forces 	London dispersion forces</a:t>
            </a:r>
          </a:p>
          <a:p>
            <a:pPr marL="0" marR="0" indent="0">
              <a:lnSpc>
                <a:spcPct val="107000"/>
              </a:lnSpc>
              <a:spcBef>
                <a:spcPts val="0"/>
              </a:spcBef>
              <a:spcAft>
                <a:spcPts val="800"/>
              </a:spcAft>
              <a:buNone/>
            </a:pPr>
            <a:r>
              <a:rPr lang="en-US" sz="3100" kern="100" dirty="0">
                <a:latin typeface="Calibri" panose="020F0502020204030204" pitchFamily="34" charset="0"/>
                <a:ea typeface="Calibri" panose="020F0502020204030204" pitchFamily="34" charset="0"/>
                <a:cs typeface="Times New Roman" panose="02020603050405020304" pitchFamily="18" charset="0"/>
              </a:rPr>
              <a:t>	</a:t>
            </a:r>
            <a:r>
              <a:rPr lang="en-US" sz="3100" kern="100" dirty="0">
                <a:effectLst/>
                <a:latin typeface="Calibri" panose="020F0502020204030204" pitchFamily="34" charset="0"/>
                <a:ea typeface="Calibri" panose="020F0502020204030204" pitchFamily="34" charset="0"/>
                <a:cs typeface="Times New Roman" panose="02020603050405020304" pitchFamily="18" charset="0"/>
              </a:rPr>
              <a:t>Draw a picture of an ion-induced dipole:</a:t>
            </a:r>
          </a:p>
          <a:p>
            <a:pPr marL="0" marR="0" indent="0">
              <a:lnSpc>
                <a:spcPct val="107000"/>
              </a:lnSpc>
              <a:spcBef>
                <a:spcPts val="0"/>
              </a:spcBef>
              <a:spcAft>
                <a:spcPts val="800"/>
              </a:spcAft>
              <a:buNone/>
            </a:pPr>
            <a:r>
              <a:rPr lang="en-US" sz="3100" kern="100" dirty="0">
                <a:effectLst/>
                <a:latin typeface="Calibri" panose="020F0502020204030204" pitchFamily="34" charset="0"/>
                <a:ea typeface="Calibri" panose="020F0502020204030204" pitchFamily="34" charset="0"/>
                <a:cs typeface="Times New Roman" panose="02020603050405020304" pitchFamily="18" charset="0"/>
              </a:rPr>
              <a:t>	Draw a picture of a dipole-induced dipole:</a:t>
            </a:r>
          </a:p>
          <a:p>
            <a:pPr marL="0" marR="0" indent="0">
              <a:lnSpc>
                <a:spcPct val="107000"/>
              </a:lnSpc>
              <a:spcBef>
                <a:spcPts val="0"/>
              </a:spcBef>
              <a:spcAft>
                <a:spcPts val="800"/>
              </a:spcAft>
              <a:buNone/>
            </a:pPr>
            <a:r>
              <a:rPr lang="en-US" sz="3100" kern="100" dirty="0">
                <a:effectLst/>
                <a:latin typeface="Calibri" panose="020F0502020204030204" pitchFamily="34" charset="0"/>
                <a:ea typeface="Calibri" panose="020F0502020204030204" pitchFamily="34" charset="0"/>
                <a:cs typeface="Times New Roman" panose="02020603050405020304" pitchFamily="18" charset="0"/>
              </a:rPr>
              <a:t>	Identify the main type of intermolecular force in the following:</a:t>
            </a:r>
          </a:p>
          <a:p>
            <a:pPr marL="0" indent="0">
              <a:lnSpc>
                <a:spcPct val="107000"/>
              </a:lnSpc>
              <a:spcBef>
                <a:spcPts val="0"/>
              </a:spcBef>
              <a:spcAft>
                <a:spcPts val="800"/>
              </a:spcAft>
              <a:buNone/>
            </a:pPr>
            <a:r>
              <a:rPr lang="en-US" sz="3100" kern="100" dirty="0">
                <a:effectLst/>
                <a:latin typeface="Calibri" panose="020F0502020204030204" pitchFamily="34" charset="0"/>
                <a:ea typeface="Calibri" panose="020F0502020204030204" pitchFamily="34" charset="0"/>
                <a:cs typeface="Times New Roman" panose="02020603050405020304" pitchFamily="18" charset="0"/>
              </a:rPr>
              <a:t>		Ne _________     </a:t>
            </a:r>
            <a:r>
              <a:rPr lang="en-US" sz="3100" kern="100" dirty="0" err="1">
                <a:effectLst/>
                <a:latin typeface="Calibri" panose="020F0502020204030204" pitchFamily="34" charset="0"/>
                <a:ea typeface="Calibri" panose="020F0502020204030204" pitchFamily="34" charset="0"/>
                <a:cs typeface="Times New Roman" panose="02020603050405020304" pitchFamily="18" charset="0"/>
              </a:rPr>
              <a:t>KCl</a:t>
            </a:r>
            <a:r>
              <a:rPr lang="en-US" sz="3100" kern="100" dirty="0">
                <a:effectLst/>
                <a:latin typeface="Calibri" panose="020F0502020204030204" pitchFamily="34" charset="0"/>
                <a:ea typeface="Calibri" panose="020F0502020204030204" pitchFamily="34" charset="0"/>
                <a:cs typeface="Times New Roman" panose="02020603050405020304" pitchFamily="18" charset="0"/>
              </a:rPr>
              <a:t> _________ 	BCl</a:t>
            </a:r>
            <a:r>
              <a:rPr lang="en-US" sz="31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3100" kern="100" dirty="0">
                <a:effectLst/>
                <a:latin typeface="Calibri" panose="020F0502020204030204" pitchFamily="34" charset="0"/>
                <a:ea typeface="Calibri" panose="020F0502020204030204" pitchFamily="34" charset="0"/>
                <a:cs typeface="Times New Roman" panose="02020603050405020304" pitchFamily="18" charset="0"/>
              </a:rPr>
              <a:t> _________           C</a:t>
            </a:r>
            <a:r>
              <a:rPr lang="en-US" sz="31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3100" kern="100" dirty="0">
                <a:effectLst/>
                <a:latin typeface="Calibri" panose="020F0502020204030204" pitchFamily="34" charset="0"/>
                <a:ea typeface="Calibri" panose="020F0502020204030204" pitchFamily="34" charset="0"/>
                <a:cs typeface="Times New Roman" panose="02020603050405020304" pitchFamily="18" charset="0"/>
              </a:rPr>
              <a:t>H</a:t>
            </a:r>
            <a:r>
              <a:rPr lang="en-US" sz="3100" kern="100" baseline="-25000" dirty="0">
                <a:effectLst/>
                <a:latin typeface="Calibri" panose="020F0502020204030204" pitchFamily="34" charset="0"/>
                <a:ea typeface="Calibri" panose="020F0502020204030204" pitchFamily="34" charset="0"/>
                <a:cs typeface="Times New Roman" panose="02020603050405020304" pitchFamily="18" charset="0"/>
              </a:rPr>
              <a:t>6</a:t>
            </a:r>
            <a:r>
              <a:rPr lang="en-US" sz="3100" kern="100" dirty="0">
                <a:effectLst/>
                <a:latin typeface="Calibri" panose="020F0502020204030204" pitchFamily="34" charset="0"/>
                <a:ea typeface="Calibri" panose="020F0502020204030204" pitchFamily="34" charset="0"/>
                <a:cs typeface="Times New Roman" panose="02020603050405020304" pitchFamily="18" charset="0"/>
              </a:rPr>
              <a:t> _________</a:t>
            </a:r>
          </a:p>
          <a:p>
            <a:pPr marL="0" indent="0">
              <a:lnSpc>
                <a:spcPct val="107000"/>
              </a:lnSpc>
              <a:spcBef>
                <a:spcPts val="0"/>
              </a:spcBef>
              <a:spcAft>
                <a:spcPts val="800"/>
              </a:spcAft>
              <a:buNone/>
            </a:pPr>
            <a:r>
              <a:rPr lang="en-US" sz="3100" kern="100" dirty="0">
                <a:effectLst/>
                <a:latin typeface="Calibri" panose="020F0502020204030204" pitchFamily="34" charset="0"/>
                <a:ea typeface="Calibri" panose="020F0502020204030204" pitchFamily="34" charset="0"/>
                <a:cs typeface="Times New Roman" panose="02020603050405020304" pitchFamily="18" charset="0"/>
              </a:rPr>
              <a:t>		NH</a:t>
            </a:r>
            <a:r>
              <a:rPr lang="en-US" sz="3100" kern="100" baseline="-25000" dirty="0">
                <a:effectLst/>
                <a:latin typeface="Calibri" panose="020F0502020204030204" pitchFamily="34" charset="0"/>
                <a:ea typeface="Calibri" panose="020F0502020204030204" pitchFamily="34" charset="0"/>
                <a:cs typeface="Times New Roman" panose="02020603050405020304" pitchFamily="18" charset="0"/>
              </a:rPr>
              <a:t>3</a:t>
            </a:r>
            <a:r>
              <a:rPr lang="en-US" sz="3100" kern="100" dirty="0">
                <a:effectLst/>
                <a:latin typeface="Calibri" panose="020F0502020204030204" pitchFamily="34" charset="0"/>
                <a:ea typeface="Calibri" panose="020F0502020204030204" pitchFamily="34" charset="0"/>
                <a:cs typeface="Times New Roman" panose="02020603050405020304" pitchFamily="18" charset="0"/>
              </a:rPr>
              <a:t> _________   PH</a:t>
            </a:r>
            <a:r>
              <a:rPr lang="en-US" sz="3100" kern="100" baseline="-25000" dirty="0">
                <a:effectLst/>
                <a:latin typeface="Calibri" panose="020F0502020204030204" pitchFamily="34" charset="0"/>
                <a:ea typeface="Calibri" panose="020F0502020204030204" pitchFamily="34" charset="0"/>
                <a:cs typeface="Times New Roman" panose="02020603050405020304" pitchFamily="18" charset="0"/>
              </a:rPr>
              <a:t>3</a:t>
            </a:r>
            <a:r>
              <a:rPr lang="en-US" sz="3100" kern="100" dirty="0">
                <a:effectLst/>
                <a:latin typeface="Calibri" panose="020F0502020204030204" pitchFamily="34" charset="0"/>
                <a:ea typeface="Calibri" panose="020F0502020204030204" pitchFamily="34" charset="0"/>
                <a:cs typeface="Times New Roman" panose="02020603050405020304" pitchFamily="18" charset="0"/>
              </a:rPr>
              <a:t> _________ 	NaCl in water _________</a:t>
            </a:r>
          </a:p>
          <a:p>
            <a:pPr marL="0" marR="0" indent="0">
              <a:lnSpc>
                <a:spcPct val="107000"/>
              </a:lnSpc>
              <a:spcBef>
                <a:spcPts val="0"/>
              </a:spcBef>
              <a:spcAft>
                <a:spcPts val="800"/>
              </a:spcAft>
              <a:buNone/>
            </a:pPr>
            <a:r>
              <a:rPr lang="en-US" sz="3100" kern="100" dirty="0">
                <a:effectLst/>
                <a:latin typeface="Calibri" panose="020F0502020204030204" pitchFamily="34" charset="0"/>
                <a:ea typeface="Calibri" panose="020F0502020204030204" pitchFamily="34" charset="0"/>
                <a:cs typeface="Times New Roman" panose="02020603050405020304" pitchFamily="18" charset="0"/>
              </a:rPr>
              <a:t>	Which of the following molecule pairs are NOT involved in hydrogen bonding?</a:t>
            </a:r>
          </a:p>
          <a:p>
            <a:pPr marL="0" indent="0">
              <a:lnSpc>
                <a:spcPct val="107000"/>
              </a:lnSpc>
              <a:spcBef>
                <a:spcPts val="0"/>
              </a:spcBef>
              <a:spcAft>
                <a:spcPts val="800"/>
              </a:spcAft>
              <a:buNone/>
            </a:pPr>
            <a:r>
              <a:rPr lang="en-US" sz="3100" kern="100" dirty="0">
                <a:effectLst/>
                <a:latin typeface="Calibri" panose="020F0502020204030204" pitchFamily="34" charset="0"/>
                <a:ea typeface="Calibri" panose="020F0502020204030204" pitchFamily="34" charset="0"/>
                <a:cs typeface="Times New Roman" panose="02020603050405020304" pitchFamily="18" charset="0"/>
              </a:rPr>
              <a:t>		1) HCOOH, H</a:t>
            </a:r>
            <a:r>
              <a:rPr lang="en-US" sz="31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3100" kern="100" dirty="0">
                <a:effectLst/>
                <a:latin typeface="Calibri" panose="020F0502020204030204" pitchFamily="34" charset="0"/>
                <a:ea typeface="Calibri" panose="020F0502020204030204" pitchFamily="34" charset="0"/>
                <a:cs typeface="Times New Roman" panose="02020603050405020304" pitchFamily="18" charset="0"/>
              </a:rPr>
              <a:t>O	 2) H</a:t>
            </a:r>
            <a:r>
              <a:rPr lang="en-US" sz="31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3100" kern="100" dirty="0">
                <a:effectLst/>
                <a:latin typeface="Calibri" panose="020F0502020204030204" pitchFamily="34" charset="0"/>
                <a:ea typeface="Calibri" panose="020F0502020204030204" pitchFamily="34" charset="0"/>
                <a:cs typeface="Times New Roman" panose="02020603050405020304" pitchFamily="18" charset="0"/>
              </a:rPr>
              <a:t>O, NH</a:t>
            </a:r>
            <a:r>
              <a:rPr lang="en-US" sz="3100" kern="100" baseline="-25000" dirty="0">
                <a:effectLst/>
                <a:latin typeface="Calibri" panose="020F0502020204030204" pitchFamily="34" charset="0"/>
                <a:ea typeface="Calibri" panose="020F0502020204030204" pitchFamily="34" charset="0"/>
                <a:cs typeface="Times New Roman" panose="02020603050405020304" pitchFamily="18" charset="0"/>
              </a:rPr>
              <a:t>3 </a:t>
            </a:r>
            <a:r>
              <a:rPr lang="en-US" sz="3100" kern="100" baseline="-25000" dirty="0">
                <a:latin typeface="Calibri" panose="020F0502020204030204" pitchFamily="34" charset="0"/>
                <a:ea typeface="Calibri" panose="020F0502020204030204" pitchFamily="34" charset="0"/>
                <a:cs typeface="Times New Roman" panose="02020603050405020304" pitchFamily="18" charset="0"/>
              </a:rPr>
              <a:t>	</a:t>
            </a:r>
            <a:r>
              <a:rPr lang="en-US" sz="3100" kern="100" dirty="0">
                <a:effectLst/>
                <a:latin typeface="Calibri" panose="020F0502020204030204" pitchFamily="34" charset="0"/>
                <a:ea typeface="Calibri" panose="020F0502020204030204" pitchFamily="34" charset="0"/>
                <a:cs typeface="Times New Roman" panose="02020603050405020304" pitchFamily="18" charset="0"/>
              </a:rPr>
              <a:t>3) CH</a:t>
            </a:r>
            <a:r>
              <a:rPr lang="en-US" sz="3100" kern="100" baseline="-25000" dirty="0">
                <a:effectLst/>
                <a:latin typeface="Calibri" panose="020F0502020204030204" pitchFamily="34" charset="0"/>
                <a:ea typeface="Calibri" panose="020F0502020204030204" pitchFamily="34" charset="0"/>
                <a:cs typeface="Times New Roman" panose="02020603050405020304" pitchFamily="18" charset="0"/>
              </a:rPr>
              <a:t>3</a:t>
            </a:r>
            <a:r>
              <a:rPr lang="en-US" sz="3100" kern="100" dirty="0">
                <a:effectLst/>
                <a:latin typeface="Calibri" panose="020F0502020204030204" pitchFamily="34" charset="0"/>
                <a:ea typeface="Calibri" panose="020F0502020204030204" pitchFamily="34" charset="0"/>
                <a:cs typeface="Times New Roman" panose="02020603050405020304" pitchFamily="18" charset="0"/>
              </a:rPr>
              <a:t>OH, CH</a:t>
            </a:r>
            <a:r>
              <a:rPr lang="en-US" sz="3100" kern="100" baseline="-25000" dirty="0">
                <a:effectLst/>
                <a:latin typeface="Calibri" panose="020F0502020204030204" pitchFamily="34" charset="0"/>
                <a:ea typeface="Calibri" panose="020F0502020204030204" pitchFamily="34" charset="0"/>
                <a:cs typeface="Times New Roman" panose="02020603050405020304" pitchFamily="18" charset="0"/>
              </a:rPr>
              <a:t>3</a:t>
            </a:r>
            <a:r>
              <a:rPr lang="en-US" sz="3100" kern="100" dirty="0">
                <a:effectLst/>
                <a:latin typeface="Calibri" panose="020F0502020204030204" pitchFamily="34" charset="0"/>
                <a:ea typeface="Calibri" panose="020F0502020204030204" pitchFamily="34" charset="0"/>
                <a:cs typeface="Times New Roman" panose="02020603050405020304" pitchFamily="18" charset="0"/>
              </a:rPr>
              <a:t>COOH		4) H</a:t>
            </a:r>
            <a:r>
              <a:rPr lang="en-US" sz="31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3100" kern="100" dirty="0">
                <a:effectLst/>
                <a:latin typeface="Calibri" panose="020F0502020204030204" pitchFamily="34" charset="0"/>
                <a:ea typeface="Calibri" panose="020F0502020204030204" pitchFamily="34" charset="0"/>
                <a:cs typeface="Times New Roman" panose="02020603050405020304" pitchFamily="18" charset="0"/>
              </a:rPr>
              <a:t> and I</a:t>
            </a:r>
            <a:r>
              <a:rPr lang="en-US" sz="3100" kern="100" baseline="-25000" dirty="0">
                <a:effectLst/>
                <a:latin typeface="Calibri" panose="020F0502020204030204" pitchFamily="34" charset="0"/>
                <a:ea typeface="Calibri" panose="020F0502020204030204" pitchFamily="34" charset="0"/>
                <a:cs typeface="Times New Roman" panose="02020603050405020304" pitchFamily="18" charset="0"/>
              </a:rPr>
              <a:t>2</a:t>
            </a:r>
            <a:endParaRPr lang="en-US" sz="31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3100" kern="100" dirty="0">
                <a:effectLst/>
                <a:latin typeface="Calibri" panose="020F0502020204030204" pitchFamily="34" charset="0"/>
                <a:ea typeface="Calibri" panose="020F0502020204030204" pitchFamily="34" charset="0"/>
                <a:cs typeface="Times New Roman" panose="02020603050405020304" pitchFamily="18" charset="0"/>
              </a:rPr>
              <a:t>	Which of the following molecules interact primarily through London-dispersion forces?</a:t>
            </a:r>
          </a:p>
          <a:p>
            <a:pPr marL="0" marR="0" indent="0">
              <a:lnSpc>
                <a:spcPct val="107000"/>
              </a:lnSpc>
              <a:spcBef>
                <a:spcPts val="0"/>
              </a:spcBef>
              <a:spcAft>
                <a:spcPts val="800"/>
              </a:spcAft>
              <a:buNone/>
            </a:pPr>
            <a:r>
              <a:rPr lang="en-US" sz="3100" kern="100" dirty="0">
                <a:effectLst/>
                <a:latin typeface="Calibri" panose="020F0502020204030204" pitchFamily="34" charset="0"/>
                <a:ea typeface="Calibri" panose="020F0502020204030204" pitchFamily="34" charset="0"/>
                <a:cs typeface="Times New Roman" panose="02020603050405020304" pitchFamily="18" charset="0"/>
              </a:rPr>
              <a:t>		1) SO</a:t>
            </a:r>
            <a:r>
              <a:rPr lang="en-US" sz="31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3100" kern="100" dirty="0">
                <a:effectLst/>
                <a:latin typeface="Calibri" panose="020F0502020204030204" pitchFamily="34" charset="0"/>
                <a:ea typeface="Calibri" panose="020F0502020204030204" pitchFamily="34" charset="0"/>
                <a:cs typeface="Times New Roman" panose="02020603050405020304" pitchFamily="18" charset="0"/>
              </a:rPr>
              <a:t>		 2) CCl</a:t>
            </a:r>
            <a:r>
              <a:rPr lang="en-US" sz="3100" kern="100" baseline="-25000" dirty="0">
                <a:effectLst/>
                <a:latin typeface="Calibri" panose="020F0502020204030204" pitchFamily="34" charset="0"/>
                <a:ea typeface="Calibri" panose="020F0502020204030204" pitchFamily="34" charset="0"/>
                <a:cs typeface="Times New Roman" panose="02020603050405020304" pitchFamily="18" charset="0"/>
              </a:rPr>
              <a:t>4	 </a:t>
            </a:r>
            <a:r>
              <a:rPr lang="en-US" sz="3100" kern="100" dirty="0">
                <a:effectLst/>
                <a:latin typeface="Calibri" panose="020F0502020204030204" pitchFamily="34" charset="0"/>
                <a:ea typeface="Calibri" panose="020F0502020204030204" pitchFamily="34" charset="0"/>
                <a:cs typeface="Times New Roman" panose="02020603050405020304" pitchFamily="18" charset="0"/>
              </a:rPr>
              <a:t>	3) CH</a:t>
            </a:r>
            <a:r>
              <a:rPr lang="en-US" sz="31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3100" kern="100" dirty="0">
                <a:effectLst/>
                <a:latin typeface="Calibri" panose="020F0502020204030204" pitchFamily="34" charset="0"/>
                <a:ea typeface="Calibri" panose="020F0502020204030204" pitchFamily="34" charset="0"/>
                <a:cs typeface="Times New Roman" panose="02020603050405020304" pitchFamily="18" charset="0"/>
              </a:rPr>
              <a:t>Cl</a:t>
            </a:r>
            <a:r>
              <a:rPr lang="en-US" sz="3100" kern="100" baseline="-25000" dirty="0">
                <a:effectLst/>
                <a:latin typeface="Calibri" panose="020F0502020204030204" pitchFamily="34" charset="0"/>
                <a:ea typeface="Calibri" panose="020F0502020204030204" pitchFamily="34" charset="0"/>
                <a:cs typeface="Times New Roman" panose="02020603050405020304" pitchFamily="18" charset="0"/>
              </a:rPr>
              <a:t>2	</a:t>
            </a:r>
            <a:r>
              <a:rPr lang="en-US" sz="3100" kern="100" dirty="0">
                <a:effectLst/>
                <a:latin typeface="Calibri" panose="020F0502020204030204" pitchFamily="34" charset="0"/>
                <a:ea typeface="Calibri" panose="020F0502020204030204" pitchFamily="34" charset="0"/>
                <a:cs typeface="Times New Roman" panose="02020603050405020304" pitchFamily="18" charset="0"/>
              </a:rPr>
              <a:t> 4) H</a:t>
            </a:r>
            <a:r>
              <a:rPr lang="en-US" sz="31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3100" kern="100" dirty="0">
                <a:effectLst/>
                <a:latin typeface="Calibri" panose="020F0502020204030204" pitchFamily="34" charset="0"/>
                <a:ea typeface="Calibri" panose="020F0502020204030204" pitchFamily="34" charset="0"/>
                <a:cs typeface="Times New Roman" panose="02020603050405020304" pitchFamily="18" charset="0"/>
              </a:rPr>
              <a:t>S</a:t>
            </a:r>
          </a:p>
          <a:p>
            <a:pPr marL="0" marR="0" indent="0">
              <a:lnSpc>
                <a:spcPct val="107000"/>
              </a:lnSpc>
              <a:spcBef>
                <a:spcPts val="0"/>
              </a:spcBef>
              <a:spcAft>
                <a:spcPts val="800"/>
              </a:spcAft>
              <a:buNone/>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baseline="-250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12873482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fade">
                                      <p:cBhvr>
                                        <p:cTn id="10" dur="500"/>
                                        <p:tgtEl>
                                          <p:spTgt spid="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fade">
                                      <p:cBhvr>
                                        <p:cTn id="15" dur="500"/>
                                        <p:tgtEl>
                                          <p:spTgt spid="6">
                                            <p:txEl>
                                              <p:pRg st="2" end="2"/>
                                            </p:txEl>
                                          </p:spTgt>
                                        </p:tgtEl>
                                      </p:cBhvr>
                                    </p:animEffect>
                                  </p:childTnLst>
                                </p:cTn>
                              </p:par>
                              <p:par>
                                <p:cTn id="16" presetID="10" presetClass="exit" presetSubtype="0" fill="hold" grpId="0" nodeType="withEffect">
                                  <p:stCondLst>
                                    <p:cond delay="0"/>
                                  </p:stCondLst>
                                  <p:childTnLst>
                                    <p:animEffect transition="out" filter="fade">
                                      <p:cBhvr>
                                        <p:cTn id="17" dur="500"/>
                                        <p:tgtEl>
                                          <p:spTgt spid="6">
                                            <p:txEl>
                                              <p:pRg st="0" end="0"/>
                                            </p:txEl>
                                          </p:spTgt>
                                        </p:tgtEl>
                                      </p:cBhvr>
                                    </p:animEffect>
                                    <p:set>
                                      <p:cBhvr>
                                        <p:cTn id="18" dur="1" fill="hold">
                                          <p:stCondLst>
                                            <p:cond delay="499"/>
                                          </p:stCondLst>
                                        </p:cTn>
                                        <p:tgtEl>
                                          <p:spTgt spid="6">
                                            <p:txEl>
                                              <p:pRg st="0" end="0"/>
                                            </p:txEl>
                                          </p:spTgt>
                                        </p:tgtEl>
                                        <p:attrNameLst>
                                          <p:attrName>style.visibility</p:attrName>
                                        </p:attrNameLst>
                                      </p:cBhvr>
                                      <p:to>
                                        <p:strVal val="hidden"/>
                                      </p:to>
                                    </p:set>
                                  </p:childTnLst>
                                </p:cTn>
                              </p:par>
                              <p:par>
                                <p:cTn id="19" presetID="10" presetClass="exit" presetSubtype="0" fill="hold" grpId="0" nodeType="withEffect">
                                  <p:stCondLst>
                                    <p:cond delay="0"/>
                                  </p:stCondLst>
                                  <p:childTnLst>
                                    <p:animEffect transition="out" filter="fade">
                                      <p:cBhvr>
                                        <p:cTn id="20" dur="500"/>
                                        <p:tgtEl>
                                          <p:spTgt spid="6">
                                            <p:txEl>
                                              <p:pRg st="1" end="1"/>
                                            </p:txEl>
                                          </p:spTgt>
                                        </p:tgtEl>
                                      </p:cBhvr>
                                    </p:animEffect>
                                    <p:set>
                                      <p:cBhvr>
                                        <p:cTn id="21" dur="1" fill="hold">
                                          <p:stCondLst>
                                            <p:cond delay="499"/>
                                          </p:stCondLst>
                                        </p:cTn>
                                        <p:tgtEl>
                                          <p:spTgt spid="6">
                                            <p:txEl>
                                              <p:pRg st="1" end="1"/>
                                            </p:txEl>
                                          </p:spTgt>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6">
                                            <p:txEl>
                                              <p:pRg st="3" end="3"/>
                                            </p:txEl>
                                          </p:spTgt>
                                        </p:tgtEl>
                                        <p:attrNameLst>
                                          <p:attrName>style.visibility</p:attrName>
                                        </p:attrNameLst>
                                      </p:cBhvr>
                                      <p:to>
                                        <p:strVal val="visible"/>
                                      </p:to>
                                    </p:set>
                                    <p:animEffect transition="in" filter="fade">
                                      <p:cBhvr>
                                        <p:cTn id="26" dur="500"/>
                                        <p:tgtEl>
                                          <p:spTgt spid="6">
                                            <p:txEl>
                                              <p:pRg st="3" end="3"/>
                                            </p:txEl>
                                          </p:spTgt>
                                        </p:tgtEl>
                                      </p:cBhvr>
                                    </p:animEffect>
                                  </p:childTnLst>
                                </p:cTn>
                              </p:par>
                              <p:par>
                                <p:cTn id="27" presetID="10" presetClass="exit" presetSubtype="0" fill="hold" grpId="0" nodeType="withEffect">
                                  <p:stCondLst>
                                    <p:cond delay="0"/>
                                  </p:stCondLst>
                                  <p:childTnLst>
                                    <p:animEffect transition="out" filter="fade">
                                      <p:cBhvr>
                                        <p:cTn id="28" dur="500"/>
                                        <p:tgtEl>
                                          <p:spTgt spid="6">
                                            <p:txEl>
                                              <p:pRg st="2" end="2"/>
                                            </p:txEl>
                                          </p:spTgt>
                                        </p:tgtEl>
                                      </p:cBhvr>
                                    </p:animEffect>
                                    <p:set>
                                      <p:cBhvr>
                                        <p:cTn id="29" dur="1" fill="hold">
                                          <p:stCondLst>
                                            <p:cond delay="499"/>
                                          </p:stCondLst>
                                        </p:cTn>
                                        <p:tgtEl>
                                          <p:spTgt spid="6">
                                            <p:txEl>
                                              <p:pRg st="2" end="2"/>
                                            </p:txEl>
                                          </p:spTgt>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6">
                                            <p:txEl>
                                              <p:pRg st="4" end="4"/>
                                            </p:txEl>
                                          </p:spTgt>
                                        </p:tgtEl>
                                        <p:attrNameLst>
                                          <p:attrName>style.visibility</p:attrName>
                                        </p:attrNameLst>
                                      </p:cBhvr>
                                      <p:to>
                                        <p:strVal val="visible"/>
                                      </p:to>
                                    </p:set>
                                    <p:animEffect transition="in" filter="fade">
                                      <p:cBhvr>
                                        <p:cTn id="34" dur="500"/>
                                        <p:tgtEl>
                                          <p:spTgt spid="6">
                                            <p:txEl>
                                              <p:pRg st="4" end="4"/>
                                            </p:txEl>
                                          </p:spTgt>
                                        </p:tgtEl>
                                      </p:cBhvr>
                                    </p:animEffect>
                                  </p:childTnLst>
                                </p:cTn>
                              </p:par>
                              <p:par>
                                <p:cTn id="35" presetID="10" presetClass="exit" presetSubtype="0" fill="hold" grpId="0" nodeType="withEffect">
                                  <p:stCondLst>
                                    <p:cond delay="0"/>
                                  </p:stCondLst>
                                  <p:childTnLst>
                                    <p:animEffect transition="out" filter="fade">
                                      <p:cBhvr>
                                        <p:cTn id="36" dur="500"/>
                                        <p:tgtEl>
                                          <p:spTgt spid="6">
                                            <p:txEl>
                                              <p:pRg st="3" end="3"/>
                                            </p:txEl>
                                          </p:spTgt>
                                        </p:tgtEl>
                                      </p:cBhvr>
                                    </p:animEffect>
                                    <p:set>
                                      <p:cBhvr>
                                        <p:cTn id="37" dur="1" fill="hold">
                                          <p:stCondLst>
                                            <p:cond delay="499"/>
                                          </p:stCondLst>
                                        </p:cTn>
                                        <p:tgtEl>
                                          <p:spTgt spid="6">
                                            <p:txEl>
                                              <p:pRg st="3" end="3"/>
                                            </p:txEl>
                                          </p:spTgt>
                                        </p:tgtEl>
                                        <p:attrNameLst>
                                          <p:attrName>style.visibility</p:attrName>
                                        </p:attrNameLst>
                                      </p:cBhvr>
                                      <p:to>
                                        <p:strVal val="hidden"/>
                                      </p:to>
                                    </p:set>
                                  </p:childTnLst>
                                </p:cTn>
                              </p:par>
                              <p:par>
                                <p:cTn id="38" presetID="10" presetClass="entr" presetSubtype="0" fill="hold" nodeType="withEffect">
                                  <p:stCondLst>
                                    <p:cond delay="0"/>
                                  </p:stCondLst>
                                  <p:childTnLst>
                                    <p:set>
                                      <p:cBhvr>
                                        <p:cTn id="39" dur="1" fill="hold">
                                          <p:stCondLst>
                                            <p:cond delay="0"/>
                                          </p:stCondLst>
                                        </p:cTn>
                                        <p:tgtEl>
                                          <p:spTgt spid="6">
                                            <p:txEl>
                                              <p:pRg st="5" end="5"/>
                                            </p:txEl>
                                          </p:spTgt>
                                        </p:tgtEl>
                                        <p:attrNameLst>
                                          <p:attrName>style.visibility</p:attrName>
                                        </p:attrNameLst>
                                      </p:cBhvr>
                                      <p:to>
                                        <p:strVal val="visible"/>
                                      </p:to>
                                    </p:set>
                                    <p:animEffect transition="in" filter="fade">
                                      <p:cBhvr>
                                        <p:cTn id="40" dur="500"/>
                                        <p:tgtEl>
                                          <p:spTgt spid="6">
                                            <p:txEl>
                                              <p:pRg st="5" end="5"/>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6">
                                            <p:txEl>
                                              <p:pRg st="6" end="6"/>
                                            </p:txEl>
                                          </p:spTgt>
                                        </p:tgtEl>
                                        <p:attrNameLst>
                                          <p:attrName>style.visibility</p:attrName>
                                        </p:attrNameLst>
                                      </p:cBhvr>
                                      <p:to>
                                        <p:strVal val="visible"/>
                                      </p:to>
                                    </p:set>
                                    <p:animEffect transition="in" filter="fade">
                                      <p:cBhvr>
                                        <p:cTn id="43" dur="500"/>
                                        <p:tgtEl>
                                          <p:spTgt spid="6">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6">
                                            <p:txEl>
                                              <p:pRg st="7" end="7"/>
                                            </p:txEl>
                                          </p:spTgt>
                                        </p:tgtEl>
                                        <p:attrNameLst>
                                          <p:attrName>style.visibility</p:attrName>
                                        </p:attrNameLst>
                                      </p:cBhvr>
                                      <p:to>
                                        <p:strVal val="visible"/>
                                      </p:to>
                                    </p:set>
                                    <p:animEffect transition="in" filter="fade">
                                      <p:cBhvr>
                                        <p:cTn id="48" dur="500"/>
                                        <p:tgtEl>
                                          <p:spTgt spid="6">
                                            <p:txEl>
                                              <p:pRg st="7" end="7"/>
                                            </p:txEl>
                                          </p:spTgt>
                                        </p:tgtEl>
                                      </p:cBhvr>
                                    </p:animEffect>
                                  </p:childTnLst>
                                </p:cTn>
                              </p:par>
                              <p:par>
                                <p:cTn id="49" presetID="10" presetClass="exit" presetSubtype="0" fill="hold" grpId="0" nodeType="withEffect">
                                  <p:stCondLst>
                                    <p:cond delay="0"/>
                                  </p:stCondLst>
                                  <p:childTnLst>
                                    <p:animEffect transition="out" filter="fade">
                                      <p:cBhvr>
                                        <p:cTn id="50" dur="500"/>
                                        <p:tgtEl>
                                          <p:spTgt spid="6">
                                            <p:txEl>
                                              <p:pRg st="4" end="4"/>
                                            </p:txEl>
                                          </p:spTgt>
                                        </p:tgtEl>
                                      </p:cBhvr>
                                    </p:animEffect>
                                    <p:set>
                                      <p:cBhvr>
                                        <p:cTn id="51" dur="1" fill="hold">
                                          <p:stCondLst>
                                            <p:cond delay="499"/>
                                          </p:stCondLst>
                                        </p:cTn>
                                        <p:tgtEl>
                                          <p:spTgt spid="6">
                                            <p:txEl>
                                              <p:pRg st="4" end="4"/>
                                            </p:txEl>
                                          </p:spTgt>
                                        </p:tgtEl>
                                        <p:attrNameLst>
                                          <p:attrName>style.visibility</p:attrName>
                                        </p:attrNameLst>
                                      </p:cBhvr>
                                      <p:to>
                                        <p:strVal val="hidden"/>
                                      </p:to>
                                    </p:set>
                                  </p:childTnLst>
                                </p:cTn>
                              </p:par>
                              <p:par>
                                <p:cTn id="52" presetID="10" presetClass="exit" presetSubtype="0" fill="hold" grpId="0" nodeType="withEffect">
                                  <p:stCondLst>
                                    <p:cond delay="0"/>
                                  </p:stCondLst>
                                  <p:childTnLst>
                                    <p:animEffect transition="out" filter="fade">
                                      <p:cBhvr>
                                        <p:cTn id="53" dur="500"/>
                                        <p:tgtEl>
                                          <p:spTgt spid="6">
                                            <p:txEl>
                                              <p:pRg st="5" end="5"/>
                                            </p:txEl>
                                          </p:spTgt>
                                        </p:tgtEl>
                                      </p:cBhvr>
                                    </p:animEffect>
                                    <p:set>
                                      <p:cBhvr>
                                        <p:cTn id="54" dur="1" fill="hold">
                                          <p:stCondLst>
                                            <p:cond delay="499"/>
                                          </p:stCondLst>
                                        </p:cTn>
                                        <p:tgtEl>
                                          <p:spTgt spid="6">
                                            <p:txEl>
                                              <p:pRg st="5" end="5"/>
                                            </p:txEl>
                                          </p:spTgt>
                                        </p:tgtEl>
                                        <p:attrNameLst>
                                          <p:attrName>style.visibility</p:attrName>
                                        </p:attrNameLst>
                                      </p:cBhvr>
                                      <p:to>
                                        <p:strVal val="hidden"/>
                                      </p:to>
                                    </p:set>
                                  </p:childTnLst>
                                </p:cTn>
                              </p:par>
                              <p:par>
                                <p:cTn id="55" presetID="10" presetClass="exit" presetSubtype="0" fill="hold" grpId="0" nodeType="withEffect">
                                  <p:stCondLst>
                                    <p:cond delay="0"/>
                                  </p:stCondLst>
                                  <p:childTnLst>
                                    <p:animEffect transition="out" filter="fade">
                                      <p:cBhvr>
                                        <p:cTn id="56" dur="500"/>
                                        <p:tgtEl>
                                          <p:spTgt spid="6">
                                            <p:txEl>
                                              <p:pRg st="6" end="6"/>
                                            </p:txEl>
                                          </p:spTgt>
                                        </p:tgtEl>
                                      </p:cBhvr>
                                    </p:animEffect>
                                    <p:set>
                                      <p:cBhvr>
                                        <p:cTn id="57" dur="1" fill="hold">
                                          <p:stCondLst>
                                            <p:cond delay="499"/>
                                          </p:stCondLst>
                                        </p:cTn>
                                        <p:tgtEl>
                                          <p:spTgt spid="6">
                                            <p:txEl>
                                              <p:pRg st="6" end="6"/>
                                            </p:txEl>
                                          </p:spTgt>
                                        </p:tgtEl>
                                        <p:attrNameLst>
                                          <p:attrName>style.visibility</p:attrName>
                                        </p:attrNameLst>
                                      </p:cBhvr>
                                      <p:to>
                                        <p:strVal val="hidden"/>
                                      </p:to>
                                    </p:set>
                                  </p:childTnLst>
                                </p:cTn>
                              </p:par>
                              <p:par>
                                <p:cTn id="58" presetID="10" presetClass="entr" presetSubtype="0" fill="hold" nodeType="withEffect">
                                  <p:stCondLst>
                                    <p:cond delay="0"/>
                                  </p:stCondLst>
                                  <p:childTnLst>
                                    <p:set>
                                      <p:cBhvr>
                                        <p:cTn id="59" dur="1" fill="hold">
                                          <p:stCondLst>
                                            <p:cond delay="0"/>
                                          </p:stCondLst>
                                        </p:cTn>
                                        <p:tgtEl>
                                          <p:spTgt spid="6">
                                            <p:txEl>
                                              <p:pRg st="8" end="8"/>
                                            </p:txEl>
                                          </p:spTgt>
                                        </p:tgtEl>
                                        <p:attrNameLst>
                                          <p:attrName>style.visibility</p:attrName>
                                        </p:attrNameLst>
                                      </p:cBhvr>
                                      <p:to>
                                        <p:strVal val="visible"/>
                                      </p:to>
                                    </p:set>
                                    <p:animEffect transition="in" filter="fade">
                                      <p:cBhvr>
                                        <p:cTn id="60" dur="500"/>
                                        <p:tgtEl>
                                          <p:spTgt spid="6">
                                            <p:txEl>
                                              <p:pRg st="8" end="8"/>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nodeType="clickEffect">
                                  <p:stCondLst>
                                    <p:cond delay="0"/>
                                  </p:stCondLst>
                                  <p:childTnLst>
                                    <p:set>
                                      <p:cBhvr>
                                        <p:cTn id="64" dur="1" fill="hold">
                                          <p:stCondLst>
                                            <p:cond delay="0"/>
                                          </p:stCondLst>
                                        </p:cTn>
                                        <p:tgtEl>
                                          <p:spTgt spid="6">
                                            <p:txEl>
                                              <p:pRg st="9" end="9"/>
                                            </p:txEl>
                                          </p:spTgt>
                                        </p:tgtEl>
                                        <p:attrNameLst>
                                          <p:attrName>style.visibility</p:attrName>
                                        </p:attrNameLst>
                                      </p:cBhvr>
                                      <p:to>
                                        <p:strVal val="visible"/>
                                      </p:to>
                                    </p:set>
                                    <p:animEffect transition="in" filter="fade">
                                      <p:cBhvr>
                                        <p:cTn id="65" dur="500"/>
                                        <p:tgtEl>
                                          <p:spTgt spid="6">
                                            <p:txEl>
                                              <p:pRg st="9" end="9"/>
                                            </p:txEl>
                                          </p:spTgt>
                                        </p:tgtEl>
                                      </p:cBhvr>
                                    </p:animEffect>
                                  </p:childTnLst>
                                </p:cTn>
                              </p:par>
                              <p:par>
                                <p:cTn id="66" presetID="10" presetClass="entr" presetSubtype="0" fill="hold" nodeType="withEffect">
                                  <p:stCondLst>
                                    <p:cond delay="0"/>
                                  </p:stCondLst>
                                  <p:childTnLst>
                                    <p:set>
                                      <p:cBhvr>
                                        <p:cTn id="67" dur="1" fill="hold">
                                          <p:stCondLst>
                                            <p:cond delay="0"/>
                                          </p:stCondLst>
                                        </p:cTn>
                                        <p:tgtEl>
                                          <p:spTgt spid="6">
                                            <p:txEl>
                                              <p:pRg st="10" end="10"/>
                                            </p:txEl>
                                          </p:spTgt>
                                        </p:tgtEl>
                                        <p:attrNameLst>
                                          <p:attrName>style.visibility</p:attrName>
                                        </p:attrNameLst>
                                      </p:cBhvr>
                                      <p:to>
                                        <p:strVal val="visible"/>
                                      </p:to>
                                    </p:set>
                                    <p:animEffect transition="in" filter="fade">
                                      <p:cBhvr>
                                        <p:cTn id="68" dur="500"/>
                                        <p:tgtEl>
                                          <p:spTgt spid="6">
                                            <p:txEl>
                                              <p:pRg st="10" end="10"/>
                                            </p:txEl>
                                          </p:spTgt>
                                        </p:tgtEl>
                                      </p:cBhvr>
                                    </p:animEffect>
                                  </p:childTnLst>
                                </p:cTn>
                              </p:par>
                              <p:par>
                                <p:cTn id="69" presetID="10" presetClass="exit" presetSubtype="0" fill="hold" grpId="0" nodeType="withEffect">
                                  <p:stCondLst>
                                    <p:cond delay="0"/>
                                  </p:stCondLst>
                                  <p:childTnLst>
                                    <p:animEffect transition="out" filter="fade">
                                      <p:cBhvr>
                                        <p:cTn id="70" dur="500"/>
                                        <p:tgtEl>
                                          <p:spTgt spid="6">
                                            <p:txEl>
                                              <p:pRg st="7" end="7"/>
                                            </p:txEl>
                                          </p:spTgt>
                                        </p:tgtEl>
                                      </p:cBhvr>
                                    </p:animEffect>
                                    <p:set>
                                      <p:cBhvr>
                                        <p:cTn id="71" dur="1" fill="hold">
                                          <p:stCondLst>
                                            <p:cond delay="499"/>
                                          </p:stCondLst>
                                        </p:cTn>
                                        <p:tgtEl>
                                          <p:spTgt spid="6">
                                            <p:txEl>
                                              <p:pRg st="7" end="7"/>
                                            </p:txEl>
                                          </p:spTgt>
                                        </p:tgtEl>
                                        <p:attrNameLst>
                                          <p:attrName>style.visibility</p:attrName>
                                        </p:attrNameLst>
                                      </p:cBhvr>
                                      <p:to>
                                        <p:strVal val="hidden"/>
                                      </p:to>
                                    </p:set>
                                  </p:childTnLst>
                                </p:cTn>
                              </p:par>
                              <p:par>
                                <p:cTn id="72" presetID="10" presetClass="exit" presetSubtype="0" fill="hold" grpId="0" nodeType="withEffect">
                                  <p:stCondLst>
                                    <p:cond delay="0"/>
                                  </p:stCondLst>
                                  <p:childTnLst>
                                    <p:animEffect transition="out" filter="fade">
                                      <p:cBhvr>
                                        <p:cTn id="73" dur="500"/>
                                        <p:tgtEl>
                                          <p:spTgt spid="6">
                                            <p:txEl>
                                              <p:pRg st="8" end="8"/>
                                            </p:txEl>
                                          </p:spTgt>
                                        </p:tgtEl>
                                      </p:cBhvr>
                                    </p:animEffect>
                                    <p:set>
                                      <p:cBhvr>
                                        <p:cTn id="74" dur="1" fill="hold">
                                          <p:stCondLst>
                                            <p:cond delay="499"/>
                                          </p:stCondLst>
                                        </p:cTn>
                                        <p:tgtEl>
                                          <p:spTgt spid="6">
                                            <p:txEl>
                                              <p:pRg st="8" end="8"/>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096280A-B6B0-EDF1-1D75-7EBBB4C81092}"/>
              </a:ext>
            </a:extLst>
          </p:cNvPr>
          <p:cNvSpPr>
            <a:spLocks noGrp="1"/>
          </p:cNvSpPr>
          <p:nvPr>
            <p:ph type="title"/>
          </p:nvPr>
        </p:nvSpPr>
        <p:spPr/>
        <p:txBody>
          <a:bodyPr>
            <a:normAutofit fontScale="90000"/>
          </a:bodyPr>
          <a:lstStyle/>
          <a:p>
            <a:pPr algn="ctr"/>
            <a:r>
              <a:rPr lang="en-US" dirty="0"/>
              <a:t>Chapter 11, Section 4:  Intermolecular Forces (IMFs)</a:t>
            </a:r>
          </a:p>
        </p:txBody>
      </p:sp>
      <p:sp>
        <p:nvSpPr>
          <p:cNvPr id="8" name="Content Placeholder 7">
            <a:extLst>
              <a:ext uri="{FF2B5EF4-FFF2-40B4-BE49-F238E27FC236}">
                <a16:creationId xmlns:a16="http://schemas.microsoft.com/office/drawing/2014/main" id="{CD2E78AD-0629-DB46-3F51-779E824C3191}"/>
              </a:ext>
            </a:extLst>
          </p:cNvPr>
          <p:cNvSpPr>
            <a:spLocks noGrp="1"/>
          </p:cNvSpPr>
          <p:nvPr>
            <p:ph idx="1"/>
          </p:nvPr>
        </p:nvSpPr>
        <p:spPr>
          <a:xfrm>
            <a:off x="283029" y="1825625"/>
            <a:ext cx="11908971" cy="4351338"/>
          </a:xfrm>
        </p:spPr>
        <p:txBody>
          <a:bodyPr/>
          <a:lstStyle/>
          <a:p>
            <a:pPr marL="0" indent="0">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Draw diagrams showing 3 molecules of carbon dioxide in the state of matter indicated    </a:t>
            </a:r>
          </a:p>
          <a:p>
            <a:pPr marL="0" indent="0">
              <a:buNone/>
            </a:pPr>
            <a:r>
              <a:rPr lang="en-US" sz="2400" kern="100" dirty="0">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below in the box.  On the diagram, show where the intermolecular and intramolecular forces </a:t>
            </a:r>
          </a:p>
          <a:p>
            <a:pPr marL="0" indent="0">
              <a:buNone/>
            </a:pPr>
            <a:r>
              <a:rPr lang="en-US" sz="2400" kern="100" dirty="0">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are.</a:t>
            </a:r>
          </a:p>
          <a:p>
            <a:pPr marL="0" indent="0">
              <a:buNone/>
            </a:pP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Which of the following drawings best represents hydrogen bonding in methanol, CH</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3</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OH</a:t>
            </a:r>
          </a:p>
          <a:p>
            <a:pPr marL="0" indent="0">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grpSp>
        <p:nvGrpSpPr>
          <p:cNvPr id="5" name="Group 4">
            <a:extLst>
              <a:ext uri="{FF2B5EF4-FFF2-40B4-BE49-F238E27FC236}">
                <a16:creationId xmlns:a16="http://schemas.microsoft.com/office/drawing/2014/main" id="{AABAF7FB-8BA1-EED0-B386-21EF37DD83CD}"/>
              </a:ext>
            </a:extLst>
          </p:cNvPr>
          <p:cNvGrpSpPr/>
          <p:nvPr/>
        </p:nvGrpSpPr>
        <p:grpSpPr>
          <a:xfrm>
            <a:off x="3309257" y="2799443"/>
            <a:ext cx="5257800" cy="1533071"/>
            <a:chOff x="2449286" y="2875643"/>
            <a:chExt cx="5257800" cy="1533071"/>
          </a:xfrm>
        </p:grpSpPr>
        <p:sp>
          <p:nvSpPr>
            <p:cNvPr id="2" name="Rectangle 1">
              <a:extLst>
                <a:ext uri="{FF2B5EF4-FFF2-40B4-BE49-F238E27FC236}">
                  <a16:creationId xmlns:a16="http://schemas.microsoft.com/office/drawing/2014/main" id="{33BE3397-86C6-3418-77AA-76261A856CBA}"/>
                </a:ext>
              </a:extLst>
            </p:cNvPr>
            <p:cNvSpPr/>
            <p:nvPr/>
          </p:nvSpPr>
          <p:spPr>
            <a:xfrm>
              <a:off x="2449286" y="2881993"/>
              <a:ext cx="2579914" cy="1526721"/>
            </a:xfrm>
            <a:prstGeom prst="rect">
              <a:avLst/>
            </a:prstGeom>
            <a:no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 name="Rectangle 2">
              <a:extLst>
                <a:ext uri="{FF2B5EF4-FFF2-40B4-BE49-F238E27FC236}">
                  <a16:creationId xmlns:a16="http://schemas.microsoft.com/office/drawing/2014/main" id="{6D773C6D-C54C-5546-7DA1-9C258B0313B4}"/>
                </a:ext>
              </a:extLst>
            </p:cNvPr>
            <p:cNvSpPr/>
            <p:nvPr/>
          </p:nvSpPr>
          <p:spPr>
            <a:xfrm>
              <a:off x="5281840" y="2875643"/>
              <a:ext cx="2425246" cy="1533071"/>
            </a:xfrm>
            <a:prstGeom prst="rect">
              <a:avLst/>
            </a:prstGeom>
            <a:no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pic>
        <p:nvPicPr>
          <p:cNvPr id="9" name="Picture 8" descr="A group of chemical formulas&#10;&#10;Description automatically generated">
            <a:extLst>
              <a:ext uri="{FF2B5EF4-FFF2-40B4-BE49-F238E27FC236}">
                <a16:creationId xmlns:a16="http://schemas.microsoft.com/office/drawing/2014/main" id="{A62F2E4E-817C-E15C-C57B-753495F0A52A}"/>
              </a:ext>
            </a:extLst>
          </p:cNvPr>
          <p:cNvPicPr>
            <a:picLocks noChangeAspect="1"/>
          </p:cNvPicPr>
          <p:nvPr/>
        </p:nvPicPr>
        <p:blipFill>
          <a:blip r:embed="rId2"/>
          <a:stretch>
            <a:fillRect/>
          </a:stretch>
        </p:blipFill>
        <p:spPr>
          <a:xfrm>
            <a:off x="3603173" y="5049611"/>
            <a:ext cx="4571996" cy="1533070"/>
          </a:xfrm>
          <a:prstGeom prst="rect">
            <a:avLst/>
          </a:prstGeom>
        </p:spPr>
      </p:pic>
    </p:spTree>
    <p:extLst>
      <p:ext uri="{BB962C8B-B14F-4D97-AF65-F5344CB8AC3E}">
        <p14:creationId xmlns:p14="http://schemas.microsoft.com/office/powerpoint/2010/main" val="131279128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8">
                                            <p:txEl>
                                              <p:pRg st="1" end="1"/>
                                            </p:txEl>
                                          </p:spTgt>
                                        </p:tgtEl>
                                        <p:attrNameLst>
                                          <p:attrName>style.visibility</p:attrName>
                                        </p:attrNameLst>
                                      </p:cBhvr>
                                      <p:to>
                                        <p:strVal val="visible"/>
                                      </p:to>
                                    </p:set>
                                    <p:animEffect transition="in" filter="fade">
                                      <p:cBhvr>
                                        <p:cTn id="10" dur="500"/>
                                        <p:tgtEl>
                                          <p:spTgt spid="8">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animEffect transition="in" filter="fade">
                                      <p:cBhvr>
                                        <p:cTn id="13" dur="500"/>
                                        <p:tgtEl>
                                          <p:spTgt spid="8">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8">
                                            <p:txEl>
                                              <p:pRg st="6" end="6"/>
                                            </p:txEl>
                                          </p:spTgt>
                                        </p:tgtEl>
                                        <p:attrNameLst>
                                          <p:attrName>style.visibility</p:attrName>
                                        </p:attrNameLst>
                                      </p:cBhvr>
                                      <p:to>
                                        <p:strVal val="visible"/>
                                      </p:to>
                                    </p:set>
                                    <p:animEffect transition="in" filter="fade">
                                      <p:cBhvr>
                                        <p:cTn id="21" dur="500"/>
                                        <p:tgtEl>
                                          <p:spTgt spid="8">
                                            <p:txEl>
                                              <p:pRg st="6" end="6"/>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AB4D6DC-C2E1-E1D0-DF37-A3EDF0FB6530}"/>
              </a:ext>
            </a:extLst>
          </p:cNvPr>
          <p:cNvSpPr>
            <a:spLocks noGrp="1"/>
          </p:cNvSpPr>
          <p:nvPr>
            <p:ph type="title"/>
          </p:nvPr>
        </p:nvSpPr>
        <p:spPr/>
        <p:txBody>
          <a:bodyPr>
            <a:normAutofit fontScale="90000"/>
          </a:bodyPr>
          <a:lstStyle/>
          <a:p>
            <a:pPr algn="ctr"/>
            <a:r>
              <a:rPr lang="en-US" dirty="0"/>
              <a:t>Chapter 11, Section 4:  Intermolecular Forces (IMFs)</a:t>
            </a:r>
          </a:p>
        </p:txBody>
      </p:sp>
      <p:sp>
        <p:nvSpPr>
          <p:cNvPr id="6" name="Content Placeholder 5">
            <a:extLst>
              <a:ext uri="{FF2B5EF4-FFF2-40B4-BE49-F238E27FC236}">
                <a16:creationId xmlns:a16="http://schemas.microsoft.com/office/drawing/2014/main" id="{0A8EA165-CC48-C384-F3C3-7C3C4A61C55F}"/>
              </a:ext>
            </a:extLst>
          </p:cNvPr>
          <p:cNvSpPr>
            <a:spLocks noGrp="1"/>
          </p:cNvSpPr>
          <p:nvPr>
            <p:ph idx="1"/>
          </p:nvPr>
        </p:nvSpPr>
        <p:spPr/>
        <p:txBody>
          <a:bodyPr/>
          <a:lstStyle/>
          <a:p>
            <a:pPr marL="0" indent="0">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The complete Lewis-dot diagram of methanol is shown in the box below.  Molecules of methanol can form hydrogen bonds with water.  In the box below, draw a water molecule in a correct orientation to illustrate a hydrogen bond between a molecule of water and the molecule of methanol.  Use a dashed line to represent the hydrogen bond.</a:t>
            </a:r>
          </a:p>
          <a:p>
            <a:pPr marL="0" indent="0">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pic>
        <p:nvPicPr>
          <p:cNvPr id="2" name="Picture 1" descr="A drawing of a mathematical equation&#10;&#10;Description automatically generated">
            <a:extLst>
              <a:ext uri="{FF2B5EF4-FFF2-40B4-BE49-F238E27FC236}">
                <a16:creationId xmlns:a16="http://schemas.microsoft.com/office/drawing/2014/main" id="{8CE2C758-97A2-D083-AB52-1609AD97B6A0}"/>
              </a:ext>
            </a:extLst>
          </p:cNvPr>
          <p:cNvPicPr>
            <a:picLocks noChangeAspect="1"/>
          </p:cNvPicPr>
          <p:nvPr/>
        </p:nvPicPr>
        <p:blipFill>
          <a:blip r:embed="rId2"/>
          <a:stretch>
            <a:fillRect/>
          </a:stretch>
        </p:blipFill>
        <p:spPr>
          <a:xfrm>
            <a:off x="3253338" y="3819525"/>
            <a:ext cx="5685324" cy="2673350"/>
          </a:xfrm>
          <a:prstGeom prst="rect">
            <a:avLst/>
          </a:prstGeom>
        </p:spPr>
      </p:pic>
    </p:spTree>
    <p:extLst>
      <p:ext uri="{BB962C8B-B14F-4D97-AF65-F5344CB8AC3E}">
        <p14:creationId xmlns:p14="http://schemas.microsoft.com/office/powerpoint/2010/main" val="249430536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xEl>
                                              <p:pRg st="0" end="0"/>
                                            </p:txEl>
                                          </p:spTgt>
                                        </p:tgtEl>
                                        <p:attrNameLst>
                                          <p:attrName>style.visibility</p:attrName>
                                        </p:attrNameLst>
                                      </p:cBhvr>
                                      <p:to>
                                        <p:strVal val="visible"/>
                                      </p:to>
                                    </p:set>
                                    <p:animEffect transition="in" filter="fade">
                                      <p:cBhvr>
                                        <p:cTn id="10"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AutoShape 3">
            <a:extLst>
              <a:ext uri="{FF2B5EF4-FFF2-40B4-BE49-F238E27FC236}">
                <a16:creationId xmlns:a16="http://schemas.microsoft.com/office/drawing/2014/main" id="{E3D09CC1-520E-7D4B-77B8-5306A5283C4E}"/>
              </a:ext>
            </a:extLst>
          </p:cNvPr>
          <p:cNvSpPr>
            <a:spLocks noChangeAspect="1" noChangeArrowheads="1" noTextEdit="1"/>
          </p:cNvSpPr>
          <p:nvPr/>
        </p:nvSpPr>
        <p:spPr bwMode="auto">
          <a:xfrm>
            <a:off x="642938" y="693738"/>
            <a:ext cx="6834187" cy="547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 name="Title 5">
            <a:extLst>
              <a:ext uri="{FF2B5EF4-FFF2-40B4-BE49-F238E27FC236}">
                <a16:creationId xmlns:a16="http://schemas.microsoft.com/office/drawing/2014/main" id="{ACC5AA6D-D677-316F-329C-95DECBDBC440}"/>
              </a:ext>
            </a:extLst>
          </p:cNvPr>
          <p:cNvSpPr>
            <a:spLocks noGrp="1"/>
          </p:cNvSpPr>
          <p:nvPr>
            <p:ph type="title"/>
          </p:nvPr>
        </p:nvSpPr>
        <p:spPr/>
        <p:txBody>
          <a:bodyPr>
            <a:normAutofit fontScale="90000"/>
          </a:bodyPr>
          <a:lstStyle/>
          <a:p>
            <a:pPr algn="ctr"/>
            <a:r>
              <a:rPr lang="en-US" dirty="0"/>
              <a:t>Chapter 11, Section 1:  Expressions of concentrations</a:t>
            </a:r>
          </a:p>
        </p:txBody>
      </p:sp>
      <p:sp>
        <p:nvSpPr>
          <p:cNvPr id="10" name="Content Placeholder 9">
            <a:extLst>
              <a:ext uri="{FF2B5EF4-FFF2-40B4-BE49-F238E27FC236}">
                <a16:creationId xmlns:a16="http://schemas.microsoft.com/office/drawing/2014/main" id="{AEB189D3-D4AD-D959-2826-389F81B3E2D2}"/>
              </a:ext>
            </a:extLst>
          </p:cNvPr>
          <p:cNvSpPr>
            <a:spLocks noGrp="1"/>
          </p:cNvSpPr>
          <p:nvPr>
            <p:ph idx="1"/>
          </p:nvPr>
        </p:nvSpPr>
        <p:spPr>
          <a:xfrm>
            <a:off x="195943" y="1814738"/>
            <a:ext cx="11996057" cy="5043261"/>
          </a:xfrm>
        </p:spPr>
        <p:txBody>
          <a:bodyPr>
            <a:normAutofit/>
          </a:bodyPr>
          <a:lstStyle/>
          <a:p>
            <a:pPr marL="0" indent="0">
              <a:buNone/>
            </a:pPr>
            <a:r>
              <a:rPr lang="en-US" sz="2400" b="1" dirty="0">
                <a:effectLst/>
                <a:latin typeface="Calibri" panose="020F0502020204030204" pitchFamily="34" charset="0"/>
                <a:ea typeface="Calibri" panose="020F0502020204030204" pitchFamily="34" charset="0"/>
                <a:cs typeface="Times New Roman" panose="02020603050405020304" pitchFamily="18" charset="0"/>
              </a:rPr>
              <a:t>Remember:  solute – gets dissolved; solvent – does the dissolving; solution – solute + solvent</a:t>
            </a:r>
          </a:p>
          <a:p>
            <a:pPr marL="0" marR="0" indent="0">
              <a:lnSpc>
                <a:spcPct val="107000"/>
              </a:lnSpc>
              <a:spcBef>
                <a:spcPts val="0"/>
              </a:spcBef>
              <a:spcAft>
                <a:spcPts val="800"/>
              </a:spcAft>
              <a:buNone/>
            </a:pPr>
            <a:endParaRPr lang="en-US" sz="2400" u="sng"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kern="100" dirty="0">
                <a:latin typeface="Calibri" panose="020F0502020204030204" pitchFamily="34" charset="0"/>
                <a:ea typeface="Calibri" panose="020F0502020204030204" pitchFamily="34" charset="0"/>
                <a:cs typeface="Times New Roman" panose="02020603050405020304" pitchFamily="18" charset="0"/>
              </a:rPr>
              <a:t>				</a:t>
            </a:r>
            <a:r>
              <a:rPr lang="en-US" sz="2400" u="sng" kern="100" dirty="0">
                <a:effectLst/>
                <a:latin typeface="Calibri" panose="020F0502020204030204" pitchFamily="34" charset="0"/>
                <a:ea typeface="Calibri" panose="020F0502020204030204" pitchFamily="34" charset="0"/>
                <a:cs typeface="Times New Roman" panose="02020603050405020304" pitchFamily="18" charset="0"/>
              </a:rPr>
              <a:t>Expressions of concentration</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1.00 grams of ethanol (C</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H</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5</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OH) is dissolved in 100 grams of water (assume the density of the solution is 1 g/mL).  Express the concentration of this solution in terms of:</a:t>
            </a:r>
          </a:p>
          <a:p>
            <a:pPr marL="0" indent="0">
              <a:buNone/>
            </a:pPr>
            <a:r>
              <a:rPr lang="en-US" sz="2400" b="1" dirty="0">
                <a:effectLst/>
                <a:latin typeface="Calibri" panose="020F0502020204030204" pitchFamily="34" charset="0"/>
                <a:ea typeface="Calibri" panose="020F0502020204030204" pitchFamily="34" charset="0"/>
                <a:cs typeface="Times New Roman" panose="02020603050405020304" pitchFamily="18" charset="0"/>
              </a:rPr>
              <a:t>	Molarity (</a:t>
            </a:r>
            <a:r>
              <a:rPr lang="en-US" sz="2400" b="1" i="1" dirty="0">
                <a:effectLst/>
                <a:latin typeface="Calibri" panose="020F0502020204030204" pitchFamily="34" charset="0"/>
                <a:ea typeface="Calibri" panose="020F0502020204030204" pitchFamily="34" charset="0"/>
                <a:cs typeface="Times New Roman" panose="02020603050405020304" pitchFamily="18" charset="0"/>
              </a:rPr>
              <a:t>M</a:t>
            </a:r>
            <a:r>
              <a:rPr lang="en-US" sz="2400" b="1" dirty="0">
                <a:effectLst/>
                <a:latin typeface="Calibri" panose="020F0502020204030204" pitchFamily="34" charset="0"/>
                <a:ea typeface="Calibri" panose="020F0502020204030204" pitchFamily="34" charset="0"/>
                <a:cs typeface="Times New Roman" panose="02020603050405020304" pitchFamily="18" charset="0"/>
              </a:rPr>
              <a:t>) =    moles solute		Mass % =   mass of solute     X 100% </a:t>
            </a:r>
          </a:p>
          <a:p>
            <a:pPr marL="0" indent="0">
              <a:buNone/>
            </a:pPr>
            <a:r>
              <a:rPr lang="en-US" sz="2400" b="1" dirty="0">
                <a:effectLst/>
                <a:latin typeface="Calibri" panose="020F0502020204030204" pitchFamily="34" charset="0"/>
                <a:ea typeface="Calibri" panose="020F0502020204030204" pitchFamily="34" charset="0"/>
                <a:cs typeface="Times New Roman" panose="02020603050405020304" pitchFamily="18" charset="0"/>
              </a:rPr>
              <a:t>	             	 	 liters of solution</a:t>
            </a:r>
            <a:r>
              <a:rPr lang="en-US" sz="1800" b="1"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mass of solution</a:t>
            </a:r>
          </a:p>
          <a:p>
            <a:pPr marL="0" indent="0">
              <a:buNone/>
            </a:pPr>
            <a:endParaRPr lang="en-US" sz="18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1800" b="1"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Mole fraction  =          mole A			Molality (</a:t>
            </a:r>
            <a:r>
              <a:rPr lang="en-US" sz="2400" b="1" i="1" dirty="0">
                <a:effectLst/>
                <a:latin typeface="Calibri" panose="020F0502020204030204" pitchFamily="34" charset="0"/>
                <a:ea typeface="Calibri" panose="020F0502020204030204" pitchFamily="34" charset="0"/>
                <a:cs typeface="Times New Roman" panose="02020603050405020304" pitchFamily="18" charset="0"/>
              </a:rPr>
              <a:t>m</a:t>
            </a:r>
            <a:r>
              <a:rPr lang="en-US" sz="2400" b="1" dirty="0">
                <a:effectLst/>
                <a:latin typeface="Calibri" panose="020F0502020204030204" pitchFamily="34" charset="0"/>
                <a:ea typeface="Calibri" panose="020F0502020204030204" pitchFamily="34" charset="0"/>
                <a:cs typeface="Times New Roman" panose="02020603050405020304" pitchFamily="18" charset="0"/>
              </a:rPr>
              <a:t>) =  moles solute</a:t>
            </a:r>
          </a:p>
          <a:p>
            <a:pPr marL="0" indent="0">
              <a:buNone/>
            </a:pPr>
            <a:r>
              <a:rPr lang="en-US" sz="2400" b="1" dirty="0">
                <a:latin typeface="Calibri" panose="020F0502020204030204" pitchFamily="34" charset="0"/>
                <a:ea typeface="Calibri" panose="020F0502020204030204" pitchFamily="34" charset="0"/>
                <a:cs typeface="Times New Roman" panose="02020603050405020304" pitchFamily="18" charset="0"/>
              </a:rPr>
              <a:t>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mole A + mole B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dirty="0">
                <a:effectLst/>
                <a:latin typeface="Calibri" panose="020F0502020204030204" pitchFamily="34" charset="0"/>
                <a:ea typeface="Calibri" panose="020F0502020204030204" pitchFamily="34" charset="0"/>
                <a:cs typeface="Times New Roman" panose="02020603050405020304" pitchFamily="18" charset="0"/>
              </a:rPr>
              <a:t>kg of solvent</a:t>
            </a:r>
            <a:endParaRPr lang="en-US" sz="3600" dirty="0"/>
          </a:p>
        </p:txBody>
      </p:sp>
      <p:cxnSp>
        <p:nvCxnSpPr>
          <p:cNvPr id="17" name="Straight Connector 16">
            <a:extLst>
              <a:ext uri="{FF2B5EF4-FFF2-40B4-BE49-F238E27FC236}">
                <a16:creationId xmlns:a16="http://schemas.microsoft.com/office/drawing/2014/main" id="{22CD47E3-3EA2-B4C1-AB80-EEC5CDE467FA}"/>
              </a:ext>
            </a:extLst>
          </p:cNvPr>
          <p:cNvCxnSpPr>
            <a:cxnSpLocks/>
          </p:cNvCxnSpPr>
          <p:nvPr/>
        </p:nvCxnSpPr>
        <p:spPr>
          <a:xfrm>
            <a:off x="3332573" y="4647298"/>
            <a:ext cx="165308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5A544979-8F2C-C49D-345A-8CAA96908B80}"/>
              </a:ext>
            </a:extLst>
          </p:cNvPr>
          <p:cNvCxnSpPr>
            <a:cxnSpLocks/>
          </p:cNvCxnSpPr>
          <p:nvPr/>
        </p:nvCxnSpPr>
        <p:spPr>
          <a:xfrm>
            <a:off x="7991661" y="4647298"/>
            <a:ext cx="202319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4BB9CABC-A9E5-33BF-316F-0832806AF2C0}"/>
              </a:ext>
            </a:extLst>
          </p:cNvPr>
          <p:cNvCxnSpPr>
            <a:cxnSpLocks/>
          </p:cNvCxnSpPr>
          <p:nvPr/>
        </p:nvCxnSpPr>
        <p:spPr>
          <a:xfrm>
            <a:off x="3484973" y="5910042"/>
            <a:ext cx="165308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201BAD72-2A66-A62E-A766-67836FA9AA5D}"/>
              </a:ext>
            </a:extLst>
          </p:cNvPr>
          <p:cNvCxnSpPr>
            <a:cxnSpLocks/>
          </p:cNvCxnSpPr>
          <p:nvPr/>
        </p:nvCxnSpPr>
        <p:spPr>
          <a:xfrm>
            <a:off x="8546828" y="5899156"/>
            <a:ext cx="165308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167316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xEl>
                                              <p:pRg st="2" end="2"/>
                                            </p:txEl>
                                          </p:spTgt>
                                        </p:tgtEl>
                                        <p:attrNameLst>
                                          <p:attrName>style.visibility</p:attrName>
                                        </p:attrNameLst>
                                      </p:cBhvr>
                                      <p:to>
                                        <p:strVal val="visible"/>
                                      </p:to>
                                    </p:set>
                                    <p:animEffect transition="in" filter="fade">
                                      <p:cBhvr>
                                        <p:cTn id="12" dur="500"/>
                                        <p:tgtEl>
                                          <p:spTgt spid="10">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10">
                                            <p:txEl>
                                              <p:pRg st="3" end="3"/>
                                            </p:txEl>
                                          </p:spTgt>
                                        </p:tgtEl>
                                        <p:attrNameLst>
                                          <p:attrName>style.visibility</p:attrName>
                                        </p:attrNameLst>
                                      </p:cBhvr>
                                      <p:to>
                                        <p:strVal val="visible"/>
                                      </p:to>
                                    </p:set>
                                    <p:animEffect transition="in" filter="fade">
                                      <p:cBhvr>
                                        <p:cTn id="15" dur="500"/>
                                        <p:tgtEl>
                                          <p:spTgt spid="10">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0">
                                            <p:txEl>
                                              <p:pRg st="4" end="4"/>
                                            </p:txEl>
                                          </p:spTgt>
                                        </p:tgtEl>
                                        <p:attrNameLst>
                                          <p:attrName>style.visibility</p:attrName>
                                        </p:attrNameLst>
                                      </p:cBhvr>
                                      <p:to>
                                        <p:strVal val="visible"/>
                                      </p:to>
                                    </p:set>
                                    <p:animEffect transition="in" filter="fade">
                                      <p:cBhvr>
                                        <p:cTn id="20" dur="500"/>
                                        <p:tgtEl>
                                          <p:spTgt spid="10">
                                            <p:txEl>
                                              <p:pRg st="4" end="4"/>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10">
                                            <p:txEl>
                                              <p:pRg st="5" end="5"/>
                                            </p:txEl>
                                          </p:spTgt>
                                        </p:tgtEl>
                                        <p:attrNameLst>
                                          <p:attrName>style.visibility</p:attrName>
                                        </p:attrNameLst>
                                      </p:cBhvr>
                                      <p:to>
                                        <p:strVal val="visible"/>
                                      </p:to>
                                    </p:set>
                                    <p:animEffect transition="in" filter="fade">
                                      <p:cBhvr>
                                        <p:cTn id="23" dur="500"/>
                                        <p:tgtEl>
                                          <p:spTgt spid="10">
                                            <p:txEl>
                                              <p:pRg st="5" end="5"/>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10">
                                            <p:txEl>
                                              <p:pRg st="7" end="7"/>
                                            </p:txEl>
                                          </p:spTgt>
                                        </p:tgtEl>
                                        <p:attrNameLst>
                                          <p:attrName>style.visibility</p:attrName>
                                        </p:attrNameLst>
                                      </p:cBhvr>
                                      <p:to>
                                        <p:strVal val="visible"/>
                                      </p:to>
                                    </p:set>
                                    <p:animEffect transition="in" filter="fade">
                                      <p:cBhvr>
                                        <p:cTn id="26" dur="500"/>
                                        <p:tgtEl>
                                          <p:spTgt spid="10">
                                            <p:txEl>
                                              <p:pRg st="7" end="7"/>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10">
                                            <p:txEl>
                                              <p:pRg st="8" end="8"/>
                                            </p:txEl>
                                          </p:spTgt>
                                        </p:tgtEl>
                                        <p:attrNameLst>
                                          <p:attrName>style.visibility</p:attrName>
                                        </p:attrNameLst>
                                      </p:cBhvr>
                                      <p:to>
                                        <p:strVal val="visible"/>
                                      </p:to>
                                    </p:set>
                                    <p:animEffect transition="in" filter="fade">
                                      <p:cBhvr>
                                        <p:cTn id="29" dur="500"/>
                                        <p:tgtEl>
                                          <p:spTgt spid="10">
                                            <p:txEl>
                                              <p:pRg st="8" end="8"/>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500"/>
                                        <p:tgtEl>
                                          <p:spTgt spid="17"/>
                                        </p:tgtEl>
                                      </p:cBhvr>
                                    </p:animEffect>
                                  </p:childTnLst>
                                </p:cTn>
                              </p:par>
                              <p:par>
                                <p:cTn id="33" presetID="10" presetClass="entr" presetSubtype="0" fill="hold" nodeType="with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fade">
                                      <p:cBhvr>
                                        <p:cTn id="35" dur="500"/>
                                        <p:tgtEl>
                                          <p:spTgt spid="22"/>
                                        </p:tgtEl>
                                      </p:cBhvr>
                                    </p:animEffect>
                                  </p:childTnLst>
                                </p:cTn>
                              </p:par>
                              <p:par>
                                <p:cTn id="36" presetID="10" presetClass="entr" presetSubtype="0" fill="hold" nodeType="withEffect">
                                  <p:stCondLst>
                                    <p:cond delay="0"/>
                                  </p:stCondLst>
                                  <p:childTnLst>
                                    <p:set>
                                      <p:cBhvr>
                                        <p:cTn id="37" dur="1" fill="hold">
                                          <p:stCondLst>
                                            <p:cond delay="0"/>
                                          </p:stCondLst>
                                        </p:cTn>
                                        <p:tgtEl>
                                          <p:spTgt spid="25"/>
                                        </p:tgtEl>
                                        <p:attrNameLst>
                                          <p:attrName>style.visibility</p:attrName>
                                        </p:attrNameLst>
                                      </p:cBhvr>
                                      <p:to>
                                        <p:strVal val="visible"/>
                                      </p:to>
                                    </p:set>
                                    <p:animEffect transition="in" filter="fade">
                                      <p:cBhvr>
                                        <p:cTn id="38" dur="500"/>
                                        <p:tgtEl>
                                          <p:spTgt spid="25"/>
                                        </p:tgtEl>
                                      </p:cBhvr>
                                    </p:animEffect>
                                  </p:childTnLst>
                                </p:cTn>
                              </p:par>
                              <p:par>
                                <p:cTn id="39" presetID="10" presetClass="entr" presetSubtype="0" fill="hold" nodeType="withEffect">
                                  <p:stCondLst>
                                    <p:cond delay="0"/>
                                  </p:stCondLst>
                                  <p:childTnLst>
                                    <p:set>
                                      <p:cBhvr>
                                        <p:cTn id="40" dur="1" fill="hold">
                                          <p:stCondLst>
                                            <p:cond delay="0"/>
                                          </p:stCondLst>
                                        </p:cTn>
                                        <p:tgtEl>
                                          <p:spTgt spid="24"/>
                                        </p:tgtEl>
                                        <p:attrNameLst>
                                          <p:attrName>style.visibility</p:attrName>
                                        </p:attrNameLst>
                                      </p:cBhvr>
                                      <p:to>
                                        <p:strVal val="visible"/>
                                      </p:to>
                                    </p:set>
                                    <p:animEffect transition="in" filter="fade">
                                      <p:cBhvr>
                                        <p:cTn id="41"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87EEF60-66B2-8173-BF6D-22289E999AD8}"/>
              </a:ext>
            </a:extLst>
          </p:cNvPr>
          <p:cNvSpPr>
            <a:spLocks noGrp="1"/>
          </p:cNvSpPr>
          <p:nvPr>
            <p:ph type="title"/>
          </p:nvPr>
        </p:nvSpPr>
        <p:spPr/>
        <p:txBody>
          <a:bodyPr>
            <a:normAutofit fontScale="90000"/>
          </a:bodyPr>
          <a:lstStyle/>
          <a:p>
            <a:pPr algn="ctr"/>
            <a:r>
              <a:rPr lang="en-US" dirty="0"/>
              <a:t>Chapter 11, Section 4:  Intermolecular Forces (IMFs)</a:t>
            </a:r>
          </a:p>
        </p:txBody>
      </p:sp>
      <p:sp>
        <p:nvSpPr>
          <p:cNvPr id="86" name="Content Placeholder 85">
            <a:extLst>
              <a:ext uri="{FF2B5EF4-FFF2-40B4-BE49-F238E27FC236}">
                <a16:creationId xmlns:a16="http://schemas.microsoft.com/office/drawing/2014/main" id="{A371E9B3-54B3-B3E7-1263-447047EF6775}"/>
              </a:ext>
            </a:extLst>
          </p:cNvPr>
          <p:cNvSpPr>
            <a:spLocks noGrp="1"/>
          </p:cNvSpPr>
          <p:nvPr>
            <p:ph idx="1"/>
          </p:nvPr>
        </p:nvSpPr>
        <p:spPr/>
        <p:txBody>
          <a:bodyPr/>
          <a:lstStyle/>
          <a:p>
            <a:pPr marL="0" indent="0">
              <a:buNone/>
            </a:pPr>
            <a:r>
              <a:rPr lang="en-US" dirty="0"/>
              <a:t>Intermolecular forces wksht</a:t>
            </a:r>
          </a:p>
          <a:p>
            <a:pPr marL="0" indent="0">
              <a:buNone/>
            </a:pPr>
            <a:endParaRPr lang="en-US" dirty="0"/>
          </a:p>
          <a:p>
            <a:pPr marL="0" indent="0">
              <a:buNone/>
            </a:pPr>
            <a:r>
              <a:rPr lang="en-US" dirty="0"/>
              <a:t>Dr. Baxley’s intermolecular forces wksht</a:t>
            </a:r>
          </a:p>
        </p:txBody>
      </p:sp>
    </p:spTree>
    <p:extLst>
      <p:ext uri="{BB962C8B-B14F-4D97-AF65-F5344CB8AC3E}">
        <p14:creationId xmlns:p14="http://schemas.microsoft.com/office/powerpoint/2010/main" val="34687143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9E05DC36-2E1C-659E-1AAA-4021A6CBE073}"/>
              </a:ext>
            </a:extLst>
          </p:cNvPr>
          <p:cNvSpPr txBox="1">
            <a:spLocks noGrp="1"/>
          </p:cNvSpPr>
          <p:nvPr>
            <p:ph type="title"/>
          </p:nvPr>
        </p:nvSpPr>
        <p:spPr>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a:lstStyle>
          <a:p>
            <a:pPr algn="ctr"/>
            <a:r>
              <a:rPr lang="en-US" dirty="0"/>
              <a:t>Chapter  11– Unit wrap-up</a:t>
            </a:r>
          </a:p>
        </p:txBody>
      </p:sp>
      <p:sp>
        <p:nvSpPr>
          <p:cNvPr id="3" name="Content Placeholder 2">
            <a:extLst>
              <a:ext uri="{FF2B5EF4-FFF2-40B4-BE49-F238E27FC236}">
                <a16:creationId xmlns:a16="http://schemas.microsoft.com/office/drawing/2014/main" id="{CC581572-8183-E0AC-4456-E23A31D13644}"/>
              </a:ext>
            </a:extLst>
          </p:cNvPr>
          <p:cNvSpPr>
            <a:spLocks noGrp="1"/>
          </p:cNvSpPr>
          <p:nvPr>
            <p:ph idx="1"/>
          </p:nvPr>
        </p:nvSpPr>
        <p:spPr/>
        <p:txBody>
          <a:bodyPr/>
          <a:lstStyle/>
          <a:p>
            <a:pPr marL="0" indent="0">
              <a:buNone/>
            </a:pPr>
            <a:r>
              <a:rPr lang="en-US" dirty="0"/>
              <a:t>Review problems</a:t>
            </a:r>
          </a:p>
          <a:p>
            <a:pPr marL="0" indent="0">
              <a:buNone/>
            </a:pPr>
            <a:endParaRPr lang="en-US" dirty="0"/>
          </a:p>
          <a:p>
            <a:pPr marL="0" indent="0">
              <a:buNone/>
            </a:pPr>
            <a:r>
              <a:rPr lang="en-US" dirty="0"/>
              <a:t>NMSI problems</a:t>
            </a:r>
          </a:p>
        </p:txBody>
      </p:sp>
    </p:spTree>
    <p:extLst>
      <p:ext uri="{BB962C8B-B14F-4D97-AF65-F5344CB8AC3E}">
        <p14:creationId xmlns:p14="http://schemas.microsoft.com/office/powerpoint/2010/main" val="115526996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1B4D15AF-034D-5330-71FF-129F5A8D6433}"/>
              </a:ext>
            </a:extLst>
          </p:cNvPr>
          <p:cNvSpPr>
            <a:spLocks noGrp="1"/>
          </p:cNvSpPr>
          <p:nvPr>
            <p:ph type="title"/>
          </p:nvPr>
        </p:nvSpPr>
        <p:spPr/>
        <p:txBody>
          <a:bodyPr>
            <a:normAutofit fontScale="90000"/>
          </a:bodyPr>
          <a:lstStyle/>
          <a:p>
            <a:pPr algn="ctr"/>
            <a:r>
              <a:rPr lang="en-US" dirty="0"/>
              <a:t>Chapter 11, Section 1:  Expressions of concentrations</a:t>
            </a:r>
          </a:p>
        </p:txBody>
      </p:sp>
      <p:sp>
        <p:nvSpPr>
          <p:cNvPr id="19" name="Content Placeholder 18">
            <a:extLst>
              <a:ext uri="{FF2B5EF4-FFF2-40B4-BE49-F238E27FC236}">
                <a16:creationId xmlns:a16="http://schemas.microsoft.com/office/drawing/2014/main" id="{A6BAED0C-E8B5-8173-EF54-3592615488C3}"/>
              </a:ext>
            </a:extLst>
          </p:cNvPr>
          <p:cNvSpPr>
            <a:spLocks noGrp="1"/>
          </p:cNvSpPr>
          <p:nvPr>
            <p:ph idx="1"/>
          </p:nvPr>
        </p:nvSpPr>
        <p:spPr>
          <a:xfrm>
            <a:off x="0" y="1809086"/>
            <a:ext cx="12192000" cy="5201313"/>
          </a:xfrm>
        </p:spPr>
        <p:txBody>
          <a:bodyPr>
            <a:normAutofit lnSpcReduction="10000"/>
          </a:bodyPr>
          <a:lstStyle/>
          <a:p>
            <a:pPr marL="0" indent="0">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EX 1:  A 1.5-liter solution of a 4.25 </a:t>
            </a:r>
            <a:r>
              <a:rPr lang="en-US" sz="2400" i="1" kern="100" dirty="0">
                <a:effectLst/>
                <a:latin typeface="Calibri" panose="020F0502020204030204" pitchFamily="34" charset="0"/>
                <a:ea typeface="Calibri" panose="020F0502020204030204" pitchFamily="34" charset="0"/>
                <a:cs typeface="Times New Roman" panose="02020603050405020304" pitchFamily="18" charset="0"/>
              </a:rPr>
              <a:t>M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LiCl</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solution is produced.  If the density of the solution is  </a:t>
            </a:r>
          </a:p>
          <a:p>
            <a:pPr marL="0" indent="0">
              <a:buNone/>
            </a:pPr>
            <a:r>
              <a:rPr lang="en-US" sz="2400" kern="100" dirty="0">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1.126 g/mL, calculate the: a) mass %, b) molality, and c) mole fraction of the solution.</a:t>
            </a:r>
          </a:p>
          <a:p>
            <a:pPr marL="0" indent="0">
              <a:buNone/>
            </a:pPr>
            <a:endParaRPr lang="en-US" sz="3600" dirty="0"/>
          </a:p>
          <a:p>
            <a:pPr marL="0" indent="0">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EX 2:  The electrolyte in automobile lead storage batteries is a 3.75 </a:t>
            </a:r>
            <a:r>
              <a:rPr lang="en-US" sz="2400" i="1" kern="100" dirty="0">
                <a:effectLst/>
                <a:latin typeface="Calibri" panose="020F0502020204030204" pitchFamily="34" charset="0"/>
                <a:ea typeface="Calibri" panose="020F0502020204030204" pitchFamily="34" charset="0"/>
                <a:cs typeface="Times New Roman" panose="02020603050405020304" pitchFamily="18" charset="0"/>
              </a:rPr>
              <a:t>M</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sulfuric acid solution that </a:t>
            </a:r>
          </a:p>
          <a:p>
            <a:pPr marL="0" indent="0">
              <a:buNone/>
            </a:pPr>
            <a:r>
              <a:rPr lang="en-US" sz="2400" kern="100" dirty="0">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has a density of 1.230 g/mL.  Calculate the a) mass %, b) molality, c) mole fraction of the </a:t>
            </a:r>
          </a:p>
          <a:p>
            <a:pPr marL="0" indent="0">
              <a:buNone/>
            </a:pPr>
            <a:r>
              <a:rPr lang="en-US" sz="2400" kern="100" dirty="0">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sulfuric acid.</a:t>
            </a:r>
          </a:p>
          <a:p>
            <a:pPr marL="0" indent="0">
              <a:buNone/>
            </a:pPr>
            <a:endParaRPr lang="en-US" sz="3600" dirty="0"/>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EX 3:  Common commercial acids are sold with certain properties.  For sulfuric acid they are:</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H</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SO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4</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density = 1.84 g/cm</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3</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mass % = 95</a:t>
            </a:r>
          </a:p>
          <a:p>
            <a:pPr marL="0" marR="0" indent="0">
              <a:lnSpc>
                <a:spcPct val="107000"/>
              </a:lnSpc>
              <a:spcBef>
                <a:spcPts val="0"/>
              </a:spcBef>
              <a:spcAft>
                <a:spcPts val="800"/>
              </a:spcAft>
              <a:buNone/>
            </a:pPr>
            <a:r>
              <a:rPr lang="en-US" sz="2400" kern="100" dirty="0">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Calculate the a) molarity, b) molality, c) mole fraction of the solution.</a:t>
            </a:r>
          </a:p>
          <a:p>
            <a:pPr marL="0" indent="0">
              <a:buNone/>
            </a:pPr>
            <a:endParaRPr lang="en-US" dirty="0"/>
          </a:p>
        </p:txBody>
      </p:sp>
    </p:spTree>
    <p:extLst>
      <p:ext uri="{BB962C8B-B14F-4D97-AF65-F5344CB8AC3E}">
        <p14:creationId xmlns:p14="http://schemas.microsoft.com/office/powerpoint/2010/main" val="312233637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animEffect transition="in" filter="fade">
                                      <p:cBhvr>
                                        <p:cTn id="7" dur="500"/>
                                        <p:tgtEl>
                                          <p:spTgt spid="1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9">
                                            <p:txEl>
                                              <p:pRg st="1" end="1"/>
                                            </p:txEl>
                                          </p:spTgt>
                                        </p:tgtEl>
                                        <p:attrNameLst>
                                          <p:attrName>style.visibility</p:attrName>
                                        </p:attrNameLst>
                                      </p:cBhvr>
                                      <p:to>
                                        <p:strVal val="visible"/>
                                      </p:to>
                                    </p:set>
                                    <p:animEffect transition="in" filter="fade">
                                      <p:cBhvr>
                                        <p:cTn id="10" dur="500"/>
                                        <p:tgtEl>
                                          <p:spTgt spid="19">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9">
                                            <p:txEl>
                                              <p:pRg st="3" end="3"/>
                                            </p:txEl>
                                          </p:spTgt>
                                        </p:tgtEl>
                                        <p:attrNameLst>
                                          <p:attrName>style.visibility</p:attrName>
                                        </p:attrNameLst>
                                      </p:cBhvr>
                                      <p:to>
                                        <p:strVal val="visible"/>
                                      </p:to>
                                    </p:set>
                                    <p:animEffect transition="in" filter="fade">
                                      <p:cBhvr>
                                        <p:cTn id="15" dur="500"/>
                                        <p:tgtEl>
                                          <p:spTgt spid="19">
                                            <p:txEl>
                                              <p:pRg st="3" end="3"/>
                                            </p:txEl>
                                          </p:spTgt>
                                        </p:tgtEl>
                                      </p:cBhvr>
                                    </p:animEffect>
                                  </p:childTnLst>
                                </p:cTn>
                              </p:par>
                              <p:par>
                                <p:cTn id="16" presetID="10" presetClass="exit" presetSubtype="0" fill="hold" nodeType="withEffect">
                                  <p:stCondLst>
                                    <p:cond delay="0"/>
                                  </p:stCondLst>
                                  <p:childTnLst>
                                    <p:animEffect transition="out" filter="fade">
                                      <p:cBhvr>
                                        <p:cTn id="17" dur="500"/>
                                        <p:tgtEl>
                                          <p:spTgt spid="19">
                                            <p:txEl>
                                              <p:pRg st="0" end="0"/>
                                            </p:txEl>
                                          </p:spTgt>
                                        </p:tgtEl>
                                      </p:cBhvr>
                                    </p:animEffect>
                                    <p:set>
                                      <p:cBhvr>
                                        <p:cTn id="18" dur="1" fill="hold">
                                          <p:stCondLst>
                                            <p:cond delay="499"/>
                                          </p:stCondLst>
                                        </p:cTn>
                                        <p:tgtEl>
                                          <p:spTgt spid="19">
                                            <p:txEl>
                                              <p:pRg st="0" end="0"/>
                                            </p:txEl>
                                          </p:spTgt>
                                        </p:tgtEl>
                                        <p:attrNameLst>
                                          <p:attrName>style.visibility</p:attrName>
                                        </p:attrNameLst>
                                      </p:cBhvr>
                                      <p:to>
                                        <p:strVal val="hidden"/>
                                      </p:to>
                                    </p:set>
                                  </p:childTnLst>
                                </p:cTn>
                              </p:par>
                              <p:par>
                                <p:cTn id="19" presetID="10" presetClass="exit" presetSubtype="0" fill="hold" nodeType="withEffect">
                                  <p:stCondLst>
                                    <p:cond delay="0"/>
                                  </p:stCondLst>
                                  <p:childTnLst>
                                    <p:animEffect transition="out" filter="fade">
                                      <p:cBhvr>
                                        <p:cTn id="20" dur="500"/>
                                        <p:tgtEl>
                                          <p:spTgt spid="19">
                                            <p:txEl>
                                              <p:pRg st="1" end="1"/>
                                            </p:txEl>
                                          </p:spTgt>
                                        </p:tgtEl>
                                      </p:cBhvr>
                                    </p:animEffect>
                                    <p:set>
                                      <p:cBhvr>
                                        <p:cTn id="21" dur="1" fill="hold">
                                          <p:stCondLst>
                                            <p:cond delay="499"/>
                                          </p:stCondLst>
                                        </p:cTn>
                                        <p:tgtEl>
                                          <p:spTgt spid="19">
                                            <p:txEl>
                                              <p:pRg st="1" end="1"/>
                                            </p:txEl>
                                          </p:spTgt>
                                        </p:tgtEl>
                                        <p:attrNameLst>
                                          <p:attrName>style.visibility</p:attrName>
                                        </p:attrNameLst>
                                      </p:cBhvr>
                                      <p:to>
                                        <p:strVal val="hidden"/>
                                      </p:to>
                                    </p:set>
                                  </p:childTnLst>
                                </p:cTn>
                              </p:par>
                              <p:par>
                                <p:cTn id="22" presetID="10" presetClass="entr" presetSubtype="0" fill="hold" nodeType="withEffect">
                                  <p:stCondLst>
                                    <p:cond delay="0"/>
                                  </p:stCondLst>
                                  <p:childTnLst>
                                    <p:set>
                                      <p:cBhvr>
                                        <p:cTn id="23" dur="1" fill="hold">
                                          <p:stCondLst>
                                            <p:cond delay="0"/>
                                          </p:stCondLst>
                                        </p:cTn>
                                        <p:tgtEl>
                                          <p:spTgt spid="19">
                                            <p:txEl>
                                              <p:pRg st="4" end="4"/>
                                            </p:txEl>
                                          </p:spTgt>
                                        </p:tgtEl>
                                        <p:attrNameLst>
                                          <p:attrName>style.visibility</p:attrName>
                                        </p:attrNameLst>
                                      </p:cBhvr>
                                      <p:to>
                                        <p:strVal val="visible"/>
                                      </p:to>
                                    </p:set>
                                    <p:animEffect transition="in" filter="fade">
                                      <p:cBhvr>
                                        <p:cTn id="24" dur="500"/>
                                        <p:tgtEl>
                                          <p:spTgt spid="19">
                                            <p:txEl>
                                              <p:pRg st="4" end="4"/>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19">
                                            <p:txEl>
                                              <p:pRg st="5" end="5"/>
                                            </p:txEl>
                                          </p:spTgt>
                                        </p:tgtEl>
                                        <p:attrNameLst>
                                          <p:attrName>style.visibility</p:attrName>
                                        </p:attrNameLst>
                                      </p:cBhvr>
                                      <p:to>
                                        <p:strVal val="visible"/>
                                      </p:to>
                                    </p:set>
                                    <p:animEffect transition="in" filter="fade">
                                      <p:cBhvr>
                                        <p:cTn id="27" dur="500"/>
                                        <p:tgtEl>
                                          <p:spTgt spid="19">
                                            <p:txEl>
                                              <p:pRg st="5" end="5"/>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19">
                                            <p:txEl>
                                              <p:pRg st="7" end="7"/>
                                            </p:txEl>
                                          </p:spTgt>
                                        </p:tgtEl>
                                        <p:attrNameLst>
                                          <p:attrName>style.visibility</p:attrName>
                                        </p:attrNameLst>
                                      </p:cBhvr>
                                      <p:to>
                                        <p:strVal val="visible"/>
                                      </p:to>
                                    </p:set>
                                    <p:animEffect transition="in" filter="fade">
                                      <p:cBhvr>
                                        <p:cTn id="30" dur="500"/>
                                        <p:tgtEl>
                                          <p:spTgt spid="19">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19">
                                            <p:txEl>
                                              <p:pRg st="8" end="8"/>
                                            </p:txEl>
                                          </p:spTgt>
                                        </p:tgtEl>
                                        <p:attrNameLst>
                                          <p:attrName>style.visibility</p:attrName>
                                        </p:attrNameLst>
                                      </p:cBhvr>
                                      <p:to>
                                        <p:strVal val="visible"/>
                                      </p:to>
                                    </p:set>
                                    <p:animEffect transition="in" filter="fade">
                                      <p:cBhvr>
                                        <p:cTn id="35" dur="500"/>
                                        <p:tgtEl>
                                          <p:spTgt spid="19">
                                            <p:txEl>
                                              <p:pRg st="8" end="8"/>
                                            </p:txEl>
                                          </p:spTgt>
                                        </p:tgtEl>
                                      </p:cBhvr>
                                    </p:animEffect>
                                  </p:childTnLst>
                                </p:cTn>
                              </p:par>
                              <p:par>
                                <p:cTn id="36" presetID="10" presetClass="exit" presetSubtype="0" fill="hold" nodeType="withEffect">
                                  <p:stCondLst>
                                    <p:cond delay="0"/>
                                  </p:stCondLst>
                                  <p:childTnLst>
                                    <p:animEffect transition="out" filter="fade">
                                      <p:cBhvr>
                                        <p:cTn id="37" dur="500"/>
                                        <p:tgtEl>
                                          <p:spTgt spid="19">
                                            <p:txEl>
                                              <p:pRg st="3" end="3"/>
                                            </p:txEl>
                                          </p:spTgt>
                                        </p:tgtEl>
                                      </p:cBhvr>
                                    </p:animEffect>
                                    <p:set>
                                      <p:cBhvr>
                                        <p:cTn id="38" dur="1" fill="hold">
                                          <p:stCondLst>
                                            <p:cond delay="499"/>
                                          </p:stCondLst>
                                        </p:cTn>
                                        <p:tgtEl>
                                          <p:spTgt spid="19">
                                            <p:txEl>
                                              <p:pRg st="3" end="3"/>
                                            </p:txEl>
                                          </p:spTgt>
                                        </p:tgtEl>
                                        <p:attrNameLst>
                                          <p:attrName>style.visibility</p:attrName>
                                        </p:attrNameLst>
                                      </p:cBhvr>
                                      <p:to>
                                        <p:strVal val="hidden"/>
                                      </p:to>
                                    </p:set>
                                  </p:childTnLst>
                                </p:cTn>
                              </p:par>
                              <p:par>
                                <p:cTn id="39" presetID="10" presetClass="exit" presetSubtype="0" fill="hold" nodeType="withEffect">
                                  <p:stCondLst>
                                    <p:cond delay="0"/>
                                  </p:stCondLst>
                                  <p:childTnLst>
                                    <p:animEffect transition="out" filter="fade">
                                      <p:cBhvr>
                                        <p:cTn id="40" dur="500"/>
                                        <p:tgtEl>
                                          <p:spTgt spid="19">
                                            <p:txEl>
                                              <p:pRg st="4" end="4"/>
                                            </p:txEl>
                                          </p:spTgt>
                                        </p:tgtEl>
                                      </p:cBhvr>
                                    </p:animEffect>
                                    <p:set>
                                      <p:cBhvr>
                                        <p:cTn id="41" dur="1" fill="hold">
                                          <p:stCondLst>
                                            <p:cond delay="499"/>
                                          </p:stCondLst>
                                        </p:cTn>
                                        <p:tgtEl>
                                          <p:spTgt spid="19">
                                            <p:txEl>
                                              <p:pRg st="4" end="4"/>
                                            </p:txEl>
                                          </p:spTgt>
                                        </p:tgtEl>
                                        <p:attrNameLst>
                                          <p:attrName>style.visibility</p:attrName>
                                        </p:attrNameLst>
                                      </p:cBhvr>
                                      <p:to>
                                        <p:strVal val="hidden"/>
                                      </p:to>
                                    </p:set>
                                  </p:childTnLst>
                                </p:cTn>
                              </p:par>
                              <p:par>
                                <p:cTn id="42" presetID="10" presetClass="exit" presetSubtype="0" fill="hold" nodeType="withEffect">
                                  <p:stCondLst>
                                    <p:cond delay="0"/>
                                  </p:stCondLst>
                                  <p:childTnLst>
                                    <p:animEffect transition="out" filter="fade">
                                      <p:cBhvr>
                                        <p:cTn id="43" dur="500"/>
                                        <p:tgtEl>
                                          <p:spTgt spid="19">
                                            <p:txEl>
                                              <p:pRg st="5" end="5"/>
                                            </p:txEl>
                                          </p:spTgt>
                                        </p:tgtEl>
                                      </p:cBhvr>
                                    </p:animEffect>
                                    <p:set>
                                      <p:cBhvr>
                                        <p:cTn id="44" dur="1" fill="hold">
                                          <p:stCondLst>
                                            <p:cond delay="499"/>
                                          </p:stCondLst>
                                        </p:cTn>
                                        <p:tgtEl>
                                          <p:spTgt spid="19">
                                            <p:txEl>
                                              <p:pRg st="5" end="5"/>
                                            </p:txEl>
                                          </p:spTgt>
                                        </p:tgtEl>
                                        <p:attrNameLst>
                                          <p:attrName>style.visibility</p:attrName>
                                        </p:attrNameLst>
                                      </p:cBhvr>
                                      <p:to>
                                        <p:strVal val="hidden"/>
                                      </p:to>
                                    </p:set>
                                  </p:childTnLst>
                                </p:cTn>
                              </p:par>
                              <p:par>
                                <p:cTn id="45" presetID="10" presetClass="entr" presetSubtype="0" fill="hold" nodeType="withEffect">
                                  <p:stCondLst>
                                    <p:cond delay="0"/>
                                  </p:stCondLst>
                                  <p:childTnLst>
                                    <p:set>
                                      <p:cBhvr>
                                        <p:cTn id="46" dur="1" fill="hold">
                                          <p:stCondLst>
                                            <p:cond delay="0"/>
                                          </p:stCondLst>
                                        </p:cTn>
                                        <p:tgtEl>
                                          <p:spTgt spid="19">
                                            <p:txEl>
                                              <p:pRg st="9" end="9"/>
                                            </p:txEl>
                                          </p:spTgt>
                                        </p:tgtEl>
                                        <p:attrNameLst>
                                          <p:attrName>style.visibility</p:attrName>
                                        </p:attrNameLst>
                                      </p:cBhvr>
                                      <p:to>
                                        <p:strVal val="visible"/>
                                      </p:to>
                                    </p:set>
                                    <p:animEffect transition="in" filter="fade">
                                      <p:cBhvr>
                                        <p:cTn id="47" dur="500"/>
                                        <p:tgtEl>
                                          <p:spTgt spid="19">
                                            <p:txEl>
                                              <p:pRg st="9" end="9"/>
                                            </p:txEl>
                                          </p:spTgt>
                                        </p:tgtEl>
                                      </p:cBhvr>
                                    </p:animEffect>
                                  </p:childTnLst>
                                </p:cTn>
                              </p:par>
                              <p:par>
                                <p:cTn id="48" presetID="10" presetClass="entr" presetSubtype="0" fill="hold" nodeType="withEffect">
                                  <p:stCondLst>
                                    <p:cond delay="0"/>
                                  </p:stCondLst>
                                  <p:childTnLst>
                                    <p:set>
                                      <p:cBhvr>
                                        <p:cTn id="49" dur="1" fill="hold">
                                          <p:stCondLst>
                                            <p:cond delay="0"/>
                                          </p:stCondLst>
                                        </p:cTn>
                                        <p:tgtEl>
                                          <p:spTgt spid="19">
                                            <p:txEl>
                                              <p:pRg st="10" end="10"/>
                                            </p:txEl>
                                          </p:spTgt>
                                        </p:tgtEl>
                                        <p:attrNameLst>
                                          <p:attrName>style.visibility</p:attrName>
                                        </p:attrNameLst>
                                      </p:cBhvr>
                                      <p:to>
                                        <p:strVal val="visible"/>
                                      </p:to>
                                    </p:set>
                                    <p:animEffect transition="in" filter="fade">
                                      <p:cBhvr>
                                        <p:cTn id="50" dur="500"/>
                                        <p:tgtEl>
                                          <p:spTgt spid="1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5F1918FC-805F-6230-F59E-08996CF996C2}"/>
              </a:ext>
            </a:extLst>
          </p:cNvPr>
          <p:cNvSpPr>
            <a:spLocks noGrp="1"/>
          </p:cNvSpPr>
          <p:nvPr>
            <p:ph type="title"/>
          </p:nvPr>
        </p:nvSpPr>
        <p:spPr/>
        <p:txBody>
          <a:bodyPr>
            <a:normAutofit fontScale="90000"/>
          </a:bodyPr>
          <a:lstStyle/>
          <a:p>
            <a:pPr algn="ctr"/>
            <a:r>
              <a:rPr lang="en-US" dirty="0"/>
              <a:t>Chapter 11, Section 1:  Expressions of concentrations</a:t>
            </a:r>
          </a:p>
        </p:txBody>
      </p:sp>
      <p:sp>
        <p:nvSpPr>
          <p:cNvPr id="6" name="Content Placeholder 5">
            <a:extLst>
              <a:ext uri="{FF2B5EF4-FFF2-40B4-BE49-F238E27FC236}">
                <a16:creationId xmlns:a16="http://schemas.microsoft.com/office/drawing/2014/main" id="{979EC236-9EB1-D256-DF3A-DD8B267691CC}"/>
              </a:ext>
            </a:extLst>
          </p:cNvPr>
          <p:cNvSpPr>
            <a:spLocks noGrp="1"/>
          </p:cNvSpPr>
          <p:nvPr>
            <p:ph idx="1"/>
          </p:nvPr>
        </p:nvSpPr>
        <p:spPr/>
        <p:txBody>
          <a:bodyPr/>
          <a:lstStyle/>
          <a:p>
            <a:pPr marL="0" marR="0" indent="0">
              <a:lnSpc>
                <a:spcPct val="107000"/>
              </a:lnSpc>
              <a:spcBef>
                <a:spcPts val="0"/>
              </a:spcBef>
              <a:spcAft>
                <a:spcPts val="800"/>
              </a:spcAft>
              <a:buNone/>
            </a:pPr>
            <a:r>
              <a:rPr lang="en-US" sz="2400" u="sng" kern="100" dirty="0">
                <a:latin typeface="Calibri" panose="020F0502020204030204" pitchFamily="34" charset="0"/>
                <a:ea typeface="Calibri" panose="020F0502020204030204" pitchFamily="34" charset="0"/>
                <a:cs typeface="Times New Roman" panose="02020603050405020304" pitchFamily="18" charset="0"/>
              </a:rPr>
              <a:t>D</a:t>
            </a:r>
            <a:r>
              <a:rPr lang="en-US" sz="2400" u="sng" kern="100" dirty="0">
                <a:effectLst/>
                <a:latin typeface="Calibri" panose="020F0502020204030204" pitchFamily="34" charset="0"/>
                <a:ea typeface="Calibri" panose="020F0502020204030204" pitchFamily="34" charset="0"/>
                <a:cs typeface="Times New Roman" panose="02020603050405020304" pitchFamily="18" charset="0"/>
              </a:rPr>
              <a:t>ilutions</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 are problems that require you to produce a certain concentration.  They are of two types:</a:t>
            </a:r>
          </a:p>
          <a:p>
            <a:pPr marL="0" marR="0" indent="0">
              <a:lnSpc>
                <a:spcPct val="107000"/>
              </a:lnSpc>
              <a:spcBef>
                <a:spcPts val="0"/>
              </a:spcBef>
              <a:spcAft>
                <a:spcPts val="800"/>
              </a:spcAft>
              <a:buNone/>
            </a:pPr>
            <a:r>
              <a:rPr lang="en-US" sz="2400" kern="100" dirty="0">
                <a:latin typeface="Calibri" panose="020F0502020204030204" pitchFamily="34" charset="0"/>
                <a:ea typeface="Calibri" panose="020F0502020204030204" pitchFamily="34" charset="0"/>
                <a:cs typeface="Times New Roman" panose="02020603050405020304" pitchFamily="18" charset="0"/>
              </a:rPr>
              <a:t>	</a:t>
            </a:r>
            <a:r>
              <a:rPr lang="en-US" sz="2400" u="sng" kern="100" dirty="0">
                <a:effectLst/>
                <a:latin typeface="Calibri" panose="020F0502020204030204" pitchFamily="34" charset="0"/>
                <a:ea typeface="Calibri" panose="020F0502020204030204" pitchFamily="34" charset="0"/>
                <a:cs typeface="Times New Roman" panose="02020603050405020304" pitchFamily="18" charset="0"/>
              </a:rPr>
              <a:t>Solid dilutions</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 </a:t>
            </a:r>
          </a:p>
          <a:p>
            <a:pPr marL="0" marR="0" indent="0">
              <a:lnSpc>
                <a:spcPct val="107000"/>
              </a:lnSpc>
              <a:spcBef>
                <a:spcPts val="0"/>
              </a:spcBef>
              <a:spcAft>
                <a:spcPts val="800"/>
              </a:spcAft>
              <a:buNone/>
            </a:pP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u="sng" kern="100" dirty="0">
                <a:effectLst/>
                <a:latin typeface="Calibri" panose="020F0502020204030204" pitchFamily="34" charset="0"/>
                <a:ea typeface="Calibri" panose="020F0502020204030204" pitchFamily="34" charset="0"/>
                <a:cs typeface="Times New Roman" panose="02020603050405020304" pitchFamily="18" charset="0"/>
              </a:rPr>
              <a:t>Liquid dilutions</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  </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M</a:t>
            </a:r>
            <a:r>
              <a:rPr lang="en-US" sz="2400" b="1" kern="100" baseline="-25000" dirty="0">
                <a:effectLst/>
                <a:latin typeface="Calibri" panose="020F0502020204030204" pitchFamily="34" charset="0"/>
                <a:ea typeface="Calibri" panose="020F0502020204030204" pitchFamily="34" charset="0"/>
                <a:cs typeface="Times New Roman" panose="02020603050405020304" pitchFamily="18" charset="0"/>
              </a:rPr>
              <a:t>1 </a:t>
            </a:r>
            <a:r>
              <a:rPr lang="en-US" sz="2400" b="1" kern="100" dirty="0">
                <a:effectLst/>
                <a:latin typeface="Calibri" panose="020F0502020204030204" pitchFamily="34" charset="0"/>
                <a:ea typeface="Calibri" panose="020F0502020204030204" pitchFamily="34" charset="0"/>
                <a:cs typeface="Calibri" panose="020F0502020204030204" pitchFamily="34" charset="0"/>
              </a:rPr>
              <a:t>∙</a:t>
            </a:r>
            <a:r>
              <a:rPr lang="en-US" sz="2400" b="1" kern="100" baseline="-250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V</a:t>
            </a:r>
            <a:r>
              <a:rPr lang="en-US" sz="2400" b="1" kern="100" baseline="-25000" dirty="0">
                <a:effectLst/>
                <a:latin typeface="Calibri" panose="020F0502020204030204" pitchFamily="34" charset="0"/>
                <a:ea typeface="Calibri" panose="020F0502020204030204" pitchFamily="34" charset="0"/>
                <a:cs typeface="Times New Roman" panose="02020603050405020304" pitchFamily="18" charset="0"/>
              </a:rPr>
              <a:t>1</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 = M</a:t>
            </a:r>
            <a:r>
              <a:rPr lang="en-US" sz="2400" b="1" kern="100" baseline="-25000" dirty="0">
                <a:effectLst/>
                <a:latin typeface="Calibri" panose="020F0502020204030204" pitchFamily="34" charset="0"/>
                <a:ea typeface="Calibri" panose="020F0502020204030204" pitchFamily="34" charset="0"/>
                <a:cs typeface="Times New Roman" panose="02020603050405020304" pitchFamily="18" charset="0"/>
              </a:rPr>
              <a:t>2 </a:t>
            </a:r>
            <a:r>
              <a:rPr lang="en-US" sz="2400" b="1" kern="100" dirty="0">
                <a:effectLst/>
                <a:latin typeface="Calibri" panose="020F0502020204030204" pitchFamily="34" charset="0"/>
                <a:ea typeface="Calibri" panose="020F0502020204030204" pitchFamily="34" charset="0"/>
                <a:cs typeface="Calibri" panose="020F0502020204030204" pitchFamily="34" charset="0"/>
              </a:rPr>
              <a:t>∙</a:t>
            </a:r>
            <a:r>
              <a:rPr lang="en-US" sz="2400" b="1" kern="100" baseline="-250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V</a:t>
            </a:r>
            <a:r>
              <a:rPr lang="en-US" sz="2400" b="1" kern="100" baseline="-25000" dirty="0">
                <a:effectLst/>
                <a:latin typeface="Calibri" panose="020F0502020204030204" pitchFamily="34" charset="0"/>
                <a:ea typeface="Calibri" panose="020F0502020204030204" pitchFamily="34" charset="0"/>
                <a:cs typeface="Times New Roman" panose="02020603050405020304" pitchFamily="18" charset="0"/>
              </a:rPr>
              <a:t>2</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2584619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39EB7394-BA45-A15B-0B94-1F9B01BDF67D}"/>
              </a:ext>
            </a:extLst>
          </p:cNvPr>
          <p:cNvSpPr>
            <a:spLocks noGrp="1"/>
          </p:cNvSpPr>
          <p:nvPr>
            <p:ph type="title"/>
          </p:nvPr>
        </p:nvSpPr>
        <p:spPr/>
        <p:txBody>
          <a:bodyPr>
            <a:normAutofit fontScale="90000"/>
          </a:bodyPr>
          <a:lstStyle/>
          <a:p>
            <a:pPr algn="ctr"/>
            <a:r>
              <a:rPr lang="en-US" dirty="0"/>
              <a:t>Chapter 11, Section 1:  Expressions of concentrations</a:t>
            </a:r>
          </a:p>
        </p:txBody>
      </p:sp>
      <p:sp>
        <p:nvSpPr>
          <p:cNvPr id="11" name="Content Placeholder 10">
            <a:extLst>
              <a:ext uri="{FF2B5EF4-FFF2-40B4-BE49-F238E27FC236}">
                <a16:creationId xmlns:a16="http://schemas.microsoft.com/office/drawing/2014/main" id="{A0CFA8C9-C919-13ED-DBBB-F4120B9D0CA8}"/>
              </a:ext>
            </a:extLst>
          </p:cNvPr>
          <p:cNvSpPr>
            <a:spLocks noGrp="1"/>
          </p:cNvSpPr>
          <p:nvPr>
            <p:ph idx="1"/>
          </p:nvPr>
        </p:nvSpPr>
        <p:spPr/>
        <p:txBody>
          <a:bodyPr>
            <a:normAutofit/>
          </a:bodyPr>
          <a:lstStyle/>
          <a:p>
            <a:pPr marL="0" indent="0">
              <a:buNone/>
            </a:pPr>
            <a:r>
              <a:rPr lang="en-US" dirty="0"/>
              <a:t>Assignment #1:  Problems 1-5</a:t>
            </a:r>
          </a:p>
          <a:p>
            <a:pPr marL="0" indent="0">
              <a:buNone/>
            </a:pPr>
            <a:endParaRPr lang="en-US" dirty="0"/>
          </a:p>
        </p:txBody>
      </p:sp>
    </p:spTree>
    <p:extLst>
      <p:ext uri="{BB962C8B-B14F-4D97-AF65-F5344CB8AC3E}">
        <p14:creationId xmlns:p14="http://schemas.microsoft.com/office/powerpoint/2010/main" val="100901285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39EB7394-BA45-A15B-0B94-1F9B01BDF67D}"/>
              </a:ext>
            </a:extLst>
          </p:cNvPr>
          <p:cNvSpPr>
            <a:spLocks noGrp="1"/>
          </p:cNvSpPr>
          <p:nvPr>
            <p:ph type="title"/>
          </p:nvPr>
        </p:nvSpPr>
        <p:spPr/>
        <p:txBody>
          <a:bodyPr>
            <a:normAutofit fontScale="90000"/>
          </a:bodyPr>
          <a:lstStyle/>
          <a:p>
            <a:pPr algn="ctr"/>
            <a:r>
              <a:rPr lang="en-US" dirty="0"/>
              <a:t>Chapter 11, Section 1:  Expressions of concentrations</a:t>
            </a:r>
          </a:p>
        </p:txBody>
      </p:sp>
      <p:sp>
        <p:nvSpPr>
          <p:cNvPr id="11" name="Content Placeholder 10">
            <a:extLst>
              <a:ext uri="{FF2B5EF4-FFF2-40B4-BE49-F238E27FC236}">
                <a16:creationId xmlns:a16="http://schemas.microsoft.com/office/drawing/2014/main" id="{A0CFA8C9-C919-13ED-DBBB-F4120B9D0CA8}"/>
              </a:ext>
            </a:extLst>
          </p:cNvPr>
          <p:cNvSpPr>
            <a:spLocks noGrp="1"/>
          </p:cNvSpPr>
          <p:nvPr>
            <p:ph idx="1"/>
          </p:nvPr>
        </p:nvSpPr>
        <p:spPr/>
        <p:txBody>
          <a:bodyPr>
            <a:normAutofit lnSpcReduction="10000"/>
          </a:bodyPr>
          <a:lstStyle/>
          <a:p>
            <a:pPr marL="0" indent="0">
              <a:buNone/>
            </a:pPr>
            <a:r>
              <a:rPr lang="en-US" dirty="0">
                <a:hlinkClick r:id="rId2"/>
              </a:rPr>
              <a:t>Introduction to Beer’s Law video</a:t>
            </a:r>
            <a:endParaRPr lang="en-US" dirty="0"/>
          </a:p>
          <a:p>
            <a:pPr marL="0" indent="0">
              <a:buNone/>
            </a:pPr>
            <a:endParaRPr lang="en-US" dirty="0"/>
          </a:p>
          <a:p>
            <a:pPr marL="0" indent="0">
              <a:buNone/>
            </a:pPr>
            <a:r>
              <a:rPr lang="en-US" dirty="0"/>
              <a:t>Pre-lab instructions</a:t>
            </a:r>
          </a:p>
          <a:p>
            <a:pPr marL="0" indent="0">
              <a:buNone/>
            </a:pPr>
            <a:endParaRPr lang="en-US" dirty="0"/>
          </a:p>
          <a:p>
            <a:pPr marL="0" indent="0">
              <a:buNone/>
            </a:pPr>
            <a:r>
              <a:rPr lang="en-US" dirty="0"/>
              <a:t>Lab:  Beer’s Law</a:t>
            </a:r>
          </a:p>
          <a:p>
            <a:pPr marL="0" indent="0">
              <a:buNone/>
            </a:pPr>
            <a:endParaRPr lang="en-US" dirty="0"/>
          </a:p>
          <a:p>
            <a:pPr marL="0" indent="0">
              <a:buNone/>
            </a:pPr>
            <a:r>
              <a:rPr lang="en-US" dirty="0"/>
              <a:t>Quiz:  Expressions of concentrations</a:t>
            </a:r>
          </a:p>
          <a:p>
            <a:pPr marL="0" indent="0">
              <a:buNone/>
            </a:pPr>
            <a:endParaRPr lang="en-US" dirty="0"/>
          </a:p>
          <a:p>
            <a:pPr marL="0" indent="0">
              <a:buNone/>
            </a:pPr>
            <a:r>
              <a:rPr lang="en-US" dirty="0"/>
              <a:t>AP conclusion questions</a:t>
            </a:r>
          </a:p>
        </p:txBody>
      </p:sp>
    </p:spTree>
    <p:extLst>
      <p:ext uri="{BB962C8B-B14F-4D97-AF65-F5344CB8AC3E}">
        <p14:creationId xmlns:p14="http://schemas.microsoft.com/office/powerpoint/2010/main" val="32134903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DF502-5983-AF69-B7C7-39E4592A5D2A}"/>
              </a:ext>
            </a:extLst>
          </p:cNvPr>
          <p:cNvSpPr>
            <a:spLocks noGrp="1"/>
          </p:cNvSpPr>
          <p:nvPr>
            <p:ph type="title"/>
          </p:nvPr>
        </p:nvSpPr>
        <p:spPr/>
        <p:txBody>
          <a:bodyPr>
            <a:normAutofit fontScale="90000"/>
          </a:bodyPr>
          <a:lstStyle/>
          <a:p>
            <a:pPr algn="ctr"/>
            <a:r>
              <a:rPr lang="en-US" dirty="0"/>
              <a:t>Chapter 11, Section 2:  Colligative properties and </a:t>
            </a:r>
            <a:r>
              <a:rPr lang="en-US" dirty="0" err="1"/>
              <a:t>van’t</a:t>
            </a:r>
            <a:r>
              <a:rPr lang="en-US" dirty="0"/>
              <a:t> Hoff factors</a:t>
            </a:r>
          </a:p>
        </p:txBody>
      </p:sp>
      <p:sp>
        <p:nvSpPr>
          <p:cNvPr id="5" name="Content Placeholder 4">
            <a:extLst>
              <a:ext uri="{FF2B5EF4-FFF2-40B4-BE49-F238E27FC236}">
                <a16:creationId xmlns:a16="http://schemas.microsoft.com/office/drawing/2014/main" id="{BF6A443A-7738-062F-A54D-C38374E5B3E0}"/>
              </a:ext>
            </a:extLst>
          </p:cNvPr>
          <p:cNvSpPr>
            <a:spLocks noGrp="1"/>
          </p:cNvSpPr>
          <p:nvPr>
            <p:ph idx="1"/>
          </p:nvPr>
        </p:nvSpPr>
        <p:spPr/>
        <p:txBody>
          <a:bodyPr>
            <a:normAutofit/>
          </a:bodyPr>
          <a:lstStyle/>
          <a:p>
            <a:pPr marL="0" indent="0">
              <a:buNone/>
            </a:pPr>
            <a:r>
              <a:rPr lang="en-US" b="1" u="sng" dirty="0"/>
              <a:t>Colligative properties</a:t>
            </a:r>
            <a:r>
              <a:rPr lang="en-US" dirty="0"/>
              <a:t>: are properties determined by the number of particles, not the type or chemistry of the solute.</a:t>
            </a:r>
          </a:p>
          <a:p>
            <a:pPr marL="0" indent="0">
              <a:buNone/>
            </a:pPr>
            <a:r>
              <a:rPr lang="en-US" dirty="0"/>
              <a:t>	</a:t>
            </a:r>
            <a:r>
              <a:rPr lang="en-US" u="sng" dirty="0"/>
              <a:t>Boiling point elevation</a:t>
            </a:r>
            <a:r>
              <a:rPr lang="en-US" dirty="0"/>
              <a:t> -  </a:t>
            </a:r>
            <a:r>
              <a:rPr lang="en-US" b="1" dirty="0" err="1"/>
              <a:t>ΔT</a:t>
            </a:r>
            <a:r>
              <a:rPr lang="en-US" b="1" baseline="-25000" dirty="0" err="1"/>
              <a:t>b</a:t>
            </a:r>
            <a:r>
              <a:rPr lang="en-US" b="1" dirty="0"/>
              <a:t> = </a:t>
            </a:r>
            <a:r>
              <a:rPr lang="en-US" b="1" dirty="0" err="1"/>
              <a:t>K</a:t>
            </a:r>
            <a:r>
              <a:rPr lang="en-US" b="1" baseline="-25000" dirty="0" err="1"/>
              <a:t>b</a:t>
            </a:r>
            <a:r>
              <a:rPr lang="en-US" b="1" i="1" dirty="0"/>
              <a:t> </a:t>
            </a:r>
            <a:r>
              <a:rPr lang="en-US" b="1" dirty="0"/>
              <a:t>∙</a:t>
            </a:r>
            <a:r>
              <a:rPr lang="en-US" b="1" i="1" dirty="0"/>
              <a:t> m</a:t>
            </a:r>
            <a:r>
              <a:rPr lang="en-US" dirty="0"/>
              <a:t>	</a:t>
            </a:r>
            <a:r>
              <a:rPr lang="en-US" b="1" dirty="0"/>
              <a:t> ∙ </a:t>
            </a:r>
            <a:r>
              <a:rPr lang="en-US" b="1" i="1" dirty="0" err="1"/>
              <a:t>i</a:t>
            </a:r>
            <a:r>
              <a:rPr lang="en-US" dirty="0"/>
              <a:t>	</a:t>
            </a:r>
          </a:p>
          <a:p>
            <a:pPr marL="0" indent="0">
              <a:buNone/>
            </a:pPr>
            <a:r>
              <a:rPr lang="en-US" dirty="0"/>
              <a:t>		</a:t>
            </a:r>
            <a:r>
              <a:rPr lang="en-US" b="1" dirty="0" err="1"/>
              <a:t>K</a:t>
            </a:r>
            <a:r>
              <a:rPr lang="en-US" b="1" baseline="-25000" dirty="0" err="1"/>
              <a:t>b</a:t>
            </a:r>
            <a:r>
              <a:rPr lang="en-US" b="1" dirty="0"/>
              <a:t> = boiling point constant (0.51</a:t>
            </a:r>
            <a:r>
              <a:rPr lang="en-US" b="1" baseline="30000" dirty="0"/>
              <a:t>0</a:t>
            </a:r>
            <a:r>
              <a:rPr lang="en-US" b="1" dirty="0"/>
              <a:t>C/</a:t>
            </a:r>
            <a:r>
              <a:rPr lang="en-US" b="1" i="1" dirty="0"/>
              <a:t>m</a:t>
            </a:r>
            <a:r>
              <a:rPr lang="en-US" b="1" baseline="30000" dirty="0"/>
              <a:t> </a:t>
            </a:r>
            <a:r>
              <a:rPr lang="en-US" b="1" dirty="0"/>
              <a:t>for water)			</a:t>
            </a:r>
            <a:r>
              <a:rPr lang="en-US" b="1" i="1" dirty="0"/>
              <a:t>m</a:t>
            </a:r>
            <a:r>
              <a:rPr lang="en-US" b="1" dirty="0"/>
              <a:t> = molality of solution </a:t>
            </a:r>
            <a:endParaRPr lang="en-US" dirty="0"/>
          </a:p>
          <a:p>
            <a:pPr marL="0" indent="0">
              <a:buNone/>
            </a:pPr>
            <a:endParaRPr lang="en-US" dirty="0"/>
          </a:p>
          <a:p>
            <a:pPr marL="0" indent="0">
              <a:buNone/>
            </a:pPr>
            <a:r>
              <a:rPr lang="en-US" dirty="0"/>
              <a:t>	</a:t>
            </a:r>
            <a:r>
              <a:rPr lang="en-US" u="sng" dirty="0"/>
              <a:t>Freezing point depression</a:t>
            </a:r>
            <a:r>
              <a:rPr lang="en-US" dirty="0"/>
              <a:t> -  </a:t>
            </a:r>
            <a:r>
              <a:rPr lang="en-US" b="1" dirty="0" err="1"/>
              <a:t>ΔT</a:t>
            </a:r>
            <a:r>
              <a:rPr lang="en-US" b="1" baseline="-25000" dirty="0" err="1"/>
              <a:t>f</a:t>
            </a:r>
            <a:r>
              <a:rPr lang="en-US" b="1" dirty="0"/>
              <a:t> = </a:t>
            </a:r>
            <a:r>
              <a:rPr lang="en-US" b="1" dirty="0" err="1"/>
              <a:t>K</a:t>
            </a:r>
            <a:r>
              <a:rPr lang="en-US" b="1" baseline="-25000" dirty="0" err="1"/>
              <a:t>f</a:t>
            </a:r>
            <a:r>
              <a:rPr lang="en-US" b="1" i="1" dirty="0"/>
              <a:t> </a:t>
            </a:r>
            <a:r>
              <a:rPr lang="en-US" b="1" dirty="0"/>
              <a:t>∙ </a:t>
            </a:r>
            <a:r>
              <a:rPr lang="en-US" b="1" i="1" dirty="0"/>
              <a:t>m </a:t>
            </a:r>
            <a:r>
              <a:rPr lang="en-US" b="1" dirty="0"/>
              <a:t>∙ </a:t>
            </a:r>
            <a:r>
              <a:rPr lang="en-US" b="1" i="1"/>
              <a:t>i</a:t>
            </a:r>
            <a:r>
              <a:rPr lang="en-US" dirty="0"/>
              <a:t>	</a:t>
            </a:r>
          </a:p>
          <a:p>
            <a:pPr marL="0" indent="0">
              <a:buNone/>
            </a:pPr>
            <a:r>
              <a:rPr lang="en-US" dirty="0"/>
              <a:t>		</a:t>
            </a:r>
            <a:r>
              <a:rPr lang="en-US" b="1" dirty="0" err="1"/>
              <a:t>K</a:t>
            </a:r>
            <a:r>
              <a:rPr lang="en-US" b="1" baseline="-25000" dirty="0" err="1"/>
              <a:t>f</a:t>
            </a:r>
            <a:r>
              <a:rPr lang="en-US" b="1" dirty="0"/>
              <a:t> = freezing pt constant (1.86</a:t>
            </a:r>
            <a:r>
              <a:rPr lang="en-US" b="1" baseline="30000" dirty="0"/>
              <a:t>0</a:t>
            </a:r>
            <a:r>
              <a:rPr lang="en-US" b="1" dirty="0"/>
              <a:t>C/</a:t>
            </a:r>
            <a:r>
              <a:rPr lang="en-US" b="1" i="1" dirty="0"/>
              <a:t>m</a:t>
            </a:r>
            <a:r>
              <a:rPr lang="en-US" b="1" baseline="30000" dirty="0"/>
              <a:t> </a:t>
            </a:r>
            <a:r>
              <a:rPr lang="en-US" b="1" dirty="0"/>
              <a:t>for water)</a:t>
            </a:r>
            <a:endParaRPr lang="en-US" dirty="0"/>
          </a:p>
          <a:p>
            <a:pPr marL="0" indent="0">
              <a:buNone/>
            </a:pPr>
            <a:r>
              <a:rPr lang="en-US" b="1" dirty="0"/>
              <a:t>		</a:t>
            </a:r>
            <a:r>
              <a:rPr lang="en-US" b="1" i="1" dirty="0"/>
              <a:t>m </a:t>
            </a:r>
            <a:r>
              <a:rPr lang="en-US" dirty="0"/>
              <a:t>= </a:t>
            </a:r>
            <a:r>
              <a:rPr lang="en-US" b="1" dirty="0"/>
              <a:t>molality of solution</a:t>
            </a:r>
            <a:r>
              <a:rPr lang="en-US" dirty="0"/>
              <a:t> </a:t>
            </a:r>
          </a:p>
          <a:p>
            <a:pPr marL="0" indent="0">
              <a:buNone/>
            </a:pPr>
            <a:endParaRPr lang="en-US" dirty="0"/>
          </a:p>
        </p:txBody>
      </p:sp>
    </p:spTree>
    <p:extLst>
      <p:ext uri="{BB962C8B-B14F-4D97-AF65-F5344CB8AC3E}">
        <p14:creationId xmlns:p14="http://schemas.microsoft.com/office/powerpoint/2010/main" val="159594623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fade">
                                      <p:cBhvr>
                                        <p:cTn id="11" dur="500"/>
                                        <p:tgtEl>
                                          <p:spTgt spid="5">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5">
                                            <p:txEl>
                                              <p:pRg st="2" end="2"/>
                                            </p:txEl>
                                          </p:spTgt>
                                        </p:tgtEl>
                                        <p:attrNameLst>
                                          <p:attrName>style.visibility</p:attrName>
                                        </p:attrNameLst>
                                      </p:cBhvr>
                                      <p:to>
                                        <p:strVal val="visible"/>
                                      </p:to>
                                    </p:set>
                                    <p:animEffect transition="in" filter="fade">
                                      <p:cBhvr>
                                        <p:cTn id="16" dur="500"/>
                                        <p:tgtEl>
                                          <p:spTgt spid="5">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fade">
                                      <p:cBhvr>
                                        <p:cTn id="21" dur="500"/>
                                        <p:tgtEl>
                                          <p:spTgt spid="5">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5">
                                            <p:txEl>
                                              <p:pRg st="5" end="5"/>
                                            </p:txEl>
                                          </p:spTgt>
                                        </p:tgtEl>
                                        <p:attrNameLst>
                                          <p:attrName>style.visibility</p:attrName>
                                        </p:attrNameLst>
                                      </p:cBhvr>
                                      <p:to>
                                        <p:strVal val="visible"/>
                                      </p:to>
                                    </p:set>
                                    <p:animEffect transition="in" filter="fade">
                                      <p:cBhvr>
                                        <p:cTn id="26" dur="500"/>
                                        <p:tgtEl>
                                          <p:spTgt spid="5">
                                            <p:txEl>
                                              <p:pRg st="5" end="5"/>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5">
                                            <p:txEl>
                                              <p:pRg st="6" end="6"/>
                                            </p:txEl>
                                          </p:spTgt>
                                        </p:tgtEl>
                                        <p:attrNameLst>
                                          <p:attrName>style.visibility</p:attrName>
                                        </p:attrNameLst>
                                      </p:cBhvr>
                                      <p:to>
                                        <p:strVal val="visible"/>
                                      </p:to>
                                    </p:set>
                                    <p:animEffect transition="in" filter="fade">
                                      <p:cBhvr>
                                        <p:cTn id="29"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0CE21-C5EE-0960-2B01-57BE116CF72C}"/>
              </a:ext>
            </a:extLst>
          </p:cNvPr>
          <p:cNvSpPr>
            <a:spLocks noGrp="1"/>
          </p:cNvSpPr>
          <p:nvPr>
            <p:ph type="title"/>
          </p:nvPr>
        </p:nvSpPr>
        <p:spPr/>
        <p:txBody>
          <a:bodyPr>
            <a:normAutofit fontScale="90000"/>
          </a:bodyPr>
          <a:lstStyle/>
          <a:p>
            <a:pPr algn="ctr"/>
            <a:r>
              <a:rPr lang="en-US" dirty="0"/>
              <a:t>Chapter 11, Section 2:  Colligative properties and </a:t>
            </a:r>
            <a:r>
              <a:rPr lang="en-US" dirty="0" err="1"/>
              <a:t>van’t</a:t>
            </a:r>
            <a:r>
              <a:rPr lang="en-US" dirty="0"/>
              <a:t> Hoff factors</a:t>
            </a:r>
          </a:p>
        </p:txBody>
      </p:sp>
      <p:sp>
        <p:nvSpPr>
          <p:cNvPr id="3" name="Content Placeholder 2">
            <a:extLst>
              <a:ext uri="{FF2B5EF4-FFF2-40B4-BE49-F238E27FC236}">
                <a16:creationId xmlns:a16="http://schemas.microsoft.com/office/drawing/2014/main" id="{B60DB475-0FB5-4248-6A42-117E7537C5DC}"/>
              </a:ext>
            </a:extLst>
          </p:cNvPr>
          <p:cNvSpPr>
            <a:spLocks noGrp="1"/>
          </p:cNvSpPr>
          <p:nvPr>
            <p:ph idx="1"/>
          </p:nvPr>
        </p:nvSpPr>
        <p:spPr/>
        <p:txBody>
          <a:bodyPr/>
          <a:lstStyle/>
          <a:p>
            <a:pPr marL="0" marR="0" indent="0">
              <a:lnSpc>
                <a:spcPct val="107000"/>
              </a:lnSpc>
              <a:spcBef>
                <a:spcPts val="0"/>
              </a:spcBef>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EX 7:  Calculate the boiling point elevation and freezing point depression of a solution that contains 2.0 grams of sucrose (C</a:t>
            </a:r>
            <a:r>
              <a:rPr lang="en-US" sz="1800" kern="100" baseline="-25000" dirty="0">
                <a:effectLst/>
                <a:latin typeface="Calibri" panose="020F0502020204030204" pitchFamily="34" charset="0"/>
                <a:ea typeface="Times New Roman" panose="02020603050405020304" pitchFamily="18" charset="0"/>
                <a:cs typeface="Times New Roman" panose="02020603050405020304" pitchFamily="18" charset="0"/>
              </a:rPr>
              <a:t>12</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H</a:t>
            </a:r>
            <a:r>
              <a:rPr lang="en-US" sz="1800" kern="100" baseline="-25000" dirty="0">
                <a:effectLst/>
                <a:latin typeface="Calibri" panose="020F0502020204030204" pitchFamily="34" charset="0"/>
                <a:ea typeface="Times New Roman" panose="02020603050405020304" pitchFamily="18" charset="0"/>
                <a:cs typeface="Times New Roman" panose="02020603050405020304" pitchFamily="18" charset="0"/>
              </a:rPr>
              <a:t>22</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O</a:t>
            </a:r>
            <a:r>
              <a:rPr lang="en-US" sz="1800" kern="100" baseline="-25000" dirty="0">
                <a:effectLst/>
                <a:latin typeface="Calibri" panose="020F0502020204030204" pitchFamily="34" charset="0"/>
                <a:ea typeface="Times New Roman" panose="02020603050405020304" pitchFamily="18" charset="0"/>
                <a:cs typeface="Times New Roman" panose="02020603050405020304" pitchFamily="18" charset="0"/>
              </a:rPr>
              <a:t>11</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molar mass = 343 grams) in 100 grams of solution.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1800" b="1" u="sng" kern="100" dirty="0">
                <a:effectLst/>
                <a:latin typeface="Calibri" panose="020F0502020204030204" pitchFamily="34" charset="0"/>
                <a:ea typeface="Times New Roman" panose="02020603050405020304" pitchFamily="18" charset="0"/>
                <a:cs typeface="Times New Roman" panose="02020603050405020304" pitchFamily="18" charset="0"/>
              </a:rPr>
              <a:t>The </a:t>
            </a:r>
            <a:r>
              <a:rPr lang="en-US" sz="1800" b="1" u="sng" kern="100" dirty="0" err="1">
                <a:effectLst/>
                <a:latin typeface="Calibri" panose="020F0502020204030204" pitchFamily="34" charset="0"/>
                <a:ea typeface="Times New Roman" panose="02020603050405020304" pitchFamily="18" charset="0"/>
                <a:cs typeface="Times New Roman" panose="02020603050405020304" pitchFamily="18" charset="0"/>
              </a:rPr>
              <a:t>van’t</a:t>
            </a:r>
            <a:r>
              <a:rPr lang="en-US" sz="1800" b="1" u="sng" kern="100" dirty="0">
                <a:effectLst/>
                <a:latin typeface="Calibri" panose="020F0502020204030204" pitchFamily="34" charset="0"/>
                <a:ea typeface="Times New Roman" panose="02020603050405020304" pitchFamily="18" charset="0"/>
                <a:cs typeface="Times New Roman" panose="02020603050405020304" pitchFamily="18" charset="0"/>
              </a:rPr>
              <a:t> Hoff factor (</a:t>
            </a:r>
            <a:r>
              <a:rPr lang="en-US" sz="1800" b="1" i="1" u="sng" kern="100" dirty="0" err="1">
                <a:effectLst/>
                <a:latin typeface="Calibri" panose="020F0502020204030204" pitchFamily="34" charset="0"/>
                <a:ea typeface="Times New Roman" panose="02020603050405020304" pitchFamily="18" charset="0"/>
                <a:cs typeface="Times New Roman" panose="02020603050405020304" pitchFamily="18" charset="0"/>
              </a:rPr>
              <a:t>i</a:t>
            </a:r>
            <a:r>
              <a:rPr lang="en-US" sz="1800" b="1" u="sng" kern="100" dirty="0">
                <a:effectLst/>
                <a:latin typeface="Calibri" panose="020F0502020204030204" pitchFamily="34" charset="0"/>
                <a:ea typeface="Times New Roman" panose="02020603050405020304" pitchFamily="18" charset="0"/>
                <a:cs typeface="Times New Roman" panose="02020603050405020304" pitchFamily="18" charset="0"/>
              </a:rPr>
              <a:t>)</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 is the effect an ionic solute has on the colligative properties of a solution.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EX 8:  Calculate the boiling point elevation and freezing point depression of a solution that contains 2.0 grams of NaCl (molar mass = 58.5 grams) in 100 grams of solution.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pic>
        <p:nvPicPr>
          <p:cNvPr id="4" name="Picture 3" descr="A table with numbers and symbols&#10;&#10;Description automatically generated">
            <a:extLst>
              <a:ext uri="{FF2B5EF4-FFF2-40B4-BE49-F238E27FC236}">
                <a16:creationId xmlns:a16="http://schemas.microsoft.com/office/drawing/2014/main" id="{C2A001FC-AB2E-CBD2-A286-37705CA32643}"/>
              </a:ext>
            </a:extLst>
          </p:cNvPr>
          <p:cNvPicPr>
            <a:picLocks noChangeAspect="1"/>
          </p:cNvPicPr>
          <p:nvPr/>
        </p:nvPicPr>
        <p:blipFill>
          <a:blip r:embed="rId2"/>
          <a:stretch>
            <a:fillRect/>
          </a:stretch>
        </p:blipFill>
        <p:spPr>
          <a:xfrm>
            <a:off x="9030335" y="2169660"/>
            <a:ext cx="3161665" cy="1422400"/>
          </a:xfrm>
          <a:prstGeom prst="rect">
            <a:avLst/>
          </a:prstGeom>
        </p:spPr>
      </p:pic>
    </p:spTree>
    <p:extLst>
      <p:ext uri="{BB962C8B-B14F-4D97-AF65-F5344CB8AC3E}">
        <p14:creationId xmlns:p14="http://schemas.microsoft.com/office/powerpoint/2010/main" val="4240926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Effect transition="in" filter="fade">
                                      <p:cBhvr>
                                        <p:cTn id="15" dur="500"/>
                                        <p:tgtEl>
                                          <p:spTgt spid="3">
                                            <p:txEl>
                                              <p:pRg st="6" end="6"/>
                                            </p:txEl>
                                          </p:spTgt>
                                        </p:tgtEl>
                                      </p:cBhvr>
                                    </p:animEffect>
                                  </p:childTnLst>
                                </p:cTn>
                              </p:par>
                              <p:par>
                                <p:cTn id="16" presetID="10" presetClass="exit" presetSubtype="0" fill="hold" nodeType="withEffect">
                                  <p:stCondLst>
                                    <p:cond delay="0"/>
                                  </p:stCondLst>
                                  <p:childTnLst>
                                    <p:animEffect transition="out" filter="fade">
                                      <p:cBhvr>
                                        <p:cTn id="17" dur="500"/>
                                        <p:tgtEl>
                                          <p:spTgt spid="3">
                                            <p:txEl>
                                              <p:pRg st="0" end="0"/>
                                            </p:txEl>
                                          </p:spTgt>
                                        </p:tgtEl>
                                      </p:cBhvr>
                                    </p:animEffect>
                                    <p:set>
                                      <p:cBhvr>
                                        <p:cTn id="18"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Effect transition="in" filter="fade">
                                      <p:cBhvr>
                                        <p:cTn id="23"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662B9-7050-A660-3177-F099312AC7BD}"/>
              </a:ext>
            </a:extLst>
          </p:cNvPr>
          <p:cNvSpPr>
            <a:spLocks noGrp="1"/>
          </p:cNvSpPr>
          <p:nvPr>
            <p:ph type="title"/>
          </p:nvPr>
        </p:nvSpPr>
        <p:spPr/>
        <p:txBody>
          <a:bodyPr>
            <a:normAutofit fontScale="90000"/>
          </a:bodyPr>
          <a:lstStyle/>
          <a:p>
            <a:pPr algn="ctr"/>
            <a:r>
              <a:rPr lang="en-US" dirty="0"/>
              <a:t>Chapter 11, Section 2:  Colligative properties and </a:t>
            </a:r>
            <a:r>
              <a:rPr lang="en-US" dirty="0" err="1"/>
              <a:t>van’t</a:t>
            </a:r>
            <a:r>
              <a:rPr lang="en-US" dirty="0"/>
              <a:t> Hoff factors</a:t>
            </a:r>
          </a:p>
        </p:txBody>
      </p:sp>
      <p:sp>
        <p:nvSpPr>
          <p:cNvPr id="3" name="Content Placeholder 2">
            <a:extLst>
              <a:ext uri="{FF2B5EF4-FFF2-40B4-BE49-F238E27FC236}">
                <a16:creationId xmlns:a16="http://schemas.microsoft.com/office/drawing/2014/main" id="{A17E626C-5916-C33C-090A-3CA2BE381804}"/>
              </a:ext>
            </a:extLst>
          </p:cNvPr>
          <p:cNvSpPr>
            <a:spLocks noGrp="1"/>
          </p:cNvSpPr>
          <p:nvPr>
            <p:ph idx="1"/>
          </p:nvPr>
        </p:nvSpPr>
        <p:spPr/>
        <p:txBody>
          <a:bodyPr>
            <a:normAutofit/>
          </a:bodyPr>
          <a:lstStyle/>
          <a:p>
            <a:pPr marL="0" marR="0" indent="0">
              <a:lnSpc>
                <a:spcPct val="107000"/>
              </a:lnSpc>
              <a:spcBef>
                <a:spcPts val="0"/>
              </a:spcBef>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EX 9:  A solution is prepared by dissolving 18.0 grams of a nonvolatile solute in 150.0 grams of water.  The resulting solution was found to have a boiling point of 100.34</a:t>
            </a:r>
            <a:r>
              <a:rPr lang="en-US" sz="1800" kern="100" baseline="30000" dirty="0">
                <a:effectLst/>
                <a:latin typeface="Calibri" panose="020F0502020204030204" pitchFamily="34" charset="0"/>
                <a:ea typeface="Times New Roman" panose="02020603050405020304" pitchFamily="18" charset="0"/>
                <a:cs typeface="Times New Roman" panose="02020603050405020304" pitchFamily="18" charset="0"/>
              </a:rPr>
              <a:t>0</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C.  Calculate the molar mass of glucose.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07000"/>
              </a:lnSpc>
              <a:spcBef>
                <a:spcPts val="0"/>
              </a:spcBef>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EX 10:  What mass of ethylene glycol (C</a:t>
            </a:r>
            <a:r>
              <a:rPr lang="en-US" sz="1800" kern="100" baseline="-25000" dirty="0">
                <a:effectLst/>
                <a:latin typeface="Calibri" panose="020F0502020204030204" pitchFamily="34" charset="0"/>
                <a:ea typeface="Times New Roman" panose="02020603050405020304" pitchFamily="18" charset="0"/>
                <a:cs typeface="Times New Roman" panose="02020603050405020304" pitchFamily="18" charset="0"/>
              </a:rPr>
              <a:t>2</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H</a:t>
            </a:r>
            <a:r>
              <a:rPr lang="en-US" sz="1800" kern="100" baseline="-25000" dirty="0">
                <a:effectLst/>
                <a:latin typeface="Calibri" panose="020F0502020204030204" pitchFamily="34" charset="0"/>
                <a:ea typeface="Times New Roman" panose="02020603050405020304" pitchFamily="18" charset="0"/>
                <a:cs typeface="Times New Roman" panose="02020603050405020304" pitchFamily="18" charset="0"/>
              </a:rPr>
              <a:t>6</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O</a:t>
            </a:r>
            <a:r>
              <a:rPr lang="en-US" sz="1800" kern="100" baseline="-25000" dirty="0">
                <a:effectLst/>
                <a:latin typeface="Calibri" panose="020F0502020204030204" pitchFamily="34" charset="0"/>
                <a:ea typeface="Times New Roman" panose="02020603050405020304" pitchFamily="18" charset="0"/>
                <a:cs typeface="Times New Roman" panose="02020603050405020304" pitchFamily="18" charset="0"/>
              </a:rPr>
              <a:t>2</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molar mass = 62.1 g/mol), the main component in antifreeze, must be added to 10.0 liters of water to produce a solution for use in a car radiator that freezes at -23.3</a:t>
            </a:r>
            <a:r>
              <a:rPr lang="en-US" sz="1800" kern="100" baseline="30000" dirty="0">
                <a:effectLst/>
                <a:latin typeface="Calibri" panose="020F0502020204030204" pitchFamily="34" charset="0"/>
                <a:ea typeface="Times New Roman" panose="02020603050405020304" pitchFamily="18" charset="0"/>
                <a:cs typeface="Times New Roman" panose="02020603050405020304" pitchFamily="18" charset="0"/>
              </a:rPr>
              <a:t>0</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C?  Assume the water density is 1 g/mL.</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800" kern="100" dirty="0">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07000"/>
              </a:lnSpc>
              <a:spcBef>
                <a:spcPts val="0"/>
              </a:spcBef>
              <a:spcAft>
                <a:spcPts val="800"/>
              </a:spcAft>
              <a:buNone/>
            </a:pPr>
            <a:r>
              <a:rPr lang="en-US" sz="1800" kern="100" dirty="0">
                <a:latin typeface="Calibri" panose="020F0502020204030204" pitchFamily="34" charset="0"/>
                <a:ea typeface="Times New Roman" panose="02020603050405020304" pitchFamily="18" charset="0"/>
                <a:cs typeface="Times New Roman" panose="02020603050405020304" pitchFamily="18" charset="0"/>
              </a:rPr>
              <a:t>E</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X 11:  A chemist is trying to identify a human hormone by determining its molar mass.  A sample with a mass of 0.546 grams is dissolved in 15.0 g of benzene and the freezing point depression was determined to be 0.240</a:t>
            </a:r>
            <a:r>
              <a:rPr lang="en-US" sz="1800" kern="100" baseline="30000" dirty="0">
                <a:effectLst/>
                <a:latin typeface="Calibri" panose="020F0502020204030204" pitchFamily="34" charset="0"/>
                <a:ea typeface="Times New Roman" panose="02020603050405020304" pitchFamily="18" charset="0"/>
                <a:cs typeface="Times New Roman" panose="02020603050405020304" pitchFamily="18" charset="0"/>
              </a:rPr>
              <a:t>0</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C.  Calculate the molar mass of the hormone.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748006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xit" presetSubtype="0" fill="hold" nodeType="withEffect">
                                  <p:stCondLst>
                                    <p:cond delay="0"/>
                                  </p:stCondLst>
                                  <p:childTnLst>
                                    <p:animEffect transition="out" filter="fade">
                                      <p:cBhvr>
                                        <p:cTn id="14" dur="500"/>
                                        <p:tgtEl>
                                          <p:spTgt spid="3">
                                            <p:txEl>
                                              <p:pRg st="0" end="0"/>
                                            </p:txEl>
                                          </p:spTgt>
                                        </p:tgtEl>
                                      </p:cBhvr>
                                    </p:animEffect>
                                    <p:set>
                                      <p:cBhvr>
                                        <p:cTn id="15"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par>
                                <p:cTn id="21" presetID="10" presetClass="exit" presetSubtype="0" fill="hold" nodeType="withEffect">
                                  <p:stCondLst>
                                    <p:cond delay="0"/>
                                  </p:stCondLst>
                                  <p:childTnLst>
                                    <p:animEffect transition="out" filter="fade">
                                      <p:cBhvr>
                                        <p:cTn id="22" dur="500"/>
                                        <p:tgtEl>
                                          <p:spTgt spid="3">
                                            <p:txEl>
                                              <p:pRg st="2" end="2"/>
                                            </p:txEl>
                                          </p:spTgt>
                                        </p:tgtEl>
                                      </p:cBhvr>
                                    </p:animEffect>
                                    <p:set>
                                      <p:cBhvr>
                                        <p:cTn id="23"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
  <TotalTime>844</TotalTime>
  <Words>1740</Words>
  <Application>Microsoft Office PowerPoint</Application>
  <PresentationFormat>Widescreen</PresentationFormat>
  <Paragraphs>150</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Cambria Math</vt:lpstr>
      <vt:lpstr>Corbel</vt:lpstr>
      <vt:lpstr>Depth</vt:lpstr>
      <vt:lpstr>Solutions &amp; IMFs</vt:lpstr>
      <vt:lpstr>Chapter 11, Section 1:  Expressions of concentrations</vt:lpstr>
      <vt:lpstr>Chapter 11, Section 1:  Expressions of concentrations</vt:lpstr>
      <vt:lpstr>Chapter 11, Section 1:  Expressions of concentrations</vt:lpstr>
      <vt:lpstr>Chapter 11, Section 1:  Expressions of concentrations</vt:lpstr>
      <vt:lpstr>Chapter 11, Section 1:  Expressions of concentrations</vt:lpstr>
      <vt:lpstr>Chapter 11, Section 2:  Colligative properties and van’t Hoff factors</vt:lpstr>
      <vt:lpstr>Chapter 11, Section 2:  Colligative properties and van’t Hoff factors</vt:lpstr>
      <vt:lpstr>Chapter 11, Section 2:  Colligative properties and van’t Hoff factors</vt:lpstr>
      <vt:lpstr>Chapter 11, Section 2:  Osmotic pressure</vt:lpstr>
      <vt:lpstr>Chapter 11, Section 2:  Colligative properties and van’t Hoff factors</vt:lpstr>
      <vt:lpstr>Chapter 11, Section 3:  Pressure of solutions with Raoult’s Law and  Pascal’s Law</vt:lpstr>
      <vt:lpstr>Chapter 11, Section 3:  Pressure of solutions with Raoult’s Law and  Pascal’s Law</vt:lpstr>
      <vt:lpstr>Chapter 11, Section 3:  Pressure of solutions with Raoult’s Law and  Pascal’s Law</vt:lpstr>
      <vt:lpstr>Chapter 11, Section 4:  Intermolecular Forces (IMFs)</vt:lpstr>
      <vt:lpstr>Chapter 11, Section 4:  Intermolecular Forces (IMFs)</vt:lpstr>
      <vt:lpstr>Chapter 11, Section 4:  Intermolecular Forces (IMFs)</vt:lpstr>
      <vt:lpstr>Chapter 11, Section 4:  Intermolecular Forces (IMFs)</vt:lpstr>
      <vt:lpstr>Chapter 11, Section 4:  Intermolecular Forces (IMFs)</vt:lpstr>
      <vt:lpstr>Chapter 11, Section 4:  Intermolecular Forces (IMFs)</vt:lpstr>
      <vt:lpstr>Chapter  11– Unit wrap-up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0 Notes</dc:title>
  <dc:creator>Scott Johnson</dc:creator>
  <cp:lastModifiedBy>Scott Johnson</cp:lastModifiedBy>
  <cp:revision>20</cp:revision>
  <dcterms:created xsi:type="dcterms:W3CDTF">2024-07-25T17:07:39Z</dcterms:created>
  <dcterms:modified xsi:type="dcterms:W3CDTF">2024-12-04T20:30:03Z</dcterms:modified>
</cp:coreProperties>
</file>