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9" r:id="rId10"/>
    <p:sldId id="263" r:id="rId11"/>
    <p:sldId id="265" r:id="rId12"/>
    <p:sldId id="266" r:id="rId13"/>
    <p:sldId id="267" r:id="rId14"/>
    <p:sldId id="268" r:id="rId15"/>
    <p:sldId id="270" r:id="rId16"/>
    <p:sldId id="275" r:id="rId17"/>
    <p:sldId id="271" r:id="rId18"/>
    <p:sldId id="274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99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743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49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951281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7247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649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8352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8924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987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350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788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56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633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345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453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197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6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234C80EE-9B43-4E23-8207-B16ED57AB37A}" type="datetimeFigureOut">
              <a:rPr lang="en-US" smtClean="0"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4025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98C4F-A098-FB40-EC7C-B128819575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1" y="3037999"/>
            <a:ext cx="9144000" cy="1641490"/>
          </a:xfrm>
        </p:spPr>
        <p:txBody>
          <a:bodyPr anchor="ctr">
            <a:normAutofit/>
          </a:bodyPr>
          <a:lstStyle/>
          <a:p>
            <a:pPr algn="ctr"/>
            <a:r>
              <a:rPr lang="en-US" dirty="0"/>
              <a:t>Acids &amp; Bases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28AAC5-FBC9-B946-BBC2-73BE5EDF5B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14460"/>
            <a:ext cx="9144000" cy="754025"/>
          </a:xfrm>
        </p:spPr>
        <p:txBody>
          <a:bodyPr anchor="ctr">
            <a:noAutofit/>
          </a:bodyPr>
          <a:lstStyle/>
          <a:p>
            <a:pPr algn="ctr"/>
            <a:r>
              <a:rPr lang="en-US" sz="9600" dirty="0"/>
              <a:t>Unit 8 Notes </a:t>
            </a:r>
          </a:p>
        </p:txBody>
      </p:sp>
    </p:spTree>
    <p:extLst>
      <p:ext uri="{BB962C8B-B14F-4D97-AF65-F5344CB8AC3E}">
        <p14:creationId xmlns:p14="http://schemas.microsoft.com/office/powerpoint/2010/main" val="24708667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6F281-EE7C-386D-E506-FB4FC3790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14, Section 2:  pH, pOH,</a:t>
            </a:r>
            <a:br>
              <a:rPr lang="en-US" dirty="0"/>
            </a:br>
            <a:r>
              <a:rPr lang="en-US" dirty="0"/>
              <a:t> [H</a:t>
            </a:r>
            <a:r>
              <a:rPr lang="en-US" baseline="-25000" dirty="0"/>
              <a:t>3</a:t>
            </a:r>
            <a:r>
              <a:rPr lang="en-US" dirty="0"/>
              <a:t>O</a:t>
            </a:r>
            <a:r>
              <a:rPr lang="en-US" baseline="30000" dirty="0"/>
              <a:t>+</a:t>
            </a:r>
            <a:r>
              <a:rPr lang="en-US" dirty="0"/>
              <a:t>], [OH</a:t>
            </a:r>
            <a:r>
              <a:rPr lang="en-US" baseline="30000" dirty="0"/>
              <a:t>-</a:t>
            </a:r>
            <a:r>
              <a:rPr lang="en-US" dirty="0"/>
              <a:t>]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B9A7A55-EE5E-8C85-D61C-643CF8DA30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Calculating the pH of bases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400" i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listed on page 647)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12:  Calculate the pH of a 0.05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solution of NaOH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13:  Calculate the pH for a 15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solution of NH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	</a:t>
            </a:r>
            <a:r>
              <a:rPr lang="en-US" sz="2400" i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1.8 X 10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-5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14:  Calculate the pH of a 1.0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solution of methylamine (CH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147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AB4D6DC-C2E1-E1D0-DF37-A3EDF0FB6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14, Section 2:  pH, pOH,</a:t>
            </a:r>
            <a:br>
              <a:rPr lang="en-US" dirty="0"/>
            </a:br>
            <a:r>
              <a:rPr lang="en-US" dirty="0"/>
              <a:t> [H</a:t>
            </a:r>
            <a:r>
              <a:rPr lang="en-US" baseline="-25000" dirty="0"/>
              <a:t>3</a:t>
            </a:r>
            <a:r>
              <a:rPr lang="en-US" dirty="0"/>
              <a:t>O</a:t>
            </a:r>
            <a:r>
              <a:rPr lang="en-US" baseline="30000" dirty="0"/>
              <a:t>+</a:t>
            </a:r>
            <a:r>
              <a:rPr lang="en-US" dirty="0"/>
              <a:t>], [OH</a:t>
            </a:r>
            <a:r>
              <a:rPr lang="en-US" baseline="30000" dirty="0"/>
              <a:t>-</a:t>
            </a:r>
            <a:r>
              <a:rPr lang="en-US" dirty="0"/>
              <a:t>]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8EA165-CC48-C384-F3C3-7C3C4A61C5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Assignment #1:  Problems 1-7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Pre-lab: Acid dissociation constant K</a:t>
            </a:r>
            <a:r>
              <a:rPr lang="en-US" baseline="-25000" dirty="0"/>
              <a:t>a</a:t>
            </a:r>
          </a:p>
          <a:p>
            <a:pPr marL="0" indent="0">
              <a:buNone/>
            </a:pPr>
            <a:endParaRPr lang="en-US" baseline="-25000" dirty="0"/>
          </a:p>
          <a:p>
            <a:pPr marL="0" indent="0">
              <a:buNone/>
            </a:pPr>
            <a:r>
              <a:rPr lang="en-US" dirty="0"/>
              <a:t>Lab: Acid dissociation constant K</a:t>
            </a:r>
            <a:r>
              <a:rPr lang="en-US" baseline="-25000" dirty="0"/>
              <a:t>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Conclusion questions</a:t>
            </a:r>
          </a:p>
        </p:txBody>
      </p:sp>
    </p:spTree>
    <p:extLst>
      <p:ext uri="{BB962C8B-B14F-4D97-AF65-F5344CB8AC3E}">
        <p14:creationId xmlns:p14="http://schemas.microsoft.com/office/powerpoint/2010/main" val="31287348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096280A-B6B0-EDF1-1D75-7EBBB4C81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14, Section 3:  Acid-Base properties of salts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D2E78AD-0629-DB46-3F51-779E824C31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229" y="1825624"/>
            <a:ext cx="11549742" cy="4945289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Salt – ionic compound, metal-nonmetal combination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 are 3 types of salt solutions to produce pH: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1) </a:t>
            </a: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Salts that produce neutral solutions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Salts that consist of cations (+) – strong bases; anions (-) – strong acids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EX:  HCl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Cl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        NaOH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OH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**These ions have no effect on the [H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in water**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7912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87EEF60-66B2-8173-BF6D-22289E999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14, Section 3:  Acid-Base properties of salts</a:t>
            </a:r>
          </a:p>
        </p:txBody>
      </p:sp>
      <p:sp>
        <p:nvSpPr>
          <p:cNvPr id="86" name="Content Placeholder 85">
            <a:extLst>
              <a:ext uri="{FF2B5EF4-FFF2-40B4-BE49-F238E27FC236}">
                <a16:creationId xmlns:a16="http://schemas.microsoft.com/office/drawing/2014/main" id="{A371E9B3-54B3-B3E7-1263-447047EF67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000" y="1948543"/>
            <a:ext cx="10233800" cy="4740048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 are 3 types of salt solutions to produce pH: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2) Salts that produce basic solutions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Salts that contain anions (-) that are conjugate bases of weak acids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EX:  NaC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H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C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Calculate the pH of a 0.100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solution of NaC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3) Salts that produce acidic solutions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Salts that contain cations (+) that are conjugate acids of weak bases.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EX:  NH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                  NH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Cl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Calculate the pH of 0.100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solution of NH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EF69FC28-AF1B-1EE3-7D4F-AA4AD0A3D1C4}"/>
              </a:ext>
            </a:extLst>
          </p:cNvPr>
          <p:cNvCxnSpPr>
            <a:cxnSpLocks/>
          </p:cNvCxnSpPr>
          <p:nvPr/>
        </p:nvCxnSpPr>
        <p:spPr>
          <a:xfrm>
            <a:off x="5661937" y="3780519"/>
            <a:ext cx="1087205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689CFBF2-E6E8-1F5F-C222-09937B0F2C0C}"/>
              </a:ext>
            </a:extLst>
          </p:cNvPr>
          <p:cNvCxnSpPr>
            <a:cxnSpLocks/>
          </p:cNvCxnSpPr>
          <p:nvPr/>
        </p:nvCxnSpPr>
        <p:spPr>
          <a:xfrm>
            <a:off x="5237390" y="5805258"/>
            <a:ext cx="1087205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8714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35DD596-F193-8C77-21B6-AF5ED0463FEB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14, Section 3:  Acid-Base properties of salts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B38D56-DFB5-C60F-5B3A-9AA901D047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15:  Calculate the pH of a 0.30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NaF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solution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16:  Calculate the pH of a 0.500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NaNO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solution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17:  Calculate the pH of a 0.30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 solution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0456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F3E15CB-3632-377C-16BB-1142D227701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14, Section 3:  Acid-Base properties of salts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1537F3-8097-8B85-D398-4FED123AB6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both ions can contribute to acidity or basicity, how do you determine if the solution is acidic or basic?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&gt; </a:t>
            </a:r>
            <a:r>
              <a:rPr lang="en-US" sz="2400" i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	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 &lt; 7, acid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&lt; </a:t>
            </a:r>
            <a:r>
              <a:rPr lang="en-US" sz="2400" i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pH &gt; 7, basic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sz="2400" i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pH = 7, neutral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Predict whether an aqueous solution of each of the following salts are acid, base, or neutral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a) NH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b) NH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8913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72E07-ABEA-52B2-24EF-8E4FDC1FA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14, Section 3:  Acid-Base properties of salts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376632-CFA8-8007-5814-41CCCEEEB2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Assignment #2:  Problems 1-8</a:t>
            </a:r>
          </a:p>
        </p:txBody>
      </p:sp>
    </p:spTree>
    <p:extLst>
      <p:ext uri="{BB962C8B-B14F-4D97-AF65-F5344CB8AC3E}">
        <p14:creationId xmlns:p14="http://schemas.microsoft.com/office/powerpoint/2010/main" val="39136981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A2B1FC1-040A-E932-1881-3DC89B65202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14, Section 4: pH of</a:t>
            </a:r>
            <a:br>
              <a:rPr lang="en-US" dirty="0"/>
            </a:br>
            <a:r>
              <a:rPr lang="en-US" dirty="0"/>
              <a:t> polyprotic acids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54068820-C68E-BBBF-AA01-BA12E6FBEB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Calculating the pH of polyprotic acids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18:  Calculate the pH of a 5.0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solution and the equilibrium [ ] of the species [H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], [H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], [HPO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2-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], and [PO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3-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0960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9E05DC36-2E1C-659E-1AAA-4021A6CBE07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 14– Unit wrap-up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581572-8183-E0AC-4456-E23A31D136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Review problems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NMSI questions</a:t>
            </a:r>
          </a:p>
        </p:txBody>
      </p:sp>
    </p:spTree>
    <p:extLst>
      <p:ext uri="{BB962C8B-B14F-4D97-AF65-F5344CB8AC3E}">
        <p14:creationId xmlns:p14="http://schemas.microsoft.com/office/powerpoint/2010/main" val="11552699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3">
            <a:extLst>
              <a:ext uri="{FF2B5EF4-FFF2-40B4-BE49-F238E27FC236}">
                <a16:creationId xmlns:a16="http://schemas.microsoft.com/office/drawing/2014/main" id="{E3D09CC1-520E-7D4B-77B8-5306A5283C4E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642938" y="693738"/>
            <a:ext cx="6834187" cy="547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ACC5AA6D-D677-316F-329C-95DECBDBC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365125"/>
            <a:ext cx="11015662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Chapter 14, Section 1:  Properties of acids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EB189D3-D4AD-D959-2826-389F81B3E2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Definitions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Arrhenius acid-base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Acid: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Base: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4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Brønsted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-Lowry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Acid: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Base: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Conjugate acid: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Conjugate base: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6731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A6BAED0C-E8B5-8173-EF54-359261548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9100" y="1809087"/>
            <a:ext cx="102338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EX:  		HA + 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                        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A</a:t>
            </a:r>
            <a:r>
              <a:rPr lang="en-US" sz="24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</a:p>
          <a:p>
            <a:pPr marL="0" indent="0">
              <a:buNone/>
            </a:pPr>
            <a:endParaRPr lang="en-US" sz="2400" baseline="30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HC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                       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C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</a:p>
          <a:p>
            <a:pPr marL="0" indent="0">
              <a:buNone/>
            </a:pPr>
            <a:endParaRPr lang="en-US" sz="2400" baseline="30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NH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                        NH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OH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baseline="30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 + NH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HS</a:t>
            </a:r>
            <a:r>
              <a:rPr lang="en-US" sz="24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NH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</a:p>
          <a:p>
            <a:pPr marL="0" indent="0">
              <a:buNone/>
            </a:pPr>
            <a:endParaRPr lang="en-US" sz="2400" baseline="30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+ 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                       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OH</a:t>
            </a:r>
            <a:r>
              <a:rPr lang="en-US" sz="24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en-US" sz="4400" dirty="0"/>
          </a:p>
        </p:txBody>
      </p:sp>
      <p:sp>
        <p:nvSpPr>
          <p:cNvPr id="5" name="Title 5">
            <a:extLst>
              <a:ext uri="{FF2B5EF4-FFF2-40B4-BE49-F238E27FC236}">
                <a16:creationId xmlns:a16="http://schemas.microsoft.com/office/drawing/2014/main" id="{7C211DAD-5658-A2E9-3B15-C09E6073E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365125"/>
            <a:ext cx="11015662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Chapter 14, Section 1:  Properties of acids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763F5B6-4EB7-DDCB-428B-B8BAED6324A1}"/>
              </a:ext>
            </a:extLst>
          </p:cNvPr>
          <p:cNvCxnSpPr>
            <a:cxnSpLocks/>
          </p:cNvCxnSpPr>
          <p:nvPr/>
        </p:nvCxnSpPr>
        <p:spPr>
          <a:xfrm>
            <a:off x="4173762" y="1998434"/>
            <a:ext cx="1384304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58FEF76-E18C-5739-2CF6-6BBFA94F8743}"/>
              </a:ext>
            </a:extLst>
          </p:cNvPr>
          <p:cNvCxnSpPr>
            <a:cxnSpLocks/>
          </p:cNvCxnSpPr>
          <p:nvPr/>
        </p:nvCxnSpPr>
        <p:spPr>
          <a:xfrm>
            <a:off x="4837790" y="2803977"/>
            <a:ext cx="1384304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66CED44-049D-9846-1F2C-1B60057F74B2}"/>
              </a:ext>
            </a:extLst>
          </p:cNvPr>
          <p:cNvCxnSpPr>
            <a:cxnSpLocks/>
          </p:cNvCxnSpPr>
          <p:nvPr/>
        </p:nvCxnSpPr>
        <p:spPr>
          <a:xfrm>
            <a:off x="4326162" y="3587749"/>
            <a:ext cx="1384304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D157784-C1BE-6FC0-BD66-A19D6914B505}"/>
              </a:ext>
            </a:extLst>
          </p:cNvPr>
          <p:cNvCxnSpPr>
            <a:cxnSpLocks/>
          </p:cNvCxnSpPr>
          <p:nvPr/>
        </p:nvCxnSpPr>
        <p:spPr>
          <a:xfrm>
            <a:off x="4173762" y="4404178"/>
            <a:ext cx="1384304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38CC2D2-CB0E-59A2-D2B8-59B9887E26E1}"/>
              </a:ext>
            </a:extLst>
          </p:cNvPr>
          <p:cNvCxnSpPr>
            <a:cxnSpLocks/>
          </p:cNvCxnSpPr>
          <p:nvPr/>
        </p:nvCxnSpPr>
        <p:spPr>
          <a:xfrm>
            <a:off x="4326162" y="5220606"/>
            <a:ext cx="1384304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233637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8E765-EC54-11A1-11CD-AF4BEB98A0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000" y="1825625"/>
            <a:ext cx="10233800" cy="4667250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Acid dissociation constant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is used to determine the strength of an acid.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K</a:t>
            </a:r>
            <a:r>
              <a:rPr lang="en-US" sz="2400" b="1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[H</a:t>
            </a:r>
            <a:r>
              <a:rPr lang="en-US" sz="2400" b="1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∙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[A</a:t>
            </a:r>
            <a:r>
              <a:rPr lang="en-US" sz="2400" b="1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			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Strong acids – completely dissociate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       </a:t>
            </a: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[HA]			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Weak acids – dissociate incompletely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**Page 628 table 14.2 dissociation constants**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Strong acid dissociation   	HCl +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                      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Cl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Strong acids are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HBr, HI, HCl, HNO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HClO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Weak acid dissociation	HC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                      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C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itle 5">
            <a:extLst>
              <a:ext uri="{FF2B5EF4-FFF2-40B4-BE49-F238E27FC236}">
                <a16:creationId xmlns:a16="http://schemas.microsoft.com/office/drawing/2014/main" id="{58123207-055D-DC18-D814-20911DB9F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365125"/>
            <a:ext cx="11015662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Chapter 14, Section 1:  Properties of acids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D71BBA3-318B-97EB-27BA-7CDD841E13C1}"/>
              </a:ext>
            </a:extLst>
          </p:cNvPr>
          <p:cNvCxnSpPr>
            <a:cxnSpLocks/>
          </p:cNvCxnSpPr>
          <p:nvPr/>
        </p:nvCxnSpPr>
        <p:spPr>
          <a:xfrm>
            <a:off x="2596700" y="2818039"/>
            <a:ext cx="1235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7AF2471-7F5A-235F-1078-CC9EC5571C53}"/>
              </a:ext>
            </a:extLst>
          </p:cNvPr>
          <p:cNvCxnSpPr>
            <a:cxnSpLocks/>
          </p:cNvCxnSpPr>
          <p:nvPr/>
        </p:nvCxnSpPr>
        <p:spPr>
          <a:xfrm>
            <a:off x="6213929" y="3979637"/>
            <a:ext cx="1297214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96F2336-24F9-9A1B-D7B2-2B9C1998A3E7}"/>
              </a:ext>
            </a:extLst>
          </p:cNvPr>
          <p:cNvCxnSpPr>
            <a:cxnSpLocks/>
          </p:cNvCxnSpPr>
          <p:nvPr/>
        </p:nvCxnSpPr>
        <p:spPr>
          <a:xfrm>
            <a:off x="6845306" y="5841100"/>
            <a:ext cx="1297214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D269090-E5A8-41B4-559C-A488CD909B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3965931"/>
              </p:ext>
            </p:extLst>
          </p:nvPr>
        </p:nvGraphicFramePr>
        <p:xfrm>
          <a:off x="8521247" y="76200"/>
          <a:ext cx="3540125" cy="22367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8375">
                  <a:extLst>
                    <a:ext uri="{9D8B030D-6E8A-4147-A177-3AD203B41FA5}">
                      <a16:colId xmlns:a16="http://schemas.microsoft.com/office/drawing/2014/main" val="2576887090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702818013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416917111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Formula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Name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Value of K</a:t>
                      </a:r>
                      <a:r>
                        <a:rPr lang="en-US" sz="1100" kern="100" baseline="-25000">
                          <a:effectLst/>
                        </a:rPr>
                        <a:t>a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094813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HSO</a:t>
                      </a:r>
                      <a:r>
                        <a:rPr lang="en-US" sz="1100" kern="100" baseline="-25000">
                          <a:effectLst/>
                        </a:rPr>
                        <a:t>4</a:t>
                      </a:r>
                      <a:r>
                        <a:rPr lang="en-US" sz="1100" kern="100" baseline="30000">
                          <a:effectLst/>
                        </a:rPr>
                        <a:t>-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Hydrogen sulfate ion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1.2 X 10</a:t>
                      </a:r>
                      <a:r>
                        <a:rPr lang="en-US" sz="1100" kern="100" baseline="30000">
                          <a:effectLst/>
                        </a:rPr>
                        <a:t>-2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553624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HClO</a:t>
                      </a:r>
                      <a:r>
                        <a:rPr lang="en-US" sz="1100" kern="100" baseline="-25000">
                          <a:effectLst/>
                        </a:rPr>
                        <a:t>2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Chlorous acid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1.2 X 10</a:t>
                      </a:r>
                      <a:r>
                        <a:rPr lang="en-US" sz="1100" kern="100" baseline="30000">
                          <a:effectLst/>
                        </a:rPr>
                        <a:t>-2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235546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HC</a:t>
                      </a:r>
                      <a:r>
                        <a:rPr lang="en-US" sz="1100" kern="100" baseline="-25000">
                          <a:effectLst/>
                        </a:rPr>
                        <a:t>2</a:t>
                      </a:r>
                      <a:r>
                        <a:rPr lang="en-US" sz="1100" kern="100">
                          <a:effectLst/>
                        </a:rPr>
                        <a:t>H</a:t>
                      </a:r>
                      <a:r>
                        <a:rPr lang="en-US" sz="1100" kern="100" baseline="-25000">
                          <a:effectLst/>
                        </a:rPr>
                        <a:t>2</a:t>
                      </a:r>
                      <a:r>
                        <a:rPr lang="en-US" sz="1100" kern="100">
                          <a:effectLst/>
                        </a:rPr>
                        <a:t>ClO</a:t>
                      </a:r>
                      <a:r>
                        <a:rPr lang="en-US" sz="1100" kern="100" baseline="-25000">
                          <a:effectLst/>
                        </a:rPr>
                        <a:t>2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Monochloracetic acid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1.35 X 10</a:t>
                      </a:r>
                      <a:r>
                        <a:rPr lang="en-US" sz="1100" kern="100" baseline="30000">
                          <a:effectLst/>
                        </a:rPr>
                        <a:t>-3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881566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HF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Hydrofluoric acid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7.2 X 10</a:t>
                      </a:r>
                      <a:r>
                        <a:rPr lang="en-US" sz="1100" kern="100" baseline="30000">
                          <a:effectLst/>
                        </a:rPr>
                        <a:t>-4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248299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HNO</a:t>
                      </a:r>
                      <a:r>
                        <a:rPr lang="en-US" sz="1100" kern="100" baseline="-25000">
                          <a:effectLst/>
                        </a:rPr>
                        <a:t>2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Nitrous acid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4.0 X 10</a:t>
                      </a:r>
                      <a:r>
                        <a:rPr lang="en-US" sz="1100" kern="100" baseline="30000">
                          <a:effectLst/>
                        </a:rPr>
                        <a:t>-4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247054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HC</a:t>
                      </a:r>
                      <a:r>
                        <a:rPr lang="en-US" sz="1100" kern="100" baseline="-25000">
                          <a:effectLst/>
                        </a:rPr>
                        <a:t>2</a:t>
                      </a:r>
                      <a:r>
                        <a:rPr lang="en-US" sz="1100" kern="100">
                          <a:effectLst/>
                        </a:rPr>
                        <a:t>H</a:t>
                      </a:r>
                      <a:r>
                        <a:rPr lang="en-US" sz="1100" kern="100" baseline="-25000">
                          <a:effectLst/>
                        </a:rPr>
                        <a:t>3</a:t>
                      </a:r>
                      <a:r>
                        <a:rPr lang="en-US" sz="1100" kern="100">
                          <a:effectLst/>
                        </a:rPr>
                        <a:t>O</a:t>
                      </a:r>
                      <a:r>
                        <a:rPr lang="en-US" sz="1100" kern="100" baseline="-25000">
                          <a:effectLst/>
                        </a:rPr>
                        <a:t>2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Acetic acid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1.8 X 10</a:t>
                      </a:r>
                      <a:r>
                        <a:rPr lang="en-US" sz="1100" kern="100" baseline="30000">
                          <a:effectLst/>
                        </a:rPr>
                        <a:t>-5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749754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[Al(H</a:t>
                      </a:r>
                      <a:r>
                        <a:rPr lang="en-US" sz="1100" kern="100" baseline="-25000">
                          <a:effectLst/>
                        </a:rPr>
                        <a:t>2</a:t>
                      </a:r>
                      <a:r>
                        <a:rPr lang="en-US" sz="1100" kern="100">
                          <a:effectLst/>
                        </a:rPr>
                        <a:t>O)</a:t>
                      </a:r>
                      <a:r>
                        <a:rPr lang="en-US" sz="1100" kern="100" baseline="-25000">
                          <a:effectLst/>
                        </a:rPr>
                        <a:t>6</a:t>
                      </a:r>
                      <a:r>
                        <a:rPr lang="en-US" sz="1100" kern="100">
                          <a:effectLst/>
                        </a:rPr>
                        <a:t>]</a:t>
                      </a:r>
                      <a:r>
                        <a:rPr lang="en-US" sz="1100" kern="100" baseline="30000">
                          <a:effectLst/>
                        </a:rPr>
                        <a:t>3+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effectLst/>
                        </a:rPr>
                        <a:t>Hydrated aluminum (III) ion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1.4 X 10</a:t>
                      </a:r>
                      <a:r>
                        <a:rPr lang="en-US" sz="1100" kern="100" baseline="30000">
                          <a:effectLst/>
                        </a:rPr>
                        <a:t>-5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387658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HOCl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effectLst/>
                        </a:rPr>
                        <a:t>Hypochlorous acid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3.5 X 10</a:t>
                      </a:r>
                      <a:r>
                        <a:rPr lang="en-US" sz="1100" kern="100" baseline="30000">
                          <a:effectLst/>
                        </a:rPr>
                        <a:t>-8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90318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HCN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effectLst/>
                        </a:rPr>
                        <a:t>Hydrocyanic acid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6.2 X 10</a:t>
                      </a:r>
                      <a:r>
                        <a:rPr lang="en-US" sz="1100" kern="100" baseline="30000">
                          <a:effectLst/>
                        </a:rPr>
                        <a:t>-10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347420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NH</a:t>
                      </a:r>
                      <a:r>
                        <a:rPr lang="en-US" sz="1100" kern="100" baseline="-25000">
                          <a:effectLst/>
                        </a:rPr>
                        <a:t>4</a:t>
                      </a:r>
                      <a:r>
                        <a:rPr lang="en-US" sz="1100" kern="100" baseline="30000">
                          <a:effectLst/>
                        </a:rPr>
                        <a:t>+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effectLst/>
                        </a:rPr>
                        <a:t>Ammonium ion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5.6 X 10</a:t>
                      </a:r>
                      <a:r>
                        <a:rPr lang="en-US" sz="1100" kern="100" baseline="30000">
                          <a:effectLst/>
                        </a:rPr>
                        <a:t>-10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843367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HOC</a:t>
                      </a:r>
                      <a:r>
                        <a:rPr lang="en-US" sz="1100" kern="100" baseline="-25000">
                          <a:effectLst/>
                        </a:rPr>
                        <a:t>6</a:t>
                      </a:r>
                      <a:r>
                        <a:rPr lang="en-US" sz="1100" kern="100">
                          <a:effectLst/>
                        </a:rPr>
                        <a:t>H</a:t>
                      </a:r>
                      <a:r>
                        <a:rPr lang="en-US" sz="1100" kern="100" baseline="-25000">
                          <a:effectLst/>
                        </a:rPr>
                        <a:t>5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Phenol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effectLst/>
                        </a:rPr>
                        <a:t>1.6 X 10</a:t>
                      </a:r>
                      <a:r>
                        <a:rPr lang="en-US" sz="1100" kern="100" baseline="30000" dirty="0">
                          <a:effectLst/>
                        </a:rPr>
                        <a:t>-10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52469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53189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9EC236-9EB1-D256-DF3A-DD8B267691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742" y="1488168"/>
            <a:ext cx="11952515" cy="5369832"/>
          </a:xfrm>
        </p:spPr>
        <p:txBody>
          <a:bodyPr/>
          <a:lstStyle/>
          <a:p>
            <a:pPr marL="0" indent="0"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1:  The stronger the </a:t>
            </a: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acid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the weaker the </a:t>
            </a: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conjugate base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The stronger the </a:t>
            </a: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base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the weaker the </a:t>
            </a: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conjugate acid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Arrange the following acids in order of their strength, then arrange the conjugate bases in order of strength.</a:t>
            </a:r>
          </a:p>
          <a:p>
            <a:pPr marL="0" indent="0">
              <a:buNone/>
            </a:pPr>
            <a:endParaRPr lang="en-US" dirty="0"/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HOC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O, HSO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HNO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**water is a </a:t>
            </a:r>
            <a:r>
              <a:rPr lang="en-US" sz="20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stronger base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than the conjugate base of a strong acid**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2:  Arrange the following species according to their strengths as bases: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O, F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Cl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CN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**Amphoteric – sometimes acts like an acid, others a base depending on what it is with**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+ 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                        H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OH</a:t>
            </a:r>
            <a:r>
              <a:rPr lang="en-US" sz="24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en-US" sz="3600" dirty="0"/>
          </a:p>
        </p:txBody>
      </p:sp>
      <p:sp>
        <p:nvSpPr>
          <p:cNvPr id="5" name="Title 5">
            <a:extLst>
              <a:ext uri="{FF2B5EF4-FFF2-40B4-BE49-F238E27FC236}">
                <a16:creationId xmlns:a16="http://schemas.microsoft.com/office/drawing/2014/main" id="{B2686A42-336D-9D64-640A-91397C995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365125"/>
            <a:ext cx="11015662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Chapter 14, Section 1:  Properties of acids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52B04DF-2A10-F36D-CB02-588BFAEAC287}"/>
              </a:ext>
            </a:extLst>
          </p:cNvPr>
          <p:cNvCxnSpPr>
            <a:cxnSpLocks/>
          </p:cNvCxnSpPr>
          <p:nvPr/>
        </p:nvCxnSpPr>
        <p:spPr>
          <a:xfrm>
            <a:off x="5246914" y="6165847"/>
            <a:ext cx="1460501" cy="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AF34AFF-623D-9404-A1B8-13E2C97ABE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1608855"/>
              </p:ext>
            </p:extLst>
          </p:nvPr>
        </p:nvGraphicFramePr>
        <p:xfrm>
          <a:off x="8422595" y="1192212"/>
          <a:ext cx="3540125" cy="22367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8375">
                  <a:extLst>
                    <a:ext uri="{9D8B030D-6E8A-4147-A177-3AD203B41FA5}">
                      <a16:colId xmlns:a16="http://schemas.microsoft.com/office/drawing/2014/main" val="1163523500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131344651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21218671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Formula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Name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Value of K</a:t>
                      </a:r>
                      <a:r>
                        <a:rPr lang="en-US" sz="1100" kern="100" baseline="-25000">
                          <a:effectLst/>
                        </a:rPr>
                        <a:t>a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465027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HSO</a:t>
                      </a:r>
                      <a:r>
                        <a:rPr lang="en-US" sz="1100" kern="100" baseline="-25000">
                          <a:effectLst/>
                        </a:rPr>
                        <a:t>4</a:t>
                      </a:r>
                      <a:r>
                        <a:rPr lang="en-US" sz="1100" kern="100" baseline="30000">
                          <a:effectLst/>
                        </a:rPr>
                        <a:t>-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Hydrogen sulfate ion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1.2 X 10</a:t>
                      </a:r>
                      <a:r>
                        <a:rPr lang="en-US" sz="1100" kern="100" baseline="30000">
                          <a:effectLst/>
                        </a:rPr>
                        <a:t>-2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97036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HClO</a:t>
                      </a:r>
                      <a:r>
                        <a:rPr lang="en-US" sz="1100" kern="100" baseline="-25000">
                          <a:effectLst/>
                        </a:rPr>
                        <a:t>2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Chlorous acid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1.2 X 10</a:t>
                      </a:r>
                      <a:r>
                        <a:rPr lang="en-US" sz="1100" kern="100" baseline="30000">
                          <a:effectLst/>
                        </a:rPr>
                        <a:t>-2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831789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HC</a:t>
                      </a:r>
                      <a:r>
                        <a:rPr lang="en-US" sz="1100" kern="100" baseline="-25000">
                          <a:effectLst/>
                        </a:rPr>
                        <a:t>2</a:t>
                      </a:r>
                      <a:r>
                        <a:rPr lang="en-US" sz="1100" kern="100">
                          <a:effectLst/>
                        </a:rPr>
                        <a:t>H</a:t>
                      </a:r>
                      <a:r>
                        <a:rPr lang="en-US" sz="1100" kern="100" baseline="-25000">
                          <a:effectLst/>
                        </a:rPr>
                        <a:t>2</a:t>
                      </a:r>
                      <a:r>
                        <a:rPr lang="en-US" sz="1100" kern="100">
                          <a:effectLst/>
                        </a:rPr>
                        <a:t>ClO</a:t>
                      </a:r>
                      <a:r>
                        <a:rPr lang="en-US" sz="1100" kern="100" baseline="-25000">
                          <a:effectLst/>
                        </a:rPr>
                        <a:t>2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Monochloracetic acid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1.35 X 10</a:t>
                      </a:r>
                      <a:r>
                        <a:rPr lang="en-US" sz="1100" kern="100" baseline="30000">
                          <a:effectLst/>
                        </a:rPr>
                        <a:t>-3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08474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HF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Hydrofluoric acid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7.2 X 10</a:t>
                      </a:r>
                      <a:r>
                        <a:rPr lang="en-US" sz="1100" kern="100" baseline="30000">
                          <a:effectLst/>
                        </a:rPr>
                        <a:t>-4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090069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HNO</a:t>
                      </a:r>
                      <a:r>
                        <a:rPr lang="en-US" sz="1100" kern="100" baseline="-25000">
                          <a:effectLst/>
                        </a:rPr>
                        <a:t>2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Nitrous acid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4.0 X 10</a:t>
                      </a:r>
                      <a:r>
                        <a:rPr lang="en-US" sz="1100" kern="100" baseline="30000">
                          <a:effectLst/>
                        </a:rPr>
                        <a:t>-4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716286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effectLst/>
                        </a:rPr>
                        <a:t>HC</a:t>
                      </a:r>
                      <a:r>
                        <a:rPr lang="en-US" sz="1100" kern="100" baseline="-25000" dirty="0">
                          <a:effectLst/>
                        </a:rPr>
                        <a:t>2</a:t>
                      </a:r>
                      <a:r>
                        <a:rPr lang="en-US" sz="1100" kern="100" dirty="0">
                          <a:effectLst/>
                        </a:rPr>
                        <a:t>H</a:t>
                      </a:r>
                      <a:r>
                        <a:rPr lang="en-US" sz="1100" kern="100" baseline="-25000" dirty="0">
                          <a:effectLst/>
                        </a:rPr>
                        <a:t>3</a:t>
                      </a:r>
                      <a:r>
                        <a:rPr lang="en-US" sz="1100" kern="100" dirty="0">
                          <a:effectLst/>
                        </a:rPr>
                        <a:t>O</a:t>
                      </a:r>
                      <a:r>
                        <a:rPr lang="en-US" sz="1100" kern="100" baseline="-25000" dirty="0">
                          <a:effectLst/>
                        </a:rPr>
                        <a:t>2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Acetic acid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1.8 X 10</a:t>
                      </a:r>
                      <a:r>
                        <a:rPr lang="en-US" sz="1100" kern="100" baseline="30000">
                          <a:effectLst/>
                        </a:rPr>
                        <a:t>-5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118526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[Al(H</a:t>
                      </a:r>
                      <a:r>
                        <a:rPr lang="en-US" sz="1100" kern="100" baseline="-25000">
                          <a:effectLst/>
                        </a:rPr>
                        <a:t>2</a:t>
                      </a:r>
                      <a:r>
                        <a:rPr lang="en-US" sz="1100" kern="100">
                          <a:effectLst/>
                        </a:rPr>
                        <a:t>O)</a:t>
                      </a:r>
                      <a:r>
                        <a:rPr lang="en-US" sz="1100" kern="100" baseline="-25000">
                          <a:effectLst/>
                        </a:rPr>
                        <a:t>6</a:t>
                      </a:r>
                      <a:r>
                        <a:rPr lang="en-US" sz="1100" kern="100">
                          <a:effectLst/>
                        </a:rPr>
                        <a:t>]</a:t>
                      </a:r>
                      <a:r>
                        <a:rPr lang="en-US" sz="1100" kern="100" baseline="30000">
                          <a:effectLst/>
                        </a:rPr>
                        <a:t>3+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Hydrated aluminum (III) ion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1.4 X 10</a:t>
                      </a:r>
                      <a:r>
                        <a:rPr lang="en-US" sz="1100" kern="100" baseline="30000">
                          <a:effectLst/>
                        </a:rPr>
                        <a:t>-5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53359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HOCl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Hypochlorous acid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3.5 X 10</a:t>
                      </a:r>
                      <a:r>
                        <a:rPr lang="en-US" sz="1100" kern="100" baseline="30000">
                          <a:effectLst/>
                        </a:rPr>
                        <a:t>-8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565011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HCN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Hydrocyanic acid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6.2 X 10</a:t>
                      </a:r>
                      <a:r>
                        <a:rPr lang="en-US" sz="1100" kern="100" baseline="30000">
                          <a:effectLst/>
                        </a:rPr>
                        <a:t>-10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723034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NH</a:t>
                      </a:r>
                      <a:r>
                        <a:rPr lang="en-US" sz="1100" kern="100" baseline="-25000">
                          <a:effectLst/>
                        </a:rPr>
                        <a:t>4</a:t>
                      </a:r>
                      <a:r>
                        <a:rPr lang="en-US" sz="1100" kern="100" baseline="30000">
                          <a:effectLst/>
                        </a:rPr>
                        <a:t>+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Ammonium ion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5.6 X 10</a:t>
                      </a:r>
                      <a:r>
                        <a:rPr lang="en-US" sz="1100" kern="100" baseline="30000">
                          <a:effectLst/>
                        </a:rPr>
                        <a:t>-10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10537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HOC</a:t>
                      </a:r>
                      <a:r>
                        <a:rPr lang="en-US" sz="1100" kern="100" baseline="-25000">
                          <a:effectLst/>
                        </a:rPr>
                        <a:t>6</a:t>
                      </a:r>
                      <a:r>
                        <a:rPr lang="en-US" sz="1100" kern="100">
                          <a:effectLst/>
                        </a:rPr>
                        <a:t>H</a:t>
                      </a:r>
                      <a:r>
                        <a:rPr lang="en-US" sz="1100" kern="100" baseline="-25000">
                          <a:effectLst/>
                        </a:rPr>
                        <a:t>5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Phenol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effectLst/>
                        </a:rPr>
                        <a:t>1.6 X 10</a:t>
                      </a:r>
                      <a:r>
                        <a:rPr lang="en-US" sz="1100" kern="100" baseline="30000" dirty="0">
                          <a:effectLst/>
                        </a:rPr>
                        <a:t>-10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608864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8461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39EB7394-BA45-A15B-0B94-1F9B01BDF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14, Section 2:  pH, pOH,</a:t>
            </a:r>
            <a:br>
              <a:rPr lang="en-US" dirty="0"/>
            </a:br>
            <a:r>
              <a:rPr lang="en-US" dirty="0"/>
              <a:t> [H</a:t>
            </a:r>
            <a:r>
              <a:rPr lang="en-US" baseline="-25000" dirty="0"/>
              <a:t>3</a:t>
            </a:r>
            <a:r>
              <a:rPr lang="en-US" dirty="0"/>
              <a:t>O</a:t>
            </a:r>
            <a:r>
              <a:rPr lang="en-US" baseline="30000" dirty="0"/>
              <a:t>+</a:t>
            </a:r>
            <a:r>
              <a:rPr lang="en-US" dirty="0"/>
              <a:t>], [OH</a:t>
            </a:r>
            <a:r>
              <a:rPr lang="en-US" baseline="30000" dirty="0"/>
              <a:t>-</a:t>
            </a:r>
            <a:r>
              <a:rPr lang="en-US" dirty="0"/>
              <a:t>]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A0CFA8C9-C919-13ED-DBBB-F4120B9D0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Formulas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K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[H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∙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[OH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= 1 X 10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-14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ion product constant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pH + pOH = 14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 = - log [H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pOH = - log [OH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[H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= antilog [-pH]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[OH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= antilog [-pOH]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0128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2436BB28-1E3F-EE2E-1DBC-C3716288D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14, Section 2:  pH, pOH,</a:t>
            </a:r>
            <a:br>
              <a:rPr lang="en-US" dirty="0"/>
            </a:br>
            <a:r>
              <a:rPr lang="en-US" dirty="0"/>
              <a:t> [H</a:t>
            </a:r>
            <a:r>
              <a:rPr lang="en-US" baseline="-25000" dirty="0"/>
              <a:t>3</a:t>
            </a:r>
            <a:r>
              <a:rPr lang="en-US" dirty="0"/>
              <a:t>O</a:t>
            </a:r>
            <a:r>
              <a:rPr lang="en-US" baseline="30000" dirty="0"/>
              <a:t>+</a:t>
            </a:r>
            <a:r>
              <a:rPr lang="en-US" dirty="0"/>
              <a:t>], [OH</a:t>
            </a:r>
            <a:r>
              <a:rPr lang="en-US" baseline="30000" dirty="0"/>
              <a:t>-</a:t>
            </a:r>
            <a:r>
              <a:rPr lang="en-US" dirty="0"/>
              <a:t>]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6FF4436B-FE60-68AD-5867-AE66869B8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743" y="1817914"/>
            <a:ext cx="11963400" cy="5040086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3:   Calculate the pH of the following 		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strong acids						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a) 0.01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HCl						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b) 0.001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HNO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					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c) 1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5:  Calculate the [H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in the following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a) pH = 2.2 HCl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b) pH = 9.0 NaOH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3AD736E-A14A-071D-4A47-919E16844D8E}"/>
              </a:ext>
            </a:extLst>
          </p:cNvPr>
          <p:cNvSpPr txBox="1"/>
          <p:nvPr/>
        </p:nvSpPr>
        <p:spPr>
          <a:xfrm>
            <a:off x="6030687" y="1814189"/>
            <a:ext cx="6161313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4:   Calculate the pH of the following</a:t>
            </a:r>
          </a:p>
          <a:p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  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strong bases</a:t>
            </a:r>
          </a:p>
          <a:p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a) 0.01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NaOH</a:t>
            </a:r>
          </a:p>
          <a:p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b)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0.001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KOH</a:t>
            </a:r>
          </a:p>
          <a:p>
            <a:endParaRPr lang="en-US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6973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DF502-5983-AF69-B7C7-39E4592A5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14, Section 2:  pH, pOH,</a:t>
            </a:r>
            <a:br>
              <a:rPr lang="en-US" dirty="0"/>
            </a:br>
            <a:r>
              <a:rPr lang="en-US" dirty="0"/>
              <a:t> [H</a:t>
            </a:r>
            <a:r>
              <a:rPr lang="en-US" baseline="-25000" dirty="0"/>
              <a:t>3</a:t>
            </a:r>
            <a:r>
              <a:rPr lang="en-US" dirty="0"/>
              <a:t>O</a:t>
            </a:r>
            <a:r>
              <a:rPr lang="en-US" baseline="30000" dirty="0"/>
              <a:t>+</a:t>
            </a:r>
            <a:r>
              <a:rPr lang="en-US" dirty="0"/>
              <a:t>], [OH</a:t>
            </a:r>
            <a:r>
              <a:rPr lang="en-US" baseline="30000" dirty="0"/>
              <a:t>-</a:t>
            </a:r>
            <a:r>
              <a:rPr lang="en-US" dirty="0"/>
              <a:t>]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F6A443A-7738-062F-A54D-C38374E5B3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6:  Calculate the pH of a 0.100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aqueous solution of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HOCl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(hypochlorous acid) 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3.5 X 10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-8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7:  Calculate the pH of a 0.200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aqueous solution of C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citric acid (HCA)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7.45 X 10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-4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8:  Calculate the pH of a solution that contains equal amounts of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1.00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HCN      	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6.2 X 10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-10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5.00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HNO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4.0 X 10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-4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52782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E09C7A3-3184-09C3-ED0B-D91AC6725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14, Section 2:  pH, pOH,</a:t>
            </a:r>
            <a:br>
              <a:rPr lang="en-US" dirty="0"/>
            </a:br>
            <a:r>
              <a:rPr lang="en-US" dirty="0"/>
              <a:t> [H</a:t>
            </a:r>
            <a:r>
              <a:rPr lang="en-US" baseline="-25000" dirty="0"/>
              <a:t>3</a:t>
            </a:r>
            <a:r>
              <a:rPr lang="en-US" dirty="0"/>
              <a:t>O</a:t>
            </a:r>
            <a:r>
              <a:rPr lang="en-US" baseline="30000" dirty="0"/>
              <a:t>+</a:t>
            </a:r>
            <a:r>
              <a:rPr lang="en-US" dirty="0"/>
              <a:t>], [OH</a:t>
            </a:r>
            <a:r>
              <a:rPr lang="en-US" baseline="30000" dirty="0"/>
              <a:t>-</a:t>
            </a:r>
            <a:r>
              <a:rPr lang="en-US" dirty="0"/>
              <a:t>]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157178-22C1-C90C-EE51-E320832F5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057" y="1825625"/>
            <a:ext cx="10787743" cy="4351338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9:  Calculate the % dissociation of HC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at:   	(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1.8 X 10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-5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a) 1.00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HC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b) 0.100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HC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10:  A 0.500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solution of HC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(uric acid) is 1.6% dissociated.  Calculate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EX 11:  Calculate the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lactic acid (HC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that is 3.7% dissociated.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5877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1540</TotalTime>
  <Words>1464</Words>
  <Application>Microsoft Office PowerPoint</Application>
  <PresentationFormat>Widescreen</PresentationFormat>
  <Paragraphs>224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Corbel</vt:lpstr>
      <vt:lpstr>Depth</vt:lpstr>
      <vt:lpstr>Acids &amp; Bases</vt:lpstr>
      <vt:lpstr>Chapter 14, Section 1:  Properties of acids</vt:lpstr>
      <vt:lpstr>Chapter 14, Section 1:  Properties of acids</vt:lpstr>
      <vt:lpstr>Chapter 14, Section 1:  Properties of acids</vt:lpstr>
      <vt:lpstr>Chapter 14, Section 1:  Properties of acids</vt:lpstr>
      <vt:lpstr>Chapter 14, Section 2:  pH, pOH,  [H3O+], [OH-]</vt:lpstr>
      <vt:lpstr>Chapter 14, Section 2:  pH, pOH,  [H3O+], [OH-]</vt:lpstr>
      <vt:lpstr>Chapter 14, Section 2:  pH, pOH,  [H3O+], [OH-]</vt:lpstr>
      <vt:lpstr>Chapter 14, Section 2:  pH, pOH,  [H3O+], [OH-]</vt:lpstr>
      <vt:lpstr>Chapter 14, Section 2:  pH, pOH,  [H3O+], [OH-]</vt:lpstr>
      <vt:lpstr>Chapter 14, Section 2:  pH, pOH,  [H3O+], [OH-]</vt:lpstr>
      <vt:lpstr>Chapter 14, Section 3:  Acid-Base properties of salts</vt:lpstr>
      <vt:lpstr>Chapter 14, Section 3:  Acid-Base properties of salts</vt:lpstr>
      <vt:lpstr>PowerPoint Presentation</vt:lpstr>
      <vt:lpstr>Chapter 14, Section 3:  Acid-Base properties of salts</vt:lpstr>
      <vt:lpstr>Chapter 14, Section 3:  Acid-Base properties of salts</vt:lpstr>
      <vt:lpstr>Chapter 14, Section 4: pH of  polyprotic acids</vt:lpstr>
      <vt:lpstr>Chapter  14– Unit wrap-up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0 Notes</dc:title>
  <dc:creator>Scott Johnson</dc:creator>
  <cp:lastModifiedBy>Scott Johnson</cp:lastModifiedBy>
  <cp:revision>13</cp:revision>
  <dcterms:created xsi:type="dcterms:W3CDTF">2024-07-25T17:07:39Z</dcterms:created>
  <dcterms:modified xsi:type="dcterms:W3CDTF">2024-12-23T21:26:38Z</dcterms:modified>
</cp:coreProperties>
</file>