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9" r:id="rId10"/>
    <p:sldId id="263" r:id="rId11"/>
    <p:sldId id="265" r:id="rId12"/>
    <p:sldId id="266" r:id="rId13"/>
    <p:sldId id="267" r:id="rId14"/>
    <p:sldId id="268" r:id="rId15"/>
    <p:sldId id="270" r:id="rId16"/>
    <p:sldId id="275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9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512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24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3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8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3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5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4C80EE-9B43-4E23-8207-B16ED57AB37A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F5DEB7-8487-443B-967B-264B7FDF8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2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98C4F-A098-FB40-EC7C-B1288195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3037999"/>
            <a:ext cx="9144000" cy="164149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Acids &amp; Bases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28AAC5-FBC9-B946-BBC2-73BE5EDF5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14460"/>
            <a:ext cx="9144000" cy="75402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/>
              <a:t>Unit 8 Notes </a:t>
            </a:r>
          </a:p>
        </p:txBody>
      </p:sp>
    </p:spTree>
    <p:extLst>
      <p:ext uri="{BB962C8B-B14F-4D97-AF65-F5344CB8AC3E}">
        <p14:creationId xmlns:p14="http://schemas.microsoft.com/office/powerpoint/2010/main" val="2470866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F281-EE7C-386D-E506-FB4FC379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9A7A55-EE5E-8C85-D61C-643CF8DA3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Calculating the pH of bases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listed on page 647)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12:  Calculate the pH of a 0.05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NaOH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13:  Calculate the pH for a 15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14:  Calculate the pH of a 1.0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methylamine (CH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4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B4D6DC-C2E1-E1D0-DF37-A3EDF0FB6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EA165-CC48-C384-F3C3-7C3C4A61C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#1:  Problems 1-7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Pre-lab: Acid dissociation constant K</a:t>
            </a:r>
            <a:r>
              <a:rPr lang="en-US" baseline="-25000" dirty="0"/>
              <a:t>a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/>
              <a:t>Lab: Acid dissociation constant K</a:t>
            </a:r>
            <a:r>
              <a:rPr lang="en-US" baseline="-25000" dirty="0"/>
              <a:t>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Conclusion questions</a:t>
            </a: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96280A-B6B0-EDF1-1D75-7EBBB4C81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D2E78AD-0629-DB46-3F51-779E824C3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825624"/>
            <a:ext cx="11549742" cy="494528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 – ionic compound, metal-nonmetal combination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 types of salt solutions to produce pH: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1)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Salts that produce neutral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Salts that consist of cations (+) – strong bases; anions (-) – strong acids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EX:  HCl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        NaOH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**These ions have no effect on the [H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in water**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912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87EEF60-66B2-8173-BF6D-22289E9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A371E9B3-54B3-B3E7-1263-447047EF6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948543"/>
            <a:ext cx="10233800" cy="474004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 types of salt solutions to produce pH: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Salts that produce basic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Salts that contain anions (-) that are conjugate bases of weak acids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EX: 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Calculate the pH of a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NaC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Salts that produce acidic solutions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Salts that contain cations (+) that are conjugate acids of weak bases.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EX: 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                 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Calculate the pH of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F69FC28-AF1B-1EE3-7D4F-AA4AD0A3D1C4}"/>
              </a:ext>
            </a:extLst>
          </p:cNvPr>
          <p:cNvCxnSpPr>
            <a:cxnSpLocks/>
          </p:cNvCxnSpPr>
          <p:nvPr/>
        </p:nvCxnSpPr>
        <p:spPr>
          <a:xfrm>
            <a:off x="5661937" y="3780519"/>
            <a:ext cx="10872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89CFBF2-E6E8-1F5F-C222-09937B0F2C0C}"/>
              </a:ext>
            </a:extLst>
          </p:cNvPr>
          <p:cNvCxnSpPr>
            <a:cxnSpLocks/>
          </p:cNvCxnSpPr>
          <p:nvPr/>
        </p:nvCxnSpPr>
        <p:spPr>
          <a:xfrm>
            <a:off x="5237390" y="5805258"/>
            <a:ext cx="10872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71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DD596-F193-8C77-21B6-AF5ED0463FE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38D56-DFB5-C60F-5B3A-9AA901D04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15:  Calculate the pH of a 0.30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NaF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16:  Calculate the pH of a 0.500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17:  Calculate the pH of a 0.30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 solution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56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3E15CB-3632-377C-16BB-1142D22770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537F3-8097-8B85-D398-4FED123AB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both ions can contribute to acidity or basicity, how do you determine if the solution is acidic or basic?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&lt; 7, acid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pH &gt; 7, basic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pH = 7, neutral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Predict whether an aqueous solution of each of the following salts are acid, base, or neutral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1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2E07-ABEA-52B2-24EF-8E4FDC1FA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3:  Acid-Base properties of salts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76632-CFA8-8007-5814-41CCCEEE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#2:  Problems 1-8</a:t>
            </a:r>
          </a:p>
        </p:txBody>
      </p:sp>
    </p:spTree>
    <p:extLst>
      <p:ext uri="{BB962C8B-B14F-4D97-AF65-F5344CB8AC3E}">
        <p14:creationId xmlns:p14="http://schemas.microsoft.com/office/powerpoint/2010/main" val="391369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B1FC1-040A-E932-1881-3DC89B6520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14, Section 4: pH of</a:t>
            </a:r>
            <a:br>
              <a:rPr lang="en-US" dirty="0"/>
            </a:br>
            <a:r>
              <a:rPr lang="en-US" dirty="0"/>
              <a:t> polyprotic acids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4068820-C68E-BBBF-AA01-BA12E6FBE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Calculating the pH of polyprotic acids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18:  Calculate the pH of a 5.0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and the equilibrium [ ] of the species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[HPO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], and [PO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960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E05DC36-2E1C-659E-1AAA-4021A6CBE0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Chapter  14– Unit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1572-8183-E0AC-4456-E23A31D1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Review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NMSI questions</a:t>
            </a:r>
          </a:p>
        </p:txBody>
      </p:sp>
    </p:spTree>
    <p:extLst>
      <p:ext uri="{BB962C8B-B14F-4D97-AF65-F5344CB8AC3E}">
        <p14:creationId xmlns:p14="http://schemas.microsoft.com/office/powerpoint/2010/main" val="1155269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E3D09CC1-520E-7D4B-77B8-5306A5283C4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42938" y="693738"/>
            <a:ext cx="6834187" cy="547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C5AA6D-D677-316F-329C-95DECBDB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B189D3-D4AD-D959-2826-389F81B3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Arrhenius acid-base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Acid: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Base: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Brønsted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-Lowry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Base: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Conjugate acid: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Conjugate base: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73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6BAED0C-E8B5-8173-EF54-359261548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100" y="1809087"/>
            <a:ext cx="1023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 		HA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A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HC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+ NH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HS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NH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</a:p>
          <a:p>
            <a:pPr marL="0" indent="0">
              <a:buNone/>
            </a:pPr>
            <a:endParaRPr lang="en-US" sz="24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OH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4400"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7C211DAD-5658-A2E9-3B15-C09E6073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63F5B6-4EB7-DDCB-428B-B8BAED6324A1}"/>
              </a:ext>
            </a:extLst>
          </p:cNvPr>
          <p:cNvCxnSpPr>
            <a:cxnSpLocks/>
          </p:cNvCxnSpPr>
          <p:nvPr/>
        </p:nvCxnSpPr>
        <p:spPr>
          <a:xfrm>
            <a:off x="4173762" y="1998434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58FEF76-E18C-5739-2CF6-6BBFA94F8743}"/>
              </a:ext>
            </a:extLst>
          </p:cNvPr>
          <p:cNvCxnSpPr>
            <a:cxnSpLocks/>
          </p:cNvCxnSpPr>
          <p:nvPr/>
        </p:nvCxnSpPr>
        <p:spPr>
          <a:xfrm>
            <a:off x="4837790" y="2803977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6CED44-049D-9846-1F2C-1B60057F74B2}"/>
              </a:ext>
            </a:extLst>
          </p:cNvPr>
          <p:cNvCxnSpPr>
            <a:cxnSpLocks/>
          </p:cNvCxnSpPr>
          <p:nvPr/>
        </p:nvCxnSpPr>
        <p:spPr>
          <a:xfrm>
            <a:off x="4326162" y="3587749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157784-C1BE-6FC0-BD66-A19D6914B505}"/>
              </a:ext>
            </a:extLst>
          </p:cNvPr>
          <p:cNvCxnSpPr>
            <a:cxnSpLocks/>
          </p:cNvCxnSpPr>
          <p:nvPr/>
        </p:nvCxnSpPr>
        <p:spPr>
          <a:xfrm>
            <a:off x="4173762" y="4404178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8CC2D2-CB0E-59A2-D2B8-59B9887E26E1}"/>
              </a:ext>
            </a:extLst>
          </p:cNvPr>
          <p:cNvCxnSpPr>
            <a:cxnSpLocks/>
          </p:cNvCxnSpPr>
          <p:nvPr/>
        </p:nvCxnSpPr>
        <p:spPr>
          <a:xfrm>
            <a:off x="4326162" y="5220606"/>
            <a:ext cx="138430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336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E765-EC54-11A1-11CD-AF4BEB98A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67250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 dissociation constant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is used to determine the strength of an acid.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</a:t>
            </a:r>
            <a:r>
              <a:rPr lang="en-US" sz="2400" b="1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[H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[A</a:t>
            </a:r>
            <a:r>
              <a:rPr lang="en-US" sz="2400" b="1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acids – completely dissociate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[HA]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 acids – dissociate incompletely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**Page 628 table 14.2 dissociation constants**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 dissociation   	HCl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acids are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HBr, HI, HCl, HNO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HClO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Weak acid dissociation	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58123207-055D-DC18-D814-20911DB9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D71BBA3-318B-97EB-27BA-7CDD841E13C1}"/>
              </a:ext>
            </a:extLst>
          </p:cNvPr>
          <p:cNvCxnSpPr>
            <a:cxnSpLocks/>
          </p:cNvCxnSpPr>
          <p:nvPr/>
        </p:nvCxnSpPr>
        <p:spPr>
          <a:xfrm>
            <a:off x="2596700" y="2818039"/>
            <a:ext cx="1235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7AF2471-7F5A-235F-1078-CC9EC5571C53}"/>
              </a:ext>
            </a:extLst>
          </p:cNvPr>
          <p:cNvCxnSpPr>
            <a:cxnSpLocks/>
          </p:cNvCxnSpPr>
          <p:nvPr/>
        </p:nvCxnSpPr>
        <p:spPr>
          <a:xfrm>
            <a:off x="6213929" y="3979637"/>
            <a:ext cx="12972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6F2336-24F9-9A1B-D7B2-2B9C1998A3E7}"/>
              </a:ext>
            </a:extLst>
          </p:cNvPr>
          <p:cNvCxnSpPr>
            <a:cxnSpLocks/>
          </p:cNvCxnSpPr>
          <p:nvPr/>
        </p:nvCxnSpPr>
        <p:spPr>
          <a:xfrm>
            <a:off x="6845306" y="5841100"/>
            <a:ext cx="1297214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69090-E5A8-41B4-559C-A488CD909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65931"/>
              </p:ext>
            </p:extLst>
          </p:nvPr>
        </p:nvGraphicFramePr>
        <p:xfrm>
          <a:off x="8521247" y="76200"/>
          <a:ext cx="3540125" cy="2236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375">
                  <a:extLst>
                    <a:ext uri="{9D8B030D-6E8A-4147-A177-3AD203B41FA5}">
                      <a16:colId xmlns:a16="http://schemas.microsoft.com/office/drawing/2014/main" val="257688709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702818013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41691711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Formula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Value of K</a:t>
                      </a:r>
                      <a:r>
                        <a:rPr lang="en-US" sz="1100" kern="100" baseline="-25000">
                          <a:effectLst/>
                        </a:rPr>
                        <a:t>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481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HSO</a:t>
                      </a:r>
                      <a:r>
                        <a:rPr lang="en-US" sz="1100" kern="100" baseline="-25000">
                          <a:effectLst/>
                        </a:rPr>
                        <a:t>4</a:t>
                      </a:r>
                      <a:r>
                        <a:rPr lang="en-US" sz="1100" kern="100" baseline="30000">
                          <a:effectLst/>
                        </a:rPr>
                        <a:t>-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Hydrogen sulfate ion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1.2 X 10</a:t>
                      </a:r>
                      <a:r>
                        <a:rPr lang="en-US" sz="1100" kern="100" baseline="30000">
                          <a:effectLst/>
                        </a:rPr>
                        <a:t>-2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362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HClO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Chlorous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1.2 X 10</a:t>
                      </a:r>
                      <a:r>
                        <a:rPr lang="en-US" sz="1100" kern="100" baseline="30000">
                          <a:effectLst/>
                        </a:rPr>
                        <a:t>-2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554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HC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ClO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Monochloracetic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1.35 X 10</a:t>
                      </a:r>
                      <a:r>
                        <a:rPr lang="en-US" sz="1100" kern="100" baseline="30000">
                          <a:effectLst/>
                        </a:rPr>
                        <a:t>-3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156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HF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Hydrofluoric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7.2 X 10</a:t>
                      </a:r>
                      <a:r>
                        <a:rPr lang="en-US" sz="1100" kern="100" baseline="30000">
                          <a:effectLst/>
                        </a:rPr>
                        <a:t>-4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829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HNO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Nitrous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4.0 X 10</a:t>
                      </a:r>
                      <a:r>
                        <a:rPr lang="en-US" sz="1100" kern="100" baseline="30000">
                          <a:effectLst/>
                        </a:rPr>
                        <a:t>-4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705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HC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en-US" sz="1100" kern="100" baseline="-25000">
                          <a:effectLst/>
                        </a:rPr>
                        <a:t>3</a:t>
                      </a:r>
                      <a:r>
                        <a:rPr lang="en-US" sz="1100" kern="100">
                          <a:effectLst/>
                        </a:rPr>
                        <a:t>O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Acetic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1.8 X 10</a:t>
                      </a:r>
                      <a:r>
                        <a:rPr lang="en-US" sz="1100" kern="100" baseline="30000">
                          <a:effectLst/>
                        </a:rPr>
                        <a:t>-5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4975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[Al(H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O)</a:t>
                      </a:r>
                      <a:r>
                        <a:rPr lang="en-US" sz="1100" kern="100" baseline="-25000">
                          <a:effectLst/>
                        </a:rPr>
                        <a:t>6</a:t>
                      </a:r>
                      <a:r>
                        <a:rPr lang="en-US" sz="1100" kern="100">
                          <a:effectLst/>
                        </a:rPr>
                        <a:t>]</a:t>
                      </a:r>
                      <a:r>
                        <a:rPr lang="en-US" sz="1100" kern="100" baseline="30000">
                          <a:effectLst/>
                        </a:rPr>
                        <a:t>3+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Hydrated aluminum (III) ion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1.4 X 10</a:t>
                      </a:r>
                      <a:r>
                        <a:rPr lang="en-US" sz="1100" kern="100" baseline="30000">
                          <a:effectLst/>
                        </a:rPr>
                        <a:t>-5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8765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HOCl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Hypochlorous acid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3.5 X 10</a:t>
                      </a:r>
                      <a:r>
                        <a:rPr lang="en-US" sz="1100" kern="100" baseline="30000">
                          <a:effectLst/>
                        </a:rPr>
                        <a:t>-8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031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HCN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Hydrocyanic acid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6.2 X 10</a:t>
                      </a:r>
                      <a:r>
                        <a:rPr lang="en-US" sz="1100" kern="100" baseline="30000">
                          <a:effectLst/>
                        </a:rPr>
                        <a:t>-10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742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NH</a:t>
                      </a:r>
                      <a:r>
                        <a:rPr lang="en-US" sz="1100" kern="100" baseline="-25000">
                          <a:effectLst/>
                        </a:rPr>
                        <a:t>4</a:t>
                      </a:r>
                      <a:r>
                        <a:rPr lang="en-US" sz="1100" kern="100" baseline="30000">
                          <a:effectLst/>
                        </a:rPr>
                        <a:t>+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Ammonium ion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5.6 X 10</a:t>
                      </a:r>
                      <a:r>
                        <a:rPr lang="en-US" sz="1100" kern="100" baseline="30000">
                          <a:effectLst/>
                        </a:rPr>
                        <a:t>-10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336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HOC</a:t>
                      </a:r>
                      <a:r>
                        <a:rPr lang="en-US" sz="1100" kern="100" baseline="-25000">
                          <a:effectLst/>
                        </a:rPr>
                        <a:t>6</a:t>
                      </a: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en-US" sz="1100" kern="100" baseline="-25000">
                          <a:effectLst/>
                        </a:rPr>
                        <a:t>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Phenol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1.6 X 10</a:t>
                      </a:r>
                      <a:r>
                        <a:rPr lang="en-US" sz="1100" kern="100" baseline="30000" dirty="0">
                          <a:effectLst/>
                        </a:rPr>
                        <a:t>-10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24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318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EC236-9EB1-D256-DF3A-DD8B26769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" y="1488168"/>
            <a:ext cx="11952515" cy="5369832"/>
          </a:xfrm>
        </p:spPr>
        <p:txBody>
          <a:bodyPr/>
          <a:lstStyle/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1:  The stronger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weaker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conjugate base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The stronger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weaker the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conjugate acid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Arrange the following acids in order of their strength, then arrange the conjugate bases in order of strength.</a:t>
            </a:r>
          </a:p>
          <a:p>
            <a:pPr marL="0" indent="0">
              <a:buNone/>
            </a:pPr>
            <a:endParaRPr lang="en-US" dirty="0"/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HSO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**water is a 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stronger base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than the conjugate base of a strong acid**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2:  Arrange the following species according to their strengths as bases: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F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CN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**Amphoteric – sometimes acts like an acid, others a base depending on what it is with**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+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                   H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OH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3600" dirty="0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B2686A42-336D-9D64-640A-91397C99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1015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1:  Properties of acids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52B04DF-2A10-F36D-CB02-588BFAEAC287}"/>
              </a:ext>
            </a:extLst>
          </p:cNvPr>
          <p:cNvCxnSpPr>
            <a:cxnSpLocks/>
          </p:cNvCxnSpPr>
          <p:nvPr/>
        </p:nvCxnSpPr>
        <p:spPr>
          <a:xfrm>
            <a:off x="5246914" y="6165847"/>
            <a:ext cx="1460501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F34AFF-623D-9404-A1B8-13E2C97AB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08855"/>
              </p:ext>
            </p:extLst>
          </p:nvPr>
        </p:nvGraphicFramePr>
        <p:xfrm>
          <a:off x="8422595" y="1192212"/>
          <a:ext cx="3540125" cy="2236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375">
                  <a:extLst>
                    <a:ext uri="{9D8B030D-6E8A-4147-A177-3AD203B41FA5}">
                      <a16:colId xmlns:a16="http://schemas.microsoft.com/office/drawing/2014/main" val="11635235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13134465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1218671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Formula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Value of K</a:t>
                      </a:r>
                      <a:r>
                        <a:rPr lang="en-US" sz="1100" kern="100" baseline="-25000">
                          <a:effectLst/>
                        </a:rPr>
                        <a:t>a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502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HSO</a:t>
                      </a:r>
                      <a:r>
                        <a:rPr lang="en-US" sz="1100" kern="100" baseline="-25000">
                          <a:effectLst/>
                        </a:rPr>
                        <a:t>4</a:t>
                      </a:r>
                      <a:r>
                        <a:rPr lang="en-US" sz="1100" kern="100" baseline="30000">
                          <a:effectLst/>
                        </a:rPr>
                        <a:t>-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Hydrogen sulfate ion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1.2 X 10</a:t>
                      </a:r>
                      <a:r>
                        <a:rPr lang="en-US" sz="1100" kern="100" baseline="30000">
                          <a:effectLst/>
                        </a:rPr>
                        <a:t>-2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7036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HClO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Chlorous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1.2 X 10</a:t>
                      </a:r>
                      <a:r>
                        <a:rPr lang="en-US" sz="1100" kern="100" baseline="30000">
                          <a:effectLst/>
                        </a:rPr>
                        <a:t>-2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178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HC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ClO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Monochloracetic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1.35 X 10</a:t>
                      </a:r>
                      <a:r>
                        <a:rPr lang="en-US" sz="1100" kern="100" baseline="30000">
                          <a:effectLst/>
                        </a:rPr>
                        <a:t>-3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0847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HF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Hydrofluoric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7.2 X 10</a:t>
                      </a:r>
                      <a:r>
                        <a:rPr lang="en-US" sz="1100" kern="100" baseline="30000">
                          <a:effectLst/>
                        </a:rPr>
                        <a:t>-4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9006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HNO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Nitrous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4.0 X 10</a:t>
                      </a:r>
                      <a:r>
                        <a:rPr lang="en-US" sz="1100" kern="100" baseline="30000">
                          <a:effectLst/>
                        </a:rPr>
                        <a:t>-4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1628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HC</a:t>
                      </a:r>
                      <a:r>
                        <a:rPr lang="en-US" sz="1100" kern="100" baseline="-25000" dirty="0">
                          <a:effectLst/>
                        </a:rPr>
                        <a:t>2</a:t>
                      </a:r>
                      <a:r>
                        <a:rPr lang="en-US" sz="1100" kern="100" dirty="0">
                          <a:effectLst/>
                        </a:rPr>
                        <a:t>H</a:t>
                      </a:r>
                      <a:r>
                        <a:rPr lang="en-US" sz="1100" kern="100" baseline="-25000" dirty="0">
                          <a:effectLst/>
                        </a:rPr>
                        <a:t>3</a:t>
                      </a:r>
                      <a:r>
                        <a:rPr lang="en-US" sz="1100" kern="100" dirty="0">
                          <a:effectLst/>
                        </a:rPr>
                        <a:t>O</a:t>
                      </a:r>
                      <a:r>
                        <a:rPr lang="en-US" sz="1100" kern="100" baseline="-25000" dirty="0">
                          <a:effectLst/>
                        </a:rPr>
                        <a:t>2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Acetic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1.8 X 10</a:t>
                      </a:r>
                      <a:r>
                        <a:rPr lang="en-US" sz="1100" kern="100" baseline="30000">
                          <a:effectLst/>
                        </a:rPr>
                        <a:t>-5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1852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[Al(H</a:t>
                      </a:r>
                      <a:r>
                        <a:rPr lang="en-US" sz="1100" kern="100" baseline="-25000">
                          <a:effectLst/>
                        </a:rPr>
                        <a:t>2</a:t>
                      </a:r>
                      <a:r>
                        <a:rPr lang="en-US" sz="1100" kern="100">
                          <a:effectLst/>
                        </a:rPr>
                        <a:t>O)</a:t>
                      </a:r>
                      <a:r>
                        <a:rPr lang="en-US" sz="1100" kern="100" baseline="-25000">
                          <a:effectLst/>
                        </a:rPr>
                        <a:t>6</a:t>
                      </a:r>
                      <a:r>
                        <a:rPr lang="en-US" sz="1100" kern="100">
                          <a:effectLst/>
                        </a:rPr>
                        <a:t>]</a:t>
                      </a:r>
                      <a:r>
                        <a:rPr lang="en-US" sz="1100" kern="100" baseline="30000">
                          <a:effectLst/>
                        </a:rPr>
                        <a:t>3+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Hydrated aluminum (III) ion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1.4 X 10</a:t>
                      </a:r>
                      <a:r>
                        <a:rPr lang="en-US" sz="1100" kern="100" baseline="30000">
                          <a:effectLst/>
                        </a:rPr>
                        <a:t>-5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5335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HOCl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Hypochlorous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3.5 X 10</a:t>
                      </a:r>
                      <a:r>
                        <a:rPr lang="en-US" sz="1100" kern="100" baseline="30000">
                          <a:effectLst/>
                        </a:rPr>
                        <a:t>-8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1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HCN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Hydrocyanic acid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6.2 X 10</a:t>
                      </a:r>
                      <a:r>
                        <a:rPr lang="en-US" sz="1100" kern="100" baseline="30000">
                          <a:effectLst/>
                        </a:rPr>
                        <a:t>-10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303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NH</a:t>
                      </a:r>
                      <a:r>
                        <a:rPr lang="en-US" sz="1100" kern="100" baseline="-25000">
                          <a:effectLst/>
                        </a:rPr>
                        <a:t>4</a:t>
                      </a:r>
                      <a:r>
                        <a:rPr lang="en-US" sz="1100" kern="100" baseline="30000">
                          <a:effectLst/>
                        </a:rPr>
                        <a:t>+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Ammonium ion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5.6 X 10</a:t>
                      </a:r>
                      <a:r>
                        <a:rPr lang="en-US" sz="1100" kern="100" baseline="30000">
                          <a:effectLst/>
                        </a:rPr>
                        <a:t>-10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053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HOC</a:t>
                      </a:r>
                      <a:r>
                        <a:rPr lang="en-US" sz="1100" kern="100" baseline="-25000">
                          <a:effectLst/>
                        </a:rPr>
                        <a:t>6</a:t>
                      </a:r>
                      <a:r>
                        <a:rPr lang="en-US" sz="1100" kern="100">
                          <a:effectLst/>
                        </a:rPr>
                        <a:t>H</a:t>
                      </a:r>
                      <a:r>
                        <a:rPr lang="en-US" sz="1100" kern="100" baseline="-25000">
                          <a:effectLst/>
                        </a:rPr>
                        <a:t>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Phenol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1.6 X 10</a:t>
                      </a:r>
                      <a:r>
                        <a:rPr lang="en-US" sz="1100" kern="100" baseline="30000" dirty="0">
                          <a:effectLst/>
                        </a:rPr>
                        <a:t>-10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0886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461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39EB7394-BA45-A15B-0B94-1F9B01BD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0CFA8C9-C919-13ED-DBBB-F4120B9D0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K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1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ion product constant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pH + pOH = 14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 = - log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pOH = - log 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[H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antilog [-pH]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[OH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antilog [-pOH]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12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2436BB28-1E3F-EE2E-1DBC-C3716288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F4436B-FE60-68AD-5867-AE66869B8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3" y="1817914"/>
            <a:ext cx="11963400" cy="504008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3:   Calculate the pH of the following 	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acids						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a) 0.01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HCl					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0.001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				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c) 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5:  Calculate the [H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in the following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pH = 2.2 HCl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pH = 9.0 NaOH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AD736E-A14A-071D-4A47-919E16844D8E}"/>
              </a:ext>
            </a:extLst>
          </p:cNvPr>
          <p:cNvSpPr txBox="1"/>
          <p:nvPr/>
        </p:nvSpPr>
        <p:spPr>
          <a:xfrm>
            <a:off x="6030687" y="1814189"/>
            <a:ext cx="616131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4:   Calculate the pH of the following</a:t>
            </a:r>
          </a:p>
          <a:p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strong bases</a:t>
            </a: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a) 0.01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NaOH</a:t>
            </a:r>
          </a:p>
          <a:p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b)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0.001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KOH</a:t>
            </a:r>
          </a:p>
          <a:p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73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F502-5983-AF69-B7C7-39E4592A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F6A443A-7738-062F-A54D-C38374E5B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6:  Calculate the pH of a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aqueous solution of </a:t>
            </a:r>
            <a:r>
              <a:rPr lang="en-US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HOCl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(hypochlorous acid) 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3.5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-8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7:  Calculate the pH of a 0.200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aqueous solution of 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citric acid (HCA)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7.45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8:  Calculate the pH of a solution that contains equal amounts of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HCN      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6.2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-10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5.00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HNO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4.0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-4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278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09C7A3-3184-09C3-ED0B-D91AC6725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14, Section 2:  pH, pOH,</a:t>
            </a:r>
            <a:br>
              <a:rPr lang="en-US" dirty="0"/>
            </a:br>
            <a:r>
              <a:rPr lang="en-US" dirty="0"/>
              <a:t>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],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57178-22C1-C90C-EE51-E320832F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825625"/>
            <a:ext cx="1078774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9:  Calculate the % dissociation of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at:   	(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1.8 X 10</a:t>
            </a:r>
            <a:r>
              <a:rPr lang="en-US" sz="24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1.00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0.100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 10:  A 0.500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solution of 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(uric acid) is 1.6% dissociated.  Calculate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EX 11:  Calculate the </a:t>
            </a:r>
            <a:r>
              <a:rPr lang="en-US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i="1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lactic acid (HC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kern="1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that is 3.7% dissociated.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87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1464</Words>
  <Application>Microsoft Office PowerPoint</Application>
  <PresentationFormat>Widescreen</PresentationFormat>
  <Paragraphs>224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Corbel</vt:lpstr>
      <vt:lpstr>Depth</vt:lpstr>
      <vt:lpstr>Acids &amp; Bases</vt:lpstr>
      <vt:lpstr>Chapter 14, Section 1:  Properties of acids</vt:lpstr>
      <vt:lpstr>Chapter 14, Section 1:  Properties of acids</vt:lpstr>
      <vt:lpstr>Chapter 14, Section 1:  Properties of acids</vt:lpstr>
      <vt:lpstr>Chapter 14, Section 1:  Properties of acids</vt:lpstr>
      <vt:lpstr>Chapter 14, Section 2:  pH, pOH,  [H3O+], [OH-]</vt:lpstr>
      <vt:lpstr>Chapter 14, Section 2:  pH, pOH,  [H3O+], [OH-]</vt:lpstr>
      <vt:lpstr>Chapter 14, Section 2:  pH, pOH,  [H3O+], [OH-]</vt:lpstr>
      <vt:lpstr>Chapter 14, Section 2:  pH, pOH,  [H3O+], [OH-]</vt:lpstr>
      <vt:lpstr>Chapter 14, Section 2:  pH, pOH,  [H3O+], [OH-]</vt:lpstr>
      <vt:lpstr>Chapter 14, Section 2:  pH, pOH,  [H3O+], [OH-]</vt:lpstr>
      <vt:lpstr>Chapter 14, Section 3:  Acid-Base properties of salts</vt:lpstr>
      <vt:lpstr>Chapter 14, Section 3:  Acid-Base properties of salts</vt:lpstr>
      <vt:lpstr>PowerPoint Presentation</vt:lpstr>
      <vt:lpstr>Chapter 14, Section 3:  Acid-Base properties of salts</vt:lpstr>
      <vt:lpstr>Chapter 14, Section 3:  Acid-Base properties of salts</vt:lpstr>
      <vt:lpstr>Chapter 14, Section 4: pH of  polyprotic acids</vt:lpstr>
      <vt:lpstr>Chapter  14– Unit 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0 Notes</dc:title>
  <dc:creator>Scott Johnson</dc:creator>
  <cp:lastModifiedBy>Scott Johnson</cp:lastModifiedBy>
  <cp:revision>13</cp:revision>
  <dcterms:created xsi:type="dcterms:W3CDTF">2024-07-25T17:07:39Z</dcterms:created>
  <dcterms:modified xsi:type="dcterms:W3CDTF">2024-12-23T21:26:38Z</dcterms:modified>
</cp:coreProperties>
</file>