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78" r:id="rId4"/>
    <p:sldId id="258" r:id="rId5"/>
    <p:sldId id="259" r:id="rId6"/>
    <p:sldId id="275" r:id="rId7"/>
    <p:sldId id="276" r:id="rId8"/>
    <p:sldId id="277" r:id="rId9"/>
    <p:sldId id="279" r:id="rId10"/>
    <p:sldId id="280" r:id="rId11"/>
    <p:sldId id="281" r:id="rId12"/>
    <p:sldId id="282" r:id="rId13"/>
    <p:sldId id="283" r:id="rId14"/>
    <p:sldId id="284" r:id="rId15"/>
    <p:sldId id="269" r:id="rId16"/>
    <p:sldId id="263" r:id="rId17"/>
    <p:sldId id="265" r:id="rId18"/>
    <p:sldId id="266" r:id="rId19"/>
    <p:sldId id="262" r:id="rId20"/>
    <p:sldId id="267" r:id="rId21"/>
    <p:sldId id="268" r:id="rId22"/>
    <p:sldId id="270" r:id="rId23"/>
    <p:sldId id="27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34C80EE-9B43-4E23-8207-B16ED57AB37A}" type="datetimeFigureOut">
              <a:rPr lang="en-US" smtClean="0"/>
              <a:t>12/28/2024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191899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1740743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92249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495128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994724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34C80EE-9B43-4E23-8207-B16ED57AB37A}" type="datetimeFigureOut">
              <a:rPr lang="en-US" smtClean="0"/>
              <a:t>12/28/2024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55364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34C80EE-9B43-4E23-8207-B16ED57AB37A}" type="datetimeFigureOut">
              <a:rPr lang="en-US" smtClean="0"/>
              <a:t>12/28/2024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069835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6768924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409498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543350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238378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4C80EE-9B43-4E23-8207-B16ED57AB37A}" type="datetimeFigureOut">
              <a:rPr lang="en-US" smtClean="0"/>
              <a:t>12/28/2024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424856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34C80EE-9B43-4E23-8207-B16ED57AB37A}" type="datetimeFigureOut">
              <a:rPr lang="en-US" smtClean="0"/>
              <a:t>12/28/2024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1412633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4C80EE-9B43-4E23-8207-B16ED57AB37A}" type="datetimeFigureOut">
              <a:rPr lang="en-US" smtClean="0"/>
              <a:t>12/28/2024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2367345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C80EE-9B43-4E23-8207-B16ED57AB37A}" type="datetimeFigureOut">
              <a:rPr lang="en-US" smtClean="0"/>
              <a:t>12/28/2024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281453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965197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7906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234C80EE-9B43-4E23-8207-B16ED57AB37A}" type="datetimeFigureOut">
              <a:rPr lang="en-US" smtClean="0"/>
              <a:t>12/28/2024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1BF5DEB7-8487-443B-967B-264B7FDF866E}" type="slidenum">
              <a:rPr lang="en-US" smtClean="0"/>
              <a:t>‹#›</a:t>
            </a:fld>
            <a:endParaRPr lang="en-US"/>
          </a:p>
        </p:txBody>
      </p:sp>
    </p:spTree>
    <p:extLst>
      <p:ext uri="{BB962C8B-B14F-4D97-AF65-F5344CB8AC3E}">
        <p14:creationId xmlns:p14="http://schemas.microsoft.com/office/powerpoint/2010/main" val="1813402509"/>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javalab.org/en/boiling_point_e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98C4F-A098-FB40-EC7C-B128819575A1}"/>
              </a:ext>
            </a:extLst>
          </p:cNvPr>
          <p:cNvSpPr>
            <a:spLocks noGrp="1"/>
          </p:cNvSpPr>
          <p:nvPr>
            <p:ph type="ctrTitle"/>
          </p:nvPr>
        </p:nvSpPr>
        <p:spPr>
          <a:xfrm>
            <a:off x="1524001" y="3037999"/>
            <a:ext cx="9144000" cy="1641490"/>
          </a:xfrm>
        </p:spPr>
        <p:txBody>
          <a:bodyPr anchor="ctr">
            <a:normAutofit/>
          </a:bodyPr>
          <a:lstStyle/>
          <a:p>
            <a:pPr algn="ctr"/>
            <a:r>
              <a:rPr lang="en-US" dirty="0"/>
              <a:t>Gas Laws</a:t>
            </a:r>
          </a:p>
        </p:txBody>
      </p:sp>
      <p:sp>
        <p:nvSpPr>
          <p:cNvPr id="3" name="Subtitle 2">
            <a:extLst>
              <a:ext uri="{FF2B5EF4-FFF2-40B4-BE49-F238E27FC236}">
                <a16:creationId xmlns:a16="http://schemas.microsoft.com/office/drawing/2014/main" id="{3F28AAC5-FBC9-B946-BBC2-73BE5EDF5B65}"/>
              </a:ext>
            </a:extLst>
          </p:cNvPr>
          <p:cNvSpPr>
            <a:spLocks noGrp="1"/>
          </p:cNvSpPr>
          <p:nvPr>
            <p:ph type="subTitle" idx="1"/>
          </p:nvPr>
        </p:nvSpPr>
        <p:spPr>
          <a:xfrm>
            <a:off x="1524000" y="1114460"/>
            <a:ext cx="9144000" cy="754025"/>
          </a:xfrm>
        </p:spPr>
        <p:txBody>
          <a:bodyPr anchor="ctr">
            <a:noAutofit/>
          </a:bodyPr>
          <a:lstStyle/>
          <a:p>
            <a:pPr algn="ctr"/>
            <a:r>
              <a:rPr lang="en-US" sz="9600" dirty="0"/>
              <a:t>Unit 10 Notes </a:t>
            </a:r>
          </a:p>
        </p:txBody>
      </p:sp>
    </p:spTree>
    <p:extLst>
      <p:ext uri="{BB962C8B-B14F-4D97-AF65-F5344CB8AC3E}">
        <p14:creationId xmlns:p14="http://schemas.microsoft.com/office/powerpoint/2010/main" val="24708667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BE410-3B17-D4A1-33CB-414D1471470C}"/>
              </a:ext>
            </a:extLst>
          </p:cNvPr>
          <p:cNvSpPr>
            <a:spLocks noGrp="1"/>
          </p:cNvSpPr>
          <p:nvPr>
            <p:ph type="title"/>
          </p:nvPr>
        </p:nvSpPr>
        <p:spPr/>
        <p:txBody>
          <a:bodyPr>
            <a:normAutofit fontScale="90000"/>
          </a:bodyPr>
          <a:lstStyle/>
          <a:p>
            <a:pPr algn="ctr"/>
            <a:r>
              <a:rPr lang="en-US" dirty="0"/>
              <a:t>Chapter 5, Section 2:  Combined gas laws</a:t>
            </a:r>
          </a:p>
        </p:txBody>
      </p:sp>
      <p:sp>
        <p:nvSpPr>
          <p:cNvPr id="3" name="Content Placeholder 2">
            <a:extLst>
              <a:ext uri="{FF2B5EF4-FFF2-40B4-BE49-F238E27FC236}">
                <a16:creationId xmlns:a16="http://schemas.microsoft.com/office/drawing/2014/main" id="{0BF19A83-1909-12EA-C72D-65542603C4F6}"/>
              </a:ext>
            </a:extLst>
          </p:cNvPr>
          <p:cNvSpPr>
            <a:spLocks noGrp="1"/>
          </p:cNvSpPr>
          <p:nvPr>
            <p:ph idx="1"/>
          </p:nvPr>
        </p:nvSpPr>
        <p:spPr>
          <a:xfrm>
            <a:off x="0" y="1825624"/>
            <a:ext cx="12115800" cy="5032375"/>
          </a:xfrm>
        </p:spPr>
        <p:txBody>
          <a:bodyPr/>
          <a:lstStyle/>
          <a:p>
            <a:pPr marL="0" marR="0" indent="0">
              <a:lnSpc>
                <a:spcPct val="107000"/>
              </a:lnSpc>
              <a:spcBef>
                <a:spcPts val="0"/>
              </a:spcBef>
              <a:spcAft>
                <a:spcPts val="800"/>
              </a:spcAft>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Molar volume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volume of 1 mole of a gas at standard conditions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7:  A 1.75-liter volume of gas exists at STP conditions.  How many moles of gas are there?</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1.  Calculate the grams of calcium carbonate needed to produce 3.2 L of carbon dioxide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 STP</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b) 10</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and 0.7 atmospheres of pressure</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AutoNum type="arabicPeriod" startAt="2"/>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2.80 liters of methane gas at 25</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and 1.65 atm of pressure reacts with 35.0 liters of oxygen</a:t>
            </a:r>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31.0</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and 1.25 atm of pressure.  What volume of carbon dioxide is produced at 125</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a:t>
            </a:r>
          </a:p>
          <a:p>
            <a:pPr marL="0" indent="0">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and 2.50 atm of pressure?</a:t>
            </a:r>
          </a:p>
          <a:p>
            <a:pPr marL="0" indent="0">
              <a:buNone/>
            </a:pPr>
            <a:endParaRPr lang="en-US" dirty="0"/>
          </a:p>
        </p:txBody>
      </p:sp>
    </p:spTree>
    <p:extLst>
      <p:ext uri="{BB962C8B-B14F-4D97-AF65-F5344CB8AC3E}">
        <p14:creationId xmlns:p14="http://schemas.microsoft.com/office/powerpoint/2010/main" val="739652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xit" presetSubtype="0" fill="hold" nodeType="withEffect">
                                  <p:stCondLst>
                                    <p:cond delay="0"/>
                                  </p:stCondLst>
                                  <p:childTnLst>
                                    <p:animEffect transition="out" filter="fade">
                                      <p:cBhvr>
                                        <p:cTn id="22" dur="500"/>
                                        <p:tgtEl>
                                          <p:spTgt spid="3">
                                            <p:txEl>
                                              <p:pRg st="1" end="1"/>
                                            </p:txEl>
                                          </p:spTgt>
                                        </p:tgtEl>
                                      </p:cBhvr>
                                    </p:animEffect>
                                    <p:set>
                                      <p:cBhvr>
                                        <p:cTn id="23" dur="1" fill="hold">
                                          <p:stCondLst>
                                            <p:cond delay="499"/>
                                          </p:stCondLst>
                                        </p:cTn>
                                        <p:tgtEl>
                                          <p:spTgt spid="3">
                                            <p:txEl>
                                              <p:pRg st="1" end="1"/>
                                            </p:txEl>
                                          </p:spTgt>
                                        </p:tgtEl>
                                        <p:attrNameLst>
                                          <p:attrName>style.visibility</p:attrName>
                                        </p:attrNameLst>
                                      </p:cBhvr>
                                      <p:to>
                                        <p:strVal val="hidden"/>
                                      </p:to>
                                    </p:set>
                                  </p:childTnLst>
                                </p:cTn>
                              </p:par>
                              <p:par>
                                <p:cTn id="24" presetID="10" presetClass="exit" presetSubtype="0" fill="hold" nodeType="withEffect">
                                  <p:stCondLst>
                                    <p:cond delay="0"/>
                                  </p:stCondLst>
                                  <p:childTnLst>
                                    <p:animEffect transition="out" filter="fade">
                                      <p:cBhvr>
                                        <p:cTn id="25" dur="500"/>
                                        <p:tgtEl>
                                          <p:spTgt spid="3">
                                            <p:txEl>
                                              <p:pRg st="2" end="2"/>
                                            </p:txEl>
                                          </p:spTgt>
                                        </p:tgtEl>
                                      </p:cBhvr>
                                    </p:animEffect>
                                    <p:set>
                                      <p:cBhvr>
                                        <p:cTn id="26" dur="1" fill="hold">
                                          <p:stCondLst>
                                            <p:cond delay="499"/>
                                          </p:stCondLst>
                                        </p:cTn>
                                        <p:tgtEl>
                                          <p:spTgt spid="3">
                                            <p:txEl>
                                              <p:pRg st="2" end="2"/>
                                            </p:txEl>
                                          </p:spTgt>
                                        </p:tgtEl>
                                        <p:attrNameLst>
                                          <p:attrName>style.visibility</p:attrName>
                                        </p:attrNameLst>
                                      </p:cBhvr>
                                      <p:to>
                                        <p:strVal val="hidden"/>
                                      </p:to>
                                    </p:set>
                                  </p:childTnLst>
                                </p:cTn>
                              </p:par>
                              <p:par>
                                <p:cTn id="27" presetID="10"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500"/>
                                        <p:tgtEl>
                                          <p:spTgt spid="3">
                                            <p:txEl>
                                              <p:pRg st="5" end="5"/>
                                            </p:txEl>
                                          </p:spTgt>
                                        </p:tgtEl>
                                      </p:cBhvr>
                                    </p:animEffect>
                                  </p:childTnLst>
                                </p:cTn>
                              </p:par>
                              <p:par>
                                <p:cTn id="35" presetID="10" presetClass="exit" presetSubtype="0" fill="hold" nodeType="withEffect">
                                  <p:stCondLst>
                                    <p:cond delay="0"/>
                                  </p:stCondLst>
                                  <p:childTnLst>
                                    <p:animEffect transition="out" filter="fade">
                                      <p:cBhvr>
                                        <p:cTn id="36" dur="500"/>
                                        <p:tgtEl>
                                          <p:spTgt spid="3">
                                            <p:txEl>
                                              <p:pRg st="4" end="4"/>
                                            </p:txEl>
                                          </p:spTgt>
                                        </p:tgtEl>
                                      </p:cBhvr>
                                    </p:animEffect>
                                    <p:set>
                                      <p:cBhvr>
                                        <p:cTn id="37"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par>
                                <p:cTn id="43" presetID="10" presetClass="exit" presetSubtype="0" fill="hold" nodeType="withEffect">
                                  <p:stCondLst>
                                    <p:cond delay="0"/>
                                  </p:stCondLst>
                                  <p:childTnLst>
                                    <p:animEffect transition="out" filter="fade">
                                      <p:cBhvr>
                                        <p:cTn id="44" dur="500"/>
                                        <p:tgtEl>
                                          <p:spTgt spid="3">
                                            <p:txEl>
                                              <p:pRg st="3" end="3"/>
                                            </p:txEl>
                                          </p:spTgt>
                                        </p:tgtEl>
                                      </p:cBhvr>
                                    </p:animEffect>
                                    <p:set>
                                      <p:cBhvr>
                                        <p:cTn id="45" dur="1" fill="hold">
                                          <p:stCondLst>
                                            <p:cond delay="499"/>
                                          </p:stCondLst>
                                        </p:cTn>
                                        <p:tgtEl>
                                          <p:spTgt spid="3">
                                            <p:txEl>
                                              <p:pRg st="3" end="3"/>
                                            </p:txEl>
                                          </p:spTgt>
                                        </p:tgtEl>
                                        <p:attrNameLst>
                                          <p:attrName>style.visibility</p:attrName>
                                        </p:attrNameLst>
                                      </p:cBhvr>
                                      <p:to>
                                        <p:strVal val="hidden"/>
                                      </p:to>
                                    </p:set>
                                  </p:childTnLst>
                                </p:cTn>
                              </p:par>
                              <p:par>
                                <p:cTn id="46" presetID="10" presetClass="exit" presetSubtype="0" fill="hold" nodeType="withEffect">
                                  <p:stCondLst>
                                    <p:cond delay="0"/>
                                  </p:stCondLst>
                                  <p:childTnLst>
                                    <p:animEffect transition="out" filter="fade">
                                      <p:cBhvr>
                                        <p:cTn id="47" dur="500"/>
                                        <p:tgtEl>
                                          <p:spTgt spid="3">
                                            <p:txEl>
                                              <p:pRg st="5" end="5"/>
                                            </p:txEl>
                                          </p:spTgt>
                                        </p:tgtEl>
                                      </p:cBhvr>
                                    </p:animEffect>
                                    <p:set>
                                      <p:cBhvr>
                                        <p:cTn id="48" dur="1" fill="hold">
                                          <p:stCondLst>
                                            <p:cond delay="499"/>
                                          </p:stCondLst>
                                        </p:cTn>
                                        <p:tgtEl>
                                          <p:spTgt spid="3">
                                            <p:txEl>
                                              <p:pRg st="5" end="5"/>
                                            </p:txEl>
                                          </p:spTgt>
                                        </p:tgtEl>
                                        <p:attrNameLst>
                                          <p:attrName>style.visibility</p:attrName>
                                        </p:attrNameLst>
                                      </p:cBhvr>
                                      <p:to>
                                        <p:strVal val="hidden"/>
                                      </p:to>
                                    </p:set>
                                  </p:childTnLst>
                                </p:cTn>
                              </p:par>
                              <p:par>
                                <p:cTn id="49" presetID="10"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500"/>
                                        <p:tgtEl>
                                          <p:spTgt spid="3">
                                            <p:txEl>
                                              <p:pRg st="8" end="8"/>
                                            </p:txEl>
                                          </p:spTgt>
                                        </p:tgtEl>
                                      </p:cBhvr>
                                    </p:animEffect>
                                  </p:childTnLst>
                                </p:cTn>
                              </p:par>
                              <p:par>
                                <p:cTn id="52" presetID="10" presetClass="entr" presetSubtype="0" fill="hold" nodeType="with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Effect transition="in" filter="fade">
                                      <p:cBhvr>
                                        <p:cTn id="5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740D6-3586-39DA-C06E-FAC21B274FF8}"/>
              </a:ext>
            </a:extLst>
          </p:cNvPr>
          <p:cNvSpPr>
            <a:spLocks noGrp="1"/>
          </p:cNvSpPr>
          <p:nvPr>
            <p:ph type="title"/>
          </p:nvPr>
        </p:nvSpPr>
        <p:spPr/>
        <p:txBody>
          <a:bodyPr>
            <a:normAutofit fontScale="90000"/>
          </a:bodyPr>
          <a:lstStyle/>
          <a:p>
            <a:pPr algn="ctr"/>
            <a:r>
              <a:rPr lang="en-US" dirty="0"/>
              <a:t>Chapter 5, Section 2:  Combined gas laws</a:t>
            </a:r>
          </a:p>
        </p:txBody>
      </p:sp>
      <p:sp>
        <p:nvSpPr>
          <p:cNvPr id="3" name="Content Placeholder 2">
            <a:extLst>
              <a:ext uri="{FF2B5EF4-FFF2-40B4-BE49-F238E27FC236}">
                <a16:creationId xmlns:a16="http://schemas.microsoft.com/office/drawing/2014/main" id="{2C103443-A9CA-D261-2832-70680934B15D}"/>
              </a:ext>
            </a:extLst>
          </p:cNvPr>
          <p:cNvSpPr>
            <a:spLocks noGrp="1"/>
          </p:cNvSpPr>
          <p:nvPr>
            <p:ph idx="1"/>
          </p:nvPr>
        </p:nvSpPr>
        <p:spPr>
          <a:xfrm>
            <a:off x="-1" y="1825625"/>
            <a:ext cx="12061371" cy="4934404"/>
          </a:xfrm>
        </p:spPr>
        <p:txBody>
          <a:bodyPr/>
          <a:lstStyle/>
          <a:p>
            <a:pPr marL="457200" marR="0" indent="-457200">
              <a:lnSpc>
                <a:spcPct val="107000"/>
              </a:lnSpc>
              <a:spcBef>
                <a:spcPts val="0"/>
              </a:spcBef>
              <a:spcAft>
                <a:spcPts val="800"/>
              </a:spcAft>
              <a:buAutoNum type="arabicPeriod" startAt="3"/>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 student prepares a sample of hydrogen gas by electrolyzing water at 25</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She collects 152 mL of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 total pressure of 758 mm Hg (the vapor pressure of water at 25</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is 23.76 mm Hg).  Calculate the moles of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collected. </a:t>
            </a:r>
          </a:p>
          <a:p>
            <a:pPr marL="457200" marR="0" indent="-457200">
              <a:lnSpc>
                <a:spcPct val="107000"/>
              </a:lnSpc>
              <a:spcBef>
                <a:spcPts val="0"/>
              </a:spcBef>
              <a:spcAft>
                <a:spcPts val="800"/>
              </a:spcAft>
              <a:buAutoNum type="arabicPeriod" startAt="3"/>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800"/>
              </a:spcAft>
              <a:buAutoNum type="arabicPeriod" startAt="3"/>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Air bags are activated when a severe impact causes a steel ball to compress a spring and electrically ignite a detonator cap.  This causes sodium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azide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(NaN</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to decompose explosively according to the following reaction:</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2 NaN</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(s)</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2 Na</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+ 3 N</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(g)</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What mass of NaN</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must be reacted to inflate an air bag to 70.1 L at STP?</a:t>
            </a:r>
          </a:p>
          <a:p>
            <a:pPr marL="0" indent="0">
              <a:buNone/>
            </a:pPr>
            <a:endParaRPr lang="en-US" dirty="0"/>
          </a:p>
        </p:txBody>
      </p:sp>
    </p:spTree>
    <p:extLst>
      <p:ext uri="{BB962C8B-B14F-4D97-AF65-F5344CB8AC3E}">
        <p14:creationId xmlns:p14="http://schemas.microsoft.com/office/powerpoint/2010/main" val="4054265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xit" presetSubtype="0" fill="hold" nodeType="withEffect">
                                  <p:stCondLst>
                                    <p:cond delay="0"/>
                                  </p:stCondLst>
                                  <p:childTnLst>
                                    <p:animEffect transition="out" filter="fade">
                                      <p:cBhvr>
                                        <p:cTn id="20" dur="500"/>
                                        <p:tgtEl>
                                          <p:spTgt spid="3">
                                            <p:txEl>
                                              <p:pRg st="0" end="0"/>
                                            </p:txEl>
                                          </p:spTgt>
                                        </p:tgtEl>
                                      </p:cBhvr>
                                    </p:animEffect>
                                    <p:set>
                                      <p:cBhvr>
                                        <p:cTn id="21"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1BFC2-C862-933C-FE3F-5E41C48D30DD}"/>
              </a:ext>
            </a:extLst>
          </p:cNvPr>
          <p:cNvSpPr>
            <a:spLocks noGrp="1"/>
          </p:cNvSpPr>
          <p:nvPr>
            <p:ph type="title"/>
          </p:nvPr>
        </p:nvSpPr>
        <p:spPr/>
        <p:txBody>
          <a:bodyPr>
            <a:normAutofit fontScale="90000"/>
          </a:bodyPr>
          <a:lstStyle/>
          <a:p>
            <a:pPr algn="ctr"/>
            <a:r>
              <a:rPr lang="en-US" dirty="0"/>
              <a:t>Chapter 5, Section 2:  Combined gas laws</a:t>
            </a:r>
          </a:p>
        </p:txBody>
      </p:sp>
      <p:sp>
        <p:nvSpPr>
          <p:cNvPr id="3" name="Content Placeholder 2">
            <a:extLst>
              <a:ext uri="{FF2B5EF4-FFF2-40B4-BE49-F238E27FC236}">
                <a16:creationId xmlns:a16="http://schemas.microsoft.com/office/drawing/2014/main" id="{92AE9B32-1580-5FA0-2E6C-71EAC0BE6609}"/>
              </a:ext>
            </a:extLst>
          </p:cNvPr>
          <p:cNvSpPr>
            <a:spLocks noGrp="1"/>
          </p:cNvSpPr>
          <p:nvPr>
            <p:ph idx="1"/>
          </p:nvPr>
        </p:nvSpPr>
        <p:spPr>
          <a:xfrm>
            <a:off x="0" y="1825624"/>
            <a:ext cx="12192000" cy="5032375"/>
          </a:xfrm>
        </p:spPr>
        <p:txBody>
          <a:bodyPr>
            <a:normAutofit lnSpcReduction="10000"/>
          </a:bodyPr>
          <a:lstStyle/>
          <a:p>
            <a:pPr marL="457200" marR="0" indent="-457200">
              <a:lnSpc>
                <a:spcPct val="107000"/>
              </a:lnSpc>
              <a:spcBef>
                <a:spcPts val="0"/>
              </a:spcBef>
              <a:spcAft>
                <a:spcPts val="800"/>
              </a:spcAft>
              <a:buAutoNum type="arabicPeriod" startAt="5"/>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Consider the reaction between 50.0 mL of liquid methyl alcohol, CH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OH (density = 0.850 g/mL), and 22.8 L of 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27</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and a pressure of 2.00 atm.  The products of the reaction are CO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2(g)</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and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(g)</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Calculate the number of moles of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 formed if the reaction goes to completion.</a:t>
            </a:r>
          </a:p>
          <a:p>
            <a:pPr marL="457200" marR="0" indent="-457200">
              <a:lnSpc>
                <a:spcPct val="107000"/>
              </a:lnSpc>
              <a:spcBef>
                <a:spcPts val="0"/>
              </a:spcBef>
              <a:spcAft>
                <a:spcPts val="800"/>
              </a:spcAft>
              <a:buAutoNum type="arabicPeriod" startAt="5"/>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800"/>
              </a:spcAft>
              <a:buAutoNum type="arabicPeriod" startAt="5"/>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In a chemical reaction, calcium reacts with hydrogen bromide.  How many grams of calcium are needed to produce 24.2 liters of hydrogen by water displacement at 17</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and 738 mm Hg?</a:t>
            </a:r>
          </a:p>
          <a:p>
            <a:pPr marL="457200" marR="0" indent="-457200">
              <a:lnSpc>
                <a:spcPct val="107000"/>
              </a:lnSpc>
              <a:spcBef>
                <a:spcPts val="0"/>
              </a:spcBef>
              <a:spcAft>
                <a:spcPts val="800"/>
              </a:spcAft>
              <a:buAutoNum type="arabicPeriod" startAt="5"/>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800"/>
              </a:spcAft>
              <a:buAutoNum type="arabicPeriod" startAt="5"/>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In a chemical reaction, 2.3 grams of lithium chloride reacts with bromine to produce lithium bromide and chlorine.  Calculate the volume of chlorine gas collected at 10</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and 768.6 mm Hg by water displacement.</a:t>
            </a:r>
          </a:p>
          <a:p>
            <a:pPr marL="0" indent="0">
              <a:buNone/>
            </a:pPr>
            <a:endParaRPr lang="en-US" dirty="0"/>
          </a:p>
        </p:txBody>
      </p:sp>
    </p:spTree>
    <p:extLst>
      <p:ext uri="{BB962C8B-B14F-4D97-AF65-F5344CB8AC3E}">
        <p14:creationId xmlns:p14="http://schemas.microsoft.com/office/powerpoint/2010/main" val="278782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xit" presetSubtype="0" fill="hold" nodeType="withEffect">
                                  <p:stCondLst>
                                    <p:cond delay="0"/>
                                  </p:stCondLst>
                                  <p:childTnLst>
                                    <p:animEffect transition="out" filter="fade">
                                      <p:cBhvr>
                                        <p:cTn id="14" dur="500"/>
                                        <p:tgtEl>
                                          <p:spTgt spid="3">
                                            <p:txEl>
                                              <p:pRg st="0" end="0"/>
                                            </p:txEl>
                                          </p:spTgt>
                                        </p:tgtEl>
                                      </p:cBhvr>
                                    </p:animEffect>
                                    <p:set>
                                      <p:cBhvr>
                                        <p:cTn id="15"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xit" presetSubtype="0" fill="hold" nodeType="withEffect">
                                  <p:stCondLst>
                                    <p:cond delay="0"/>
                                  </p:stCondLst>
                                  <p:childTnLst>
                                    <p:animEffect transition="out" filter="fade">
                                      <p:cBhvr>
                                        <p:cTn id="22" dur="500"/>
                                        <p:tgtEl>
                                          <p:spTgt spid="3">
                                            <p:txEl>
                                              <p:pRg st="2" end="2"/>
                                            </p:txEl>
                                          </p:spTgt>
                                        </p:tgtEl>
                                      </p:cBhvr>
                                    </p:animEffect>
                                    <p:set>
                                      <p:cBhvr>
                                        <p:cTn id="23"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0130E-4841-9783-1B68-E1BF3B3AD447}"/>
              </a:ext>
            </a:extLst>
          </p:cNvPr>
          <p:cNvSpPr>
            <a:spLocks noGrp="1"/>
          </p:cNvSpPr>
          <p:nvPr>
            <p:ph type="title"/>
          </p:nvPr>
        </p:nvSpPr>
        <p:spPr/>
        <p:txBody>
          <a:bodyPr>
            <a:normAutofit fontScale="90000"/>
          </a:bodyPr>
          <a:lstStyle/>
          <a:p>
            <a:pPr algn="ctr"/>
            <a:r>
              <a:rPr lang="en-US" dirty="0"/>
              <a:t>Chapter 5, Section 3:  Dalton’s Law application</a:t>
            </a:r>
          </a:p>
        </p:txBody>
      </p:sp>
      <p:sp>
        <p:nvSpPr>
          <p:cNvPr id="3" name="Content Placeholder 2">
            <a:extLst>
              <a:ext uri="{FF2B5EF4-FFF2-40B4-BE49-F238E27FC236}">
                <a16:creationId xmlns:a16="http://schemas.microsoft.com/office/drawing/2014/main" id="{42A20EF2-2DC6-7B1F-3016-B257F683507B}"/>
              </a:ext>
            </a:extLst>
          </p:cNvPr>
          <p:cNvSpPr>
            <a:spLocks noGrp="1"/>
          </p:cNvSpPr>
          <p:nvPr>
            <p:ph idx="1"/>
          </p:nvPr>
        </p:nvSpPr>
        <p:spPr>
          <a:xfrm>
            <a:off x="0" y="1825625"/>
            <a:ext cx="12192000" cy="4351338"/>
          </a:xfrm>
        </p:spPr>
        <p:txBody>
          <a:bodyPr>
            <a:normAutofit fontScale="92500" lnSpcReduction="10000"/>
          </a:bodyPr>
          <a:lstStyle/>
          <a:p>
            <a:pPr marL="0" marR="0" indent="0">
              <a:lnSpc>
                <a:spcPct val="107000"/>
              </a:lnSpc>
              <a:spcBef>
                <a:spcPts val="0"/>
              </a:spcBef>
              <a:spcAft>
                <a:spcPts val="800"/>
              </a:spcAft>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Dalton’s Law of Partial Pressure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for a mixture of gases in a container, the total pressure exerted is the sum of the pressures that each gas would exert if it were alone.</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err="1">
                <a:effectLst/>
                <a:latin typeface="Calibri" panose="020F0502020204030204" pitchFamily="34" charset="0"/>
                <a:ea typeface="Calibri" panose="020F0502020204030204" pitchFamily="34" charset="0"/>
                <a:cs typeface="Times New Roman" panose="02020603050405020304" pitchFamily="18" charset="0"/>
              </a:rPr>
              <a:t>P</a:t>
            </a:r>
            <a:r>
              <a:rPr lang="en-US" sz="2400" b="1" kern="100" baseline="-25000" dirty="0" err="1">
                <a:effectLst/>
                <a:latin typeface="Calibri" panose="020F0502020204030204" pitchFamily="34" charset="0"/>
                <a:ea typeface="Calibri" panose="020F0502020204030204" pitchFamily="34" charset="0"/>
                <a:cs typeface="Times New Roman" panose="02020603050405020304" pitchFamily="18" charset="0"/>
              </a:rPr>
              <a:t>total</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 P</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 P</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 P</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3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800"/>
              </a:spcAft>
              <a:buAutoNum type="arabicPeriod"/>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 mixture of 1.00 g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and 1.00 g He is placed in a 1.00-L container at 27</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Calculate the partial pressure of each gas and the total pressure of the system.</a:t>
            </a:r>
          </a:p>
          <a:p>
            <a:pPr marL="457200" marR="0" indent="-457200">
              <a:lnSpc>
                <a:spcPct val="107000"/>
              </a:lnSpc>
              <a:spcBef>
                <a:spcPts val="0"/>
              </a:spcBef>
              <a:spcAft>
                <a:spcPts val="800"/>
              </a:spcAft>
              <a:buAutoNum type="arabicPeriod"/>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Bef>
                <a:spcPts val="0"/>
              </a:spcBef>
              <a:spcAft>
                <a:spcPts val="800"/>
              </a:spcAft>
              <a:buFont typeface="Arial" panose="020B0604020202020204" pitchFamily="34" charset="0"/>
              <a:buAutoNum type="arabicPeriod"/>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 piece of solid carbon dioxide with a mass of 7.8 grams is placed in a 4.0-liter, otherwise empty, container at 27</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What is the pressure in the container after all the carbon dioxide vaporizes?  If this carbon dioxide were placed in the same container but it already contained air at 740 torr, what would be the partial pressure of the carbon dioxide and the total pressure in the container after the carbon dioxide vaporizes?</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6100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xit" presetSubtype="0" fill="hold" nodeType="withEffect">
                                  <p:stCondLst>
                                    <p:cond delay="0"/>
                                  </p:stCondLst>
                                  <p:childTnLst>
                                    <p:animEffect transition="out" filter="fade">
                                      <p:cBhvr>
                                        <p:cTn id="22" dur="500"/>
                                        <p:tgtEl>
                                          <p:spTgt spid="3">
                                            <p:txEl>
                                              <p:pRg st="2" end="2"/>
                                            </p:txEl>
                                          </p:spTgt>
                                        </p:tgtEl>
                                      </p:cBhvr>
                                    </p:animEffect>
                                    <p:set>
                                      <p:cBhvr>
                                        <p:cTn id="23"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D8978-A537-6B3A-F156-CB2741EECBF5}"/>
              </a:ext>
            </a:extLst>
          </p:cNvPr>
          <p:cNvSpPr>
            <a:spLocks noGrp="1"/>
          </p:cNvSpPr>
          <p:nvPr>
            <p:ph type="title"/>
          </p:nvPr>
        </p:nvSpPr>
        <p:spPr/>
        <p:txBody>
          <a:bodyPr>
            <a:normAutofit fontScale="90000"/>
          </a:bodyPr>
          <a:lstStyle/>
          <a:p>
            <a:pPr algn="ctr"/>
            <a:r>
              <a:rPr lang="en-US" dirty="0"/>
              <a:t>Chapter 5, Section 3:  Molar mass determination</a:t>
            </a:r>
          </a:p>
        </p:txBody>
      </p:sp>
      <p:sp>
        <p:nvSpPr>
          <p:cNvPr id="3" name="Content Placeholder 2">
            <a:extLst>
              <a:ext uri="{FF2B5EF4-FFF2-40B4-BE49-F238E27FC236}">
                <a16:creationId xmlns:a16="http://schemas.microsoft.com/office/drawing/2014/main" id="{933E80A8-E17D-ADF4-EE2E-059C779E547E}"/>
              </a:ext>
            </a:extLst>
          </p:cNvPr>
          <p:cNvSpPr>
            <a:spLocks noGrp="1"/>
          </p:cNvSpPr>
          <p:nvPr>
            <p:ph idx="1"/>
          </p:nvPr>
        </p:nvSpPr>
        <p:spPr>
          <a:xfrm>
            <a:off x="0" y="1825625"/>
            <a:ext cx="12192000" cy="4351338"/>
          </a:xfrm>
        </p:spPr>
        <p:txBody>
          <a:bodyPr>
            <a:normAutofit/>
          </a:bodyPr>
          <a:lstStyle/>
          <a:p>
            <a:pPr marL="0" indent="0">
              <a:buNone/>
            </a:pPr>
            <a:r>
              <a:rPr lang="en-US" sz="2400" b="1" u="sng" dirty="0">
                <a:effectLst/>
                <a:latin typeface="Calibri" panose="020F0502020204030204" pitchFamily="34" charset="0"/>
                <a:ea typeface="Calibri" panose="020F0502020204030204" pitchFamily="34" charset="0"/>
                <a:cs typeface="Times New Roman" panose="02020603050405020304" pitchFamily="18" charset="0"/>
              </a:rPr>
              <a:t>Molar mass of a gas</a:t>
            </a:r>
            <a:r>
              <a:rPr lang="en-US" sz="2400" dirty="0">
                <a:effectLst/>
                <a:latin typeface="Calibri" panose="020F0502020204030204" pitchFamily="34" charset="0"/>
                <a:ea typeface="Calibri" panose="020F0502020204030204" pitchFamily="34" charset="0"/>
                <a:cs typeface="Times New Roman" panose="02020603050405020304" pitchFamily="18" charset="0"/>
              </a:rPr>
              <a:t> – can be calculated using the density of a gas</a:t>
            </a:r>
          </a:p>
          <a:p>
            <a:pPr marL="0" indent="0">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3200" dirty="0">
                <a:latin typeface="Calibri" panose="020F0502020204030204" pitchFamily="34" charset="0"/>
                <a:ea typeface="Calibri" panose="020F0502020204030204" pitchFamily="34" charset="0"/>
                <a:cs typeface="Times New Roman" panose="02020603050405020304" pitchFamily="18" charset="0"/>
              </a:rPr>
              <a: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MM = </a:t>
            </a:r>
            <a:r>
              <a:rPr lang="en-US" sz="2400" b="1" dirty="0" err="1">
                <a:effectLst/>
                <a:latin typeface="Calibri" panose="020F0502020204030204" pitchFamily="34" charset="0"/>
                <a:ea typeface="Calibri" panose="020F0502020204030204" pitchFamily="34" charset="0"/>
                <a:cs typeface="Times New Roman" panose="02020603050405020304" pitchFamily="18" charset="0"/>
              </a:rPr>
              <a:t>dRT</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       m RT</a:t>
            </a:r>
          </a:p>
          <a:p>
            <a:pPr marL="0" indent="0">
              <a:buNone/>
            </a:pPr>
            <a:r>
              <a:rPr lang="en-US" sz="2400" b="1" dirty="0">
                <a:latin typeface="Calibri" panose="020F0502020204030204" pitchFamily="34" charset="0"/>
                <a:ea typeface="Calibri" panose="020F0502020204030204" pitchFamily="34" charset="0"/>
                <a:cs typeface="Times New Roman" panose="02020603050405020304" pitchFamily="18" charset="0"/>
              </a:rPr>
              <a:t>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P	           v  P</a:t>
            </a:r>
          </a:p>
          <a:p>
            <a:pPr marL="0" indent="0">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457200" indent="-457200">
              <a:buAutoNum type="arabicPeriod"/>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 certain gas with a pressure of 1.50 atm and 27</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has a density of 1.96 g/liter.  What is the molar mass and most probable identity of the gas?</a:t>
            </a:r>
          </a:p>
          <a:p>
            <a:pPr marL="457200" indent="-457200">
              <a:buAutoNum type="arabicPeriod"/>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4400" dirty="0"/>
          </a:p>
        </p:txBody>
      </p:sp>
      <p:grpSp>
        <p:nvGrpSpPr>
          <p:cNvPr id="11" name="Group 10">
            <a:extLst>
              <a:ext uri="{FF2B5EF4-FFF2-40B4-BE49-F238E27FC236}">
                <a16:creationId xmlns:a16="http://schemas.microsoft.com/office/drawing/2014/main" id="{2200B9AB-7DA1-68D2-714B-9AD5A61EF98E}"/>
              </a:ext>
            </a:extLst>
          </p:cNvPr>
          <p:cNvGrpSpPr/>
          <p:nvPr/>
        </p:nvGrpSpPr>
        <p:grpSpPr>
          <a:xfrm>
            <a:off x="4524829" y="2823932"/>
            <a:ext cx="2409371" cy="874483"/>
            <a:chOff x="4524829" y="2823932"/>
            <a:chExt cx="2409371" cy="874483"/>
          </a:xfrm>
        </p:grpSpPr>
        <p:cxnSp>
          <p:nvCxnSpPr>
            <p:cNvPr id="4" name="Straight Connector 3">
              <a:extLst>
                <a:ext uri="{FF2B5EF4-FFF2-40B4-BE49-F238E27FC236}">
                  <a16:creationId xmlns:a16="http://schemas.microsoft.com/office/drawing/2014/main" id="{227195D5-AE47-0B11-A4FE-E7B0B2448A6E}"/>
                </a:ext>
              </a:extLst>
            </p:cNvPr>
            <p:cNvCxnSpPr>
              <a:cxnSpLocks/>
            </p:cNvCxnSpPr>
            <p:nvPr/>
          </p:nvCxnSpPr>
          <p:spPr>
            <a:xfrm>
              <a:off x="4524829" y="3261178"/>
              <a:ext cx="49348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A7F9BEE-3CD5-F5D1-81D6-9506B48052F2}"/>
                </a:ext>
              </a:extLst>
            </p:cNvPr>
            <p:cNvCxnSpPr>
              <a:cxnSpLocks/>
            </p:cNvCxnSpPr>
            <p:nvPr/>
          </p:nvCxnSpPr>
          <p:spPr>
            <a:xfrm>
              <a:off x="6096000" y="3261178"/>
              <a:ext cx="838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6582F9F3-33D5-2912-9ADF-C2E2E28C3AE5}"/>
                </a:ext>
              </a:extLst>
            </p:cNvPr>
            <p:cNvSpPr/>
            <p:nvPr/>
          </p:nvSpPr>
          <p:spPr>
            <a:xfrm>
              <a:off x="6096000" y="2823932"/>
              <a:ext cx="413657" cy="874483"/>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4151542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E09C7A3-3184-09C3-ED0B-D91AC672567B}"/>
              </a:ext>
            </a:extLst>
          </p:cNvPr>
          <p:cNvSpPr>
            <a:spLocks noGrp="1"/>
          </p:cNvSpPr>
          <p:nvPr>
            <p:ph type="title"/>
          </p:nvPr>
        </p:nvSpPr>
        <p:spPr/>
        <p:txBody>
          <a:bodyPr>
            <a:normAutofit fontScale="90000"/>
          </a:bodyPr>
          <a:lstStyle/>
          <a:p>
            <a:pPr algn="ctr"/>
            <a:r>
              <a:rPr lang="en-US" dirty="0"/>
              <a:t>Chapter 5 Section 3:  Mole fraction, Effusion rates, Real gases</a:t>
            </a:r>
          </a:p>
        </p:txBody>
      </p:sp>
      <p:sp>
        <p:nvSpPr>
          <p:cNvPr id="6" name="Content Placeholder 5">
            <a:extLst>
              <a:ext uri="{FF2B5EF4-FFF2-40B4-BE49-F238E27FC236}">
                <a16:creationId xmlns:a16="http://schemas.microsoft.com/office/drawing/2014/main" id="{42157178-22C1-C90C-EE51-E320832F5250}"/>
              </a:ext>
            </a:extLst>
          </p:cNvPr>
          <p:cNvSpPr>
            <a:spLocks noGrp="1"/>
          </p:cNvSpPr>
          <p:nvPr>
            <p:ph idx="1"/>
          </p:nvPr>
        </p:nvSpPr>
        <p:spPr>
          <a:xfrm>
            <a:off x="0" y="1825625"/>
            <a:ext cx="12192000" cy="4351338"/>
          </a:xfrm>
        </p:spPr>
        <p:txBody>
          <a:bodyPr>
            <a:normAutofit lnSpcReduction="10000"/>
          </a:bodyPr>
          <a:lstStyle/>
          <a:p>
            <a:pPr marL="0" indent="0">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Mole fraction</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ratio of the number of a given component in a mixture to the total number of 			  moles.</a:t>
            </a:r>
          </a:p>
          <a:p>
            <a:pPr marL="0" indent="0">
              <a:buNone/>
            </a:pPr>
            <a:r>
              <a:rPr lang="en-US" sz="3600" dirty="0"/>
              <a: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X =   n</a:t>
            </a:r>
            <a:r>
              <a:rPr lang="en-US" sz="2400" b="1"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     P</a:t>
            </a:r>
            <a:r>
              <a:rPr lang="en-US" sz="2400" b="1" baseline="-25000" dirty="0">
                <a:effectLst/>
                <a:latin typeface="Calibri" panose="020F0502020204030204" pitchFamily="34" charset="0"/>
                <a:ea typeface="Calibri" panose="020F0502020204030204" pitchFamily="34" charset="0"/>
                <a:cs typeface="Times New Roman" panose="02020603050405020304" pitchFamily="18" charset="0"/>
              </a:rPr>
              <a:t>1</a:t>
            </a:r>
          </a:p>
          <a:p>
            <a:pPr marL="0" indent="0">
              <a:buNone/>
            </a:pPr>
            <a:r>
              <a:rPr lang="en-US" sz="3200" b="1" baseline="-25000" dirty="0">
                <a:latin typeface="Calibri" panose="020F0502020204030204" pitchFamily="34" charset="0"/>
                <a:ea typeface="Calibri" panose="020F0502020204030204" pitchFamily="34" charset="0"/>
                <a:cs typeface="Times New Roman" panose="02020603050405020304" pitchFamily="18" charset="0"/>
              </a:rPr>
              <a: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err="1">
                <a:effectLst/>
                <a:latin typeface="Calibri" panose="020F0502020204030204" pitchFamily="34" charset="0"/>
                <a:ea typeface="Calibri" panose="020F0502020204030204" pitchFamily="34" charset="0"/>
                <a:cs typeface="Times New Roman" panose="02020603050405020304" pitchFamily="18" charset="0"/>
              </a:rPr>
              <a:t>n</a:t>
            </a:r>
            <a:r>
              <a:rPr lang="en-US" sz="2400" b="1" baseline="-25000" dirty="0" err="1">
                <a:effectLst/>
                <a:latin typeface="Calibri" panose="020F0502020204030204" pitchFamily="34" charset="0"/>
                <a:ea typeface="Calibri" panose="020F0502020204030204" pitchFamily="34" charset="0"/>
                <a:cs typeface="Times New Roman" panose="02020603050405020304" pitchFamily="18" charset="0"/>
              </a:rPr>
              <a:t>total</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err="1">
                <a:effectLst/>
                <a:latin typeface="Calibri" panose="020F0502020204030204" pitchFamily="34" charset="0"/>
                <a:ea typeface="Calibri" panose="020F0502020204030204" pitchFamily="34" charset="0"/>
                <a:cs typeface="Times New Roman" panose="02020603050405020304" pitchFamily="18" charset="0"/>
              </a:rPr>
              <a:t>P</a:t>
            </a:r>
            <a:r>
              <a:rPr lang="en-US" sz="2400" b="1" baseline="-25000" dirty="0" err="1">
                <a:effectLst/>
                <a:latin typeface="Calibri" panose="020F0502020204030204" pitchFamily="34" charset="0"/>
                <a:ea typeface="Calibri" panose="020F0502020204030204" pitchFamily="34" charset="0"/>
                <a:cs typeface="Times New Roman" panose="02020603050405020304" pitchFamily="18" charset="0"/>
              </a:rPr>
              <a:t>total</a:t>
            </a:r>
            <a:endParaRPr lang="en-US" sz="2400" b="1" baseline="-250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800"/>
              </a:spcAft>
              <a:buAutoNum type="arabicPeriod"/>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2.0 liters of He at 46</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and 1.2 atm pressure was added to a vessel that contains 4.5 liters of N</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STP.  What is the total pressure and partial pressure of each gas at STP after the He is added?</a:t>
            </a:r>
          </a:p>
          <a:p>
            <a:pPr marL="457200" marR="0" indent="-457200">
              <a:lnSpc>
                <a:spcPct val="107000"/>
              </a:lnSpc>
              <a:spcBef>
                <a:spcPts val="0"/>
              </a:spcBef>
              <a:spcAft>
                <a:spcPts val="800"/>
              </a:spcAft>
              <a:buAutoNum type="arabicPeriod"/>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800"/>
              </a:spcAft>
              <a:buAutoNum type="arabicPeriod"/>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 balloon is filled with 2.1 grams of oxygen gas and 5.2 grams of chlorine gas, producing a total pressure of 748 torr.  What is the partial pressure of each gas in the balloon?</a:t>
            </a:r>
          </a:p>
          <a:p>
            <a:pPr marL="457200" marR="0" indent="-457200">
              <a:lnSpc>
                <a:spcPct val="107000"/>
              </a:lnSpc>
              <a:spcBef>
                <a:spcPts val="0"/>
              </a:spcBef>
              <a:spcAft>
                <a:spcPts val="800"/>
              </a:spcAft>
              <a:buAutoNum type="arabicPeriod"/>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4400" dirty="0"/>
          </a:p>
        </p:txBody>
      </p:sp>
      <p:cxnSp>
        <p:nvCxnSpPr>
          <p:cNvPr id="2" name="Straight Connector 1">
            <a:extLst>
              <a:ext uri="{FF2B5EF4-FFF2-40B4-BE49-F238E27FC236}">
                <a16:creationId xmlns:a16="http://schemas.microsoft.com/office/drawing/2014/main" id="{274FABA8-97E3-8462-CD69-3A83E6BF976B}"/>
              </a:ext>
            </a:extLst>
          </p:cNvPr>
          <p:cNvCxnSpPr>
            <a:cxnSpLocks/>
          </p:cNvCxnSpPr>
          <p:nvPr/>
        </p:nvCxnSpPr>
        <p:spPr>
          <a:xfrm>
            <a:off x="4213680" y="3074535"/>
            <a:ext cx="59780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6B7D0EE-361E-AB71-5760-0346CE81C021}"/>
              </a:ext>
            </a:extLst>
          </p:cNvPr>
          <p:cNvCxnSpPr>
            <a:cxnSpLocks/>
          </p:cNvCxnSpPr>
          <p:nvPr/>
        </p:nvCxnSpPr>
        <p:spPr>
          <a:xfrm>
            <a:off x="5313139" y="3068414"/>
            <a:ext cx="59780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45877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par>
                                <p:cTn id="19" presetID="10"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Effect transition="in" filter="fade">
                                      <p:cBhvr>
                                        <p:cTn id="26" dur="500"/>
                                        <p:tgtEl>
                                          <p:spTgt spid="6">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Effect transition="in" filter="fade">
                                      <p:cBhvr>
                                        <p:cTn id="31" dur="500"/>
                                        <p:tgtEl>
                                          <p:spTgt spid="6">
                                            <p:txEl>
                                              <p:pRg st="5" end="5"/>
                                            </p:txEl>
                                          </p:spTgt>
                                        </p:tgtEl>
                                      </p:cBhvr>
                                    </p:animEffect>
                                  </p:childTnLst>
                                </p:cTn>
                              </p:par>
                              <p:par>
                                <p:cTn id="32" presetID="10" presetClass="exit" presetSubtype="0" fill="hold" nodeType="withEffect">
                                  <p:stCondLst>
                                    <p:cond delay="0"/>
                                  </p:stCondLst>
                                  <p:childTnLst>
                                    <p:animEffect transition="out" filter="fade">
                                      <p:cBhvr>
                                        <p:cTn id="33" dur="500"/>
                                        <p:tgtEl>
                                          <p:spTgt spid="6">
                                            <p:txEl>
                                              <p:pRg st="3" end="3"/>
                                            </p:txEl>
                                          </p:spTgt>
                                        </p:tgtEl>
                                      </p:cBhvr>
                                    </p:animEffect>
                                    <p:set>
                                      <p:cBhvr>
                                        <p:cTn id="34" dur="1" fill="hold">
                                          <p:stCondLst>
                                            <p:cond delay="499"/>
                                          </p:stCondLst>
                                        </p:cTn>
                                        <p:tgtEl>
                                          <p:spTgt spid="6">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6F281-EE7C-386D-E506-FB4FC3790229}"/>
              </a:ext>
            </a:extLst>
          </p:cNvPr>
          <p:cNvSpPr>
            <a:spLocks noGrp="1"/>
          </p:cNvSpPr>
          <p:nvPr>
            <p:ph type="title"/>
          </p:nvPr>
        </p:nvSpPr>
        <p:spPr/>
        <p:txBody>
          <a:bodyPr>
            <a:normAutofit fontScale="90000"/>
          </a:bodyPr>
          <a:lstStyle/>
          <a:p>
            <a:pPr algn="ctr"/>
            <a:r>
              <a:rPr lang="en-US" dirty="0"/>
              <a:t>Chapter 5 Section 3:  Mole fraction, Effusion rates, Real gases</a:t>
            </a:r>
          </a:p>
        </p:txBody>
      </p:sp>
      <p:sp>
        <p:nvSpPr>
          <p:cNvPr id="5" name="Content Placeholder 4">
            <a:extLst>
              <a:ext uri="{FF2B5EF4-FFF2-40B4-BE49-F238E27FC236}">
                <a16:creationId xmlns:a16="http://schemas.microsoft.com/office/drawing/2014/main" id="{5B9A7A55-EE5E-8C85-D61C-643CF8DA30F4}"/>
              </a:ext>
            </a:extLst>
          </p:cNvPr>
          <p:cNvSpPr>
            <a:spLocks noGrp="1"/>
          </p:cNvSpPr>
          <p:nvPr>
            <p:ph idx="1"/>
          </p:nvPr>
        </p:nvSpPr>
        <p:spPr/>
        <p:txBody>
          <a:bodyPr/>
          <a:lstStyle/>
          <a:p>
            <a:pPr marL="0" marR="0" indent="0">
              <a:lnSpc>
                <a:spcPct val="107000"/>
              </a:lnSpc>
              <a:spcBef>
                <a:spcPts val="0"/>
              </a:spcBef>
              <a:spcAft>
                <a:spcPts val="800"/>
              </a:spcAft>
              <a:buNone/>
            </a:pP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3.  When one mole of methane, CH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is heated with four moles of oxygen, the following reaction occurs: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(g)</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+ 2 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(g)</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(g)</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+ 2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(g)</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indent="-457200">
              <a:lnSpc>
                <a:spcPct val="107000"/>
              </a:lnSpc>
              <a:spcBef>
                <a:spcPts val="0"/>
              </a:spcBef>
              <a:spcAft>
                <a:spcPts val="800"/>
              </a:spcAft>
              <a:buAutoNum type="alphaLcParenR"/>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Assuming all the methane is converted to CO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and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 what are the mole fractions of 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and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 in the resulting mixture?</a:t>
            </a:r>
          </a:p>
          <a:p>
            <a:pPr marL="685800" marR="0" indent="-457200">
              <a:lnSpc>
                <a:spcPct val="107000"/>
              </a:lnSpc>
              <a:spcBef>
                <a:spcPts val="0"/>
              </a:spcBef>
              <a:spcAft>
                <a:spcPts val="800"/>
              </a:spcAft>
              <a:buAutoNum type="alphaLcParenR"/>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b) If the total pressure of the mixture is 1.26 atm, what are the partial pressures of the gases?</a:t>
            </a:r>
          </a:p>
          <a:p>
            <a:pPr marL="0" indent="0">
              <a:buNone/>
            </a:pPr>
            <a:endParaRPr lang="en-US" dirty="0"/>
          </a:p>
        </p:txBody>
      </p:sp>
    </p:spTree>
    <p:extLst>
      <p:ext uri="{BB962C8B-B14F-4D97-AF65-F5344CB8AC3E}">
        <p14:creationId xmlns:p14="http://schemas.microsoft.com/office/powerpoint/2010/main" val="1372147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500"/>
                                        <p:tgtEl>
                                          <p:spTgt spid="5">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fade">
                                      <p:cBhvr>
                                        <p:cTn id="13" dur="500"/>
                                        <p:tgtEl>
                                          <p:spTgt spid="5">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xEl>
                                              <p:pRg st="5" end="5"/>
                                            </p:txEl>
                                          </p:spTgt>
                                        </p:tgtEl>
                                        <p:attrNameLst>
                                          <p:attrName>style.visibility</p:attrName>
                                        </p:attrNameLst>
                                      </p:cBhvr>
                                      <p:to>
                                        <p:strVal val="visible"/>
                                      </p:to>
                                    </p:set>
                                    <p:animEffect transition="in" filter="fade">
                                      <p:cBhvr>
                                        <p:cTn id="18" dur="500"/>
                                        <p:tgtEl>
                                          <p:spTgt spid="5">
                                            <p:txEl>
                                              <p:pRg st="5" end="5"/>
                                            </p:txEl>
                                          </p:spTgt>
                                        </p:tgtEl>
                                      </p:cBhvr>
                                    </p:animEffect>
                                  </p:childTnLst>
                                </p:cTn>
                              </p:par>
                              <p:par>
                                <p:cTn id="19" presetID="10" presetClass="exit" presetSubtype="0" fill="hold" nodeType="withEffect">
                                  <p:stCondLst>
                                    <p:cond delay="0"/>
                                  </p:stCondLst>
                                  <p:childTnLst>
                                    <p:animEffect transition="out" filter="fade">
                                      <p:cBhvr>
                                        <p:cTn id="20" dur="500"/>
                                        <p:tgtEl>
                                          <p:spTgt spid="5">
                                            <p:txEl>
                                              <p:pRg st="3" end="3"/>
                                            </p:txEl>
                                          </p:spTgt>
                                        </p:tgtEl>
                                      </p:cBhvr>
                                    </p:animEffect>
                                    <p:set>
                                      <p:cBhvr>
                                        <p:cTn id="21" dur="1" fill="hold">
                                          <p:stCondLst>
                                            <p:cond delay="499"/>
                                          </p:stCondLst>
                                        </p:cTn>
                                        <p:tgtEl>
                                          <p:spTgt spid="5">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AB4D6DC-C2E1-E1D0-DF37-A3EDF0FB6530}"/>
              </a:ext>
            </a:extLst>
          </p:cNvPr>
          <p:cNvSpPr>
            <a:spLocks noGrp="1"/>
          </p:cNvSpPr>
          <p:nvPr>
            <p:ph type="title"/>
          </p:nvPr>
        </p:nvSpPr>
        <p:spPr/>
        <p:txBody>
          <a:bodyPr>
            <a:normAutofit fontScale="90000"/>
          </a:bodyPr>
          <a:lstStyle/>
          <a:p>
            <a:pPr algn="ctr"/>
            <a:r>
              <a:rPr lang="en-US" dirty="0"/>
              <a:t>Chapter 5 Section 3:  Mole fraction, Effusion rates, Real gases</a:t>
            </a:r>
          </a:p>
        </p:txBody>
      </p:sp>
      <p:sp>
        <p:nvSpPr>
          <p:cNvPr id="6" name="Content Placeholder 5">
            <a:extLst>
              <a:ext uri="{FF2B5EF4-FFF2-40B4-BE49-F238E27FC236}">
                <a16:creationId xmlns:a16="http://schemas.microsoft.com/office/drawing/2014/main" id="{0A8EA165-CC48-C384-F3C3-7C3C4A61C55F}"/>
              </a:ext>
            </a:extLst>
          </p:cNvPr>
          <p:cNvSpPr>
            <a:spLocks noGrp="1"/>
          </p:cNvSpPr>
          <p:nvPr>
            <p:ph idx="1"/>
          </p:nvPr>
        </p:nvSpPr>
        <p:spPr>
          <a:xfrm>
            <a:off x="0" y="1825625"/>
            <a:ext cx="12192000" cy="4351338"/>
          </a:xfrm>
        </p:spPr>
        <p:txBody>
          <a:bodyPr/>
          <a:lstStyle/>
          <a:p>
            <a:pPr marL="0" indent="0">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Root mean square velocity</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an expression dealing with the average velocity of gas particles – a derived formula					</a:t>
            </a:r>
          </a:p>
          <a:p>
            <a:pPr marL="0" indent="0">
              <a:buNone/>
            </a:pPr>
            <a:r>
              <a:rPr lang="en-US" sz="2400" b="1" kern="100" dirty="0">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r = 8.3145 j/mole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3600" dirty="0"/>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err="1">
                <a:effectLst/>
                <a:latin typeface="Calibri" panose="020F0502020204030204" pitchFamily="34" charset="0"/>
                <a:ea typeface="Calibri" panose="020F0502020204030204" pitchFamily="34" charset="0"/>
                <a:cs typeface="Times New Roman" panose="02020603050405020304" pitchFamily="18" charset="0"/>
              </a:rPr>
              <a:t>V</a:t>
            </a:r>
            <a:r>
              <a:rPr lang="en-US" sz="2400" b="1" kern="100" baseline="-25000" dirty="0" err="1">
                <a:effectLst/>
                <a:latin typeface="Calibri" panose="020F0502020204030204" pitchFamily="34" charset="0"/>
                <a:ea typeface="Calibri" panose="020F0502020204030204" pitchFamily="34" charset="0"/>
                <a:cs typeface="Times New Roman" panose="02020603050405020304" pitchFamily="18" charset="0"/>
              </a:rPr>
              <a:t>rms</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    </a:t>
            </a:r>
            <a:r>
              <a:rPr lang="en-US" sz="2400" b="1" kern="100" dirty="0">
                <a:effectLst/>
                <a:latin typeface="Calibri" panose="020F0502020204030204" pitchFamily="34" charset="0"/>
                <a:ea typeface="Calibri" panose="020F0502020204030204" pitchFamily="34" charset="0"/>
                <a:cs typeface="Calibri" panose="020F0502020204030204" pitchFamily="34" charset="0"/>
              </a:rPr>
              <a:t>√</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3rt/m			t = K temperature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m = molar mass in </a:t>
            </a: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kg</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8:  Calculate the root mean velocity of He gas and 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gas at 25</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a:t>
            </a:r>
            <a:endParaRPr lang="en-US" dirty="0"/>
          </a:p>
        </p:txBody>
      </p:sp>
      <p:cxnSp>
        <p:nvCxnSpPr>
          <p:cNvPr id="2" name="Straight Connector 1">
            <a:extLst>
              <a:ext uri="{FF2B5EF4-FFF2-40B4-BE49-F238E27FC236}">
                <a16:creationId xmlns:a16="http://schemas.microsoft.com/office/drawing/2014/main" id="{E8864C5A-AA0E-4872-A038-A02183DFB32C}"/>
              </a:ext>
            </a:extLst>
          </p:cNvPr>
          <p:cNvCxnSpPr>
            <a:cxnSpLocks/>
          </p:cNvCxnSpPr>
          <p:nvPr/>
        </p:nvCxnSpPr>
        <p:spPr>
          <a:xfrm>
            <a:off x="3029857" y="3268889"/>
            <a:ext cx="72571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87348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par>
                                <p:cTn id="19" presetID="10" presetClass="entr" presetSubtype="0" fill="hold"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fade">
                                      <p:cBhvr>
                                        <p:cTn id="21" dur="500"/>
                                        <p:tgtEl>
                                          <p:spTgt spid="6">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6">
                                            <p:txEl>
                                              <p:pRg st="6" end="6"/>
                                            </p:txEl>
                                          </p:spTgt>
                                        </p:tgtEl>
                                        <p:attrNameLst>
                                          <p:attrName>style.visibility</p:attrName>
                                        </p:attrNameLst>
                                      </p:cBhvr>
                                      <p:to>
                                        <p:strVal val="visible"/>
                                      </p:to>
                                    </p:set>
                                    <p:animEffect transition="in" filter="fade">
                                      <p:cBhvr>
                                        <p:cTn id="26"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096280A-B6B0-EDF1-1D75-7EBBB4C81092}"/>
              </a:ext>
            </a:extLst>
          </p:cNvPr>
          <p:cNvSpPr>
            <a:spLocks noGrp="1"/>
          </p:cNvSpPr>
          <p:nvPr>
            <p:ph type="title"/>
          </p:nvPr>
        </p:nvSpPr>
        <p:spPr/>
        <p:txBody>
          <a:bodyPr>
            <a:normAutofit fontScale="90000"/>
          </a:bodyPr>
          <a:lstStyle/>
          <a:p>
            <a:pPr algn="ctr"/>
            <a:r>
              <a:rPr lang="en-US" dirty="0"/>
              <a:t>Chapter 5 Section 3:  Mole fraction, Effusion rates, Real gases</a:t>
            </a:r>
          </a:p>
        </p:txBody>
      </p:sp>
      <p:sp>
        <p:nvSpPr>
          <p:cNvPr id="8" name="Content Placeholder 7">
            <a:extLst>
              <a:ext uri="{FF2B5EF4-FFF2-40B4-BE49-F238E27FC236}">
                <a16:creationId xmlns:a16="http://schemas.microsoft.com/office/drawing/2014/main" id="{CD2E78AD-0629-DB46-3F51-779E824C3191}"/>
              </a:ext>
            </a:extLst>
          </p:cNvPr>
          <p:cNvSpPr>
            <a:spLocks noGrp="1"/>
          </p:cNvSpPr>
          <p:nvPr>
            <p:ph idx="1"/>
          </p:nvPr>
        </p:nvSpPr>
        <p:spPr>
          <a:xfrm>
            <a:off x="0" y="1825625"/>
            <a:ext cx="12192000" cy="4351338"/>
          </a:xfrm>
        </p:spPr>
        <p:txBody>
          <a:bodyPr/>
          <a:lstStyle/>
          <a:p>
            <a:pPr marL="0" marR="0" indent="0">
              <a:lnSpc>
                <a:spcPct val="107000"/>
              </a:lnSpc>
              <a:spcBef>
                <a:spcPts val="0"/>
              </a:spcBef>
              <a:spcAft>
                <a:spcPts val="800"/>
              </a:spcAft>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Effusion and Diffusion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Effusion</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relates to the passage of a gas through a hole in an evacuated chamber</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Diffusion</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relates to mixing of gases; directly related to effusion </a:t>
            </a:r>
          </a:p>
          <a:p>
            <a:pPr marL="0" marR="0" indent="0">
              <a:lnSpc>
                <a:spcPct val="107000"/>
              </a:lnSpc>
              <a:spcBef>
                <a:spcPts val="0"/>
              </a:spcBef>
              <a:spcAft>
                <a:spcPts val="800"/>
              </a:spcAft>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Graham’s Law of Effusion and Diffusion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dirty="0"/>
              <a:t>			</a:t>
            </a:r>
            <a:r>
              <a:rPr lang="en-US" sz="2400" b="1" dirty="0" err="1">
                <a:effectLst/>
                <a:latin typeface="Calibri" panose="020F0502020204030204" pitchFamily="34" charset="0"/>
                <a:ea typeface="Calibri" panose="020F0502020204030204" pitchFamily="34" charset="0"/>
                <a:cs typeface="Times New Roman" panose="02020603050405020304" pitchFamily="18" charset="0"/>
              </a:rPr>
              <a:t>Rate</a:t>
            </a:r>
            <a:r>
              <a:rPr lang="en-US" sz="2400" b="1" baseline="-25000" dirty="0" err="1">
                <a:effectLst/>
                <a:latin typeface="Calibri" panose="020F0502020204030204" pitchFamily="34" charset="0"/>
                <a:ea typeface="Calibri" panose="020F0502020204030204" pitchFamily="34" charset="0"/>
                <a:cs typeface="Times New Roman" panose="02020603050405020304" pitchFamily="18" charset="0"/>
              </a:rPr>
              <a:t>effusion</a:t>
            </a:r>
            <a:r>
              <a:rPr lang="en-US" sz="2400" b="1" baseline="-25000" dirty="0">
                <a:effectLst/>
                <a:latin typeface="Calibri" panose="020F0502020204030204" pitchFamily="34" charset="0"/>
                <a:ea typeface="Calibri" panose="020F0502020204030204" pitchFamily="34" charset="0"/>
                <a:cs typeface="Times New Roman" panose="02020603050405020304" pitchFamily="18" charset="0"/>
              </a:rPr>
              <a:t> 1</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     </a:t>
            </a:r>
            <a:r>
              <a:rPr lang="en-US" sz="2400" b="1" dirty="0">
                <a:effectLst/>
                <a:latin typeface="Calibri" panose="020F0502020204030204" pitchFamily="34" charset="0"/>
                <a:ea typeface="Calibri" panose="020F0502020204030204" pitchFamily="34" charset="0"/>
              </a:rPr>
              <a:t>√</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m</a:t>
            </a:r>
            <a:r>
              <a:rPr lang="en-US" sz="2400" b="1"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b="1" dirty="0">
                <a:effectLst/>
                <a:latin typeface="Calibri" panose="020F0502020204030204" pitchFamily="34" charset="0"/>
                <a:ea typeface="Calibri" panose="020F0502020204030204" pitchFamily="34" charset="0"/>
                <a:cs typeface="Times New Roman" panose="02020603050405020304" pitchFamily="18" charset="0"/>
              </a:rPr>
              <a:t>/m</a:t>
            </a:r>
            <a:r>
              <a:rPr lang="en-US" sz="2400" b="1" baseline="-25000" dirty="0">
                <a:effectLst/>
                <a:latin typeface="Calibri" panose="020F0502020204030204" pitchFamily="34" charset="0"/>
                <a:ea typeface="Calibri" panose="020F0502020204030204" pitchFamily="34" charset="0"/>
                <a:cs typeface="Times New Roman" panose="02020603050405020304" pitchFamily="18" charset="0"/>
              </a:rPr>
              <a:t>1</a:t>
            </a:r>
          </a:p>
          <a:p>
            <a:pPr marL="0" marR="0" indent="0">
              <a:lnSpc>
                <a:spcPct val="107000"/>
              </a:lnSpc>
              <a:spcBef>
                <a:spcPts val="0"/>
              </a:spcBef>
              <a:spcAft>
                <a:spcPts val="800"/>
              </a:spcAft>
              <a:buNone/>
            </a:pPr>
            <a:r>
              <a:rPr lang="en-US" sz="2400" b="1" baseline="-25000" dirty="0">
                <a:latin typeface="Calibri" panose="020F0502020204030204" pitchFamily="34" charset="0"/>
                <a:ea typeface="Calibri" panose="020F0502020204030204" pitchFamily="34" charset="0"/>
                <a:cs typeface="Times New Roman" panose="02020603050405020304" pitchFamily="18" charset="0"/>
              </a:rPr>
              <a:t>			</a:t>
            </a:r>
            <a:r>
              <a:rPr lang="en-US" sz="2400" b="1" kern="100" dirty="0" err="1">
                <a:effectLst/>
                <a:latin typeface="Calibri" panose="020F0502020204030204" pitchFamily="34" charset="0"/>
                <a:ea typeface="Calibri" panose="020F0502020204030204" pitchFamily="34" charset="0"/>
                <a:cs typeface="Times New Roman" panose="02020603050405020304" pitchFamily="18" charset="0"/>
              </a:rPr>
              <a:t>Rate</a:t>
            </a:r>
            <a:r>
              <a:rPr lang="en-US" sz="2400" b="1" kern="100" baseline="-25000" dirty="0" err="1">
                <a:effectLst/>
                <a:latin typeface="Calibri" panose="020F0502020204030204" pitchFamily="34" charset="0"/>
                <a:ea typeface="Calibri" panose="020F0502020204030204" pitchFamily="34" charset="0"/>
                <a:cs typeface="Times New Roman" panose="02020603050405020304" pitchFamily="18" charset="0"/>
              </a:rPr>
              <a:t>effusion</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 2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9:  How many times faster will He effuse than 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gas?</a:t>
            </a:r>
          </a:p>
          <a:p>
            <a:pPr marL="0" indent="0">
              <a:buNone/>
            </a:pPr>
            <a:endParaRPr lang="en-US" dirty="0"/>
          </a:p>
        </p:txBody>
      </p:sp>
      <p:cxnSp>
        <p:nvCxnSpPr>
          <p:cNvPr id="2" name="Straight Connector 1">
            <a:extLst>
              <a:ext uri="{FF2B5EF4-FFF2-40B4-BE49-F238E27FC236}">
                <a16:creationId xmlns:a16="http://schemas.microsoft.com/office/drawing/2014/main" id="{E3507A5E-F9A0-5B08-08F4-B3D68B24FEF8}"/>
              </a:ext>
            </a:extLst>
          </p:cNvPr>
          <p:cNvCxnSpPr>
            <a:cxnSpLocks/>
          </p:cNvCxnSpPr>
          <p:nvPr/>
        </p:nvCxnSpPr>
        <p:spPr>
          <a:xfrm>
            <a:off x="5272314" y="4041779"/>
            <a:ext cx="965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37A347EB-CDD6-B09D-843F-CA3733E690F3}"/>
              </a:ext>
            </a:extLst>
          </p:cNvPr>
          <p:cNvCxnSpPr>
            <a:cxnSpLocks/>
          </p:cNvCxnSpPr>
          <p:nvPr/>
        </p:nvCxnSpPr>
        <p:spPr>
          <a:xfrm>
            <a:off x="2833915" y="4390122"/>
            <a:ext cx="136797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27912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8">
                                            <p:txEl>
                                              <p:pRg st="5" end="5"/>
                                            </p:txEl>
                                          </p:spTgt>
                                        </p:tgtEl>
                                        <p:attrNameLst>
                                          <p:attrName>style.visibility</p:attrName>
                                        </p:attrNameLst>
                                      </p:cBhvr>
                                      <p:to>
                                        <p:strVal val="visible"/>
                                      </p:to>
                                    </p:set>
                                    <p:animEffect transition="in" filter="fade">
                                      <p:cBhvr>
                                        <p:cTn id="30" dur="500"/>
                                        <p:tgtEl>
                                          <p:spTgt spid="8">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500"/>
                                        <p:tgtEl>
                                          <p:spTgt spid="2"/>
                                        </p:tgtEl>
                                      </p:cBhvr>
                                    </p:animEffect>
                                  </p:childTnLst>
                                </p:cTn>
                              </p:par>
                              <p:par>
                                <p:cTn id="34" presetID="10" presetClass="entr" presetSubtype="0"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5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8">
                                            <p:txEl>
                                              <p:pRg st="7" end="7"/>
                                            </p:txEl>
                                          </p:spTgt>
                                        </p:tgtEl>
                                        <p:attrNameLst>
                                          <p:attrName>style.visibility</p:attrName>
                                        </p:attrNameLst>
                                      </p:cBhvr>
                                      <p:to>
                                        <p:strVal val="visible"/>
                                      </p:to>
                                    </p:set>
                                    <p:animEffect transition="in" filter="fade">
                                      <p:cBhvr>
                                        <p:cTn id="41"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DF502-5983-AF69-B7C7-39E4592A5D2A}"/>
              </a:ext>
            </a:extLst>
          </p:cNvPr>
          <p:cNvSpPr>
            <a:spLocks noGrp="1"/>
          </p:cNvSpPr>
          <p:nvPr>
            <p:ph type="title"/>
          </p:nvPr>
        </p:nvSpPr>
        <p:spPr/>
        <p:txBody>
          <a:bodyPr>
            <a:normAutofit fontScale="90000"/>
          </a:bodyPr>
          <a:lstStyle/>
          <a:p>
            <a:pPr algn="ctr"/>
            <a:r>
              <a:rPr lang="en-US" dirty="0"/>
              <a:t>Chapter 5, Section 3: Mole fraction, Effusion rates, Real gases</a:t>
            </a:r>
          </a:p>
        </p:txBody>
      </p:sp>
      <p:sp>
        <p:nvSpPr>
          <p:cNvPr id="5" name="Content Placeholder 4">
            <a:extLst>
              <a:ext uri="{FF2B5EF4-FFF2-40B4-BE49-F238E27FC236}">
                <a16:creationId xmlns:a16="http://schemas.microsoft.com/office/drawing/2014/main" id="{BF6A443A-7738-062F-A54D-C38374E5B3E0}"/>
              </a:ext>
            </a:extLst>
          </p:cNvPr>
          <p:cNvSpPr>
            <a:spLocks noGrp="1"/>
          </p:cNvSpPr>
          <p:nvPr>
            <p:ph idx="1"/>
          </p:nvPr>
        </p:nvSpPr>
        <p:spPr/>
        <p:txBody>
          <a:bodyPr/>
          <a:lstStyle/>
          <a:p>
            <a:pPr marL="0" indent="0">
              <a:buNone/>
            </a:pPr>
            <a:r>
              <a:rPr lang="en-US" dirty="0"/>
              <a:t>Assignment #2:  Problems 1-6 </a:t>
            </a:r>
          </a:p>
          <a:p>
            <a:pPr marL="0" indent="0">
              <a:buNone/>
            </a:pPr>
            <a:endParaRPr lang="en-US" dirty="0"/>
          </a:p>
          <a:p>
            <a:pPr marL="0" indent="0">
              <a:buNone/>
            </a:pPr>
            <a:r>
              <a:rPr lang="en-US" dirty="0"/>
              <a:t>Pre-lab:  Molar mass of a volatile liquid</a:t>
            </a:r>
          </a:p>
          <a:p>
            <a:pPr marL="0" indent="0">
              <a:buNone/>
            </a:pPr>
            <a:endParaRPr lang="en-US" dirty="0"/>
          </a:p>
          <a:p>
            <a:pPr marL="0" indent="0">
              <a:buNone/>
            </a:pPr>
            <a:r>
              <a:rPr lang="en-US" dirty="0"/>
              <a:t>Take-home quiz #2</a:t>
            </a:r>
          </a:p>
          <a:p>
            <a:pPr marL="0" indent="0">
              <a:buNone/>
            </a:pPr>
            <a:endParaRPr lang="en-US" dirty="0"/>
          </a:p>
          <a:p>
            <a:pPr marL="0" indent="0">
              <a:buNone/>
            </a:pPr>
            <a:r>
              <a:rPr lang="en-US" dirty="0"/>
              <a:t>Lab:  Molar mass of a volatile liquid </a:t>
            </a:r>
          </a:p>
        </p:txBody>
      </p:sp>
    </p:spTree>
    <p:extLst>
      <p:ext uri="{BB962C8B-B14F-4D97-AF65-F5344CB8AC3E}">
        <p14:creationId xmlns:p14="http://schemas.microsoft.com/office/powerpoint/2010/main" val="28115278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AutoShape 3">
            <a:extLst>
              <a:ext uri="{FF2B5EF4-FFF2-40B4-BE49-F238E27FC236}">
                <a16:creationId xmlns:a16="http://schemas.microsoft.com/office/drawing/2014/main" id="{E3D09CC1-520E-7D4B-77B8-5306A5283C4E}"/>
              </a:ext>
            </a:extLst>
          </p:cNvPr>
          <p:cNvSpPr>
            <a:spLocks noChangeAspect="1" noChangeArrowheads="1" noTextEdit="1"/>
          </p:cNvSpPr>
          <p:nvPr/>
        </p:nvSpPr>
        <p:spPr bwMode="auto">
          <a:xfrm>
            <a:off x="642938" y="693738"/>
            <a:ext cx="6834187"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Title 5">
            <a:extLst>
              <a:ext uri="{FF2B5EF4-FFF2-40B4-BE49-F238E27FC236}">
                <a16:creationId xmlns:a16="http://schemas.microsoft.com/office/drawing/2014/main" id="{ACC5AA6D-D677-316F-329C-95DECBDBC440}"/>
              </a:ext>
            </a:extLst>
          </p:cNvPr>
          <p:cNvSpPr>
            <a:spLocks noGrp="1"/>
          </p:cNvSpPr>
          <p:nvPr>
            <p:ph type="title"/>
          </p:nvPr>
        </p:nvSpPr>
        <p:spPr/>
        <p:txBody>
          <a:bodyPr>
            <a:normAutofit/>
          </a:bodyPr>
          <a:lstStyle/>
          <a:p>
            <a:pPr algn="ctr"/>
            <a:r>
              <a:rPr lang="en-US" dirty="0"/>
              <a:t>Chapter 5, Section 1:  Ideal gas law</a:t>
            </a:r>
          </a:p>
        </p:txBody>
      </p:sp>
      <p:sp>
        <p:nvSpPr>
          <p:cNvPr id="10" name="Content Placeholder 9">
            <a:extLst>
              <a:ext uri="{FF2B5EF4-FFF2-40B4-BE49-F238E27FC236}">
                <a16:creationId xmlns:a16="http://schemas.microsoft.com/office/drawing/2014/main" id="{AEB189D3-D4AD-D959-2826-389F81B3E2D2}"/>
              </a:ext>
            </a:extLst>
          </p:cNvPr>
          <p:cNvSpPr>
            <a:spLocks noGrp="1"/>
          </p:cNvSpPr>
          <p:nvPr>
            <p:ph idx="1"/>
          </p:nvPr>
        </p:nvSpPr>
        <p:spPr>
          <a:xfrm>
            <a:off x="359229" y="1825624"/>
            <a:ext cx="10994571" cy="4890861"/>
          </a:xfrm>
        </p:spPr>
        <p:txBody>
          <a:bodyPr/>
          <a:lstStyle/>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With gases,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volume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must be considered with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temperature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pressure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and amount of material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(moles)</a:t>
            </a: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Volume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Liters</a:t>
            </a: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Temperature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Kelvin  (K = </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+ 273)</a:t>
            </a: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Pressure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3 common units:  atm/torr, mmHg, also kPa</a:t>
            </a:r>
          </a:p>
          <a:p>
            <a:pPr marL="0" marR="0" indent="0">
              <a:lnSpc>
                <a:spcPct val="107000"/>
              </a:lnSpc>
              <a:spcBef>
                <a:spcPts val="0"/>
              </a:spcBef>
              <a:spcAft>
                <a:spcPts val="800"/>
              </a:spcAft>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Ideal gas law</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used in gas law calculations</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1:  </a:t>
            </a: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Ideal Gas Law</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P </a:t>
            </a:r>
            <a:r>
              <a:rPr lang="en-US" sz="2400" b="1" kern="100" dirty="0">
                <a:effectLst/>
                <a:latin typeface="Calibri" panose="020F0502020204030204" pitchFamily="34" charset="0"/>
                <a:ea typeface="Calibri" panose="020F0502020204030204" pitchFamily="34" charset="0"/>
                <a:cs typeface="Calibri" panose="020F0502020204030204" pitchFamily="34" charset="0"/>
              </a:rPr>
              <a:t>∙</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V = n </a:t>
            </a:r>
            <a:r>
              <a:rPr lang="en-US" sz="2400" b="1" kern="100" dirty="0">
                <a:effectLst/>
                <a:latin typeface="Calibri" panose="020F0502020204030204" pitchFamily="34" charset="0"/>
                <a:ea typeface="Calibri" panose="020F0502020204030204" pitchFamily="34" charset="0"/>
                <a:cs typeface="Calibri" panose="020F0502020204030204" pitchFamily="34" charset="0"/>
              </a:rPr>
              <a:t>∙</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R </a:t>
            </a:r>
            <a:r>
              <a:rPr lang="en-US" sz="2400" b="1" kern="100" dirty="0">
                <a:effectLst/>
                <a:latin typeface="Calibri" panose="020F0502020204030204" pitchFamily="34" charset="0"/>
                <a:ea typeface="Calibri" panose="020F0502020204030204" pitchFamily="34" charset="0"/>
                <a:cs typeface="Calibri" panose="020F0502020204030204" pitchFamily="34" charset="0"/>
              </a:rPr>
              <a:t>∙</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2" name="TextBox 1">
            <a:extLst>
              <a:ext uri="{FF2B5EF4-FFF2-40B4-BE49-F238E27FC236}">
                <a16:creationId xmlns:a16="http://schemas.microsoft.com/office/drawing/2014/main" id="{7D48BE30-2245-FF5C-041F-DD6A6DDDA8C0}"/>
              </a:ext>
            </a:extLst>
          </p:cNvPr>
          <p:cNvSpPr txBox="1"/>
          <p:nvPr/>
        </p:nvSpPr>
        <p:spPr>
          <a:xfrm>
            <a:off x="7477125" y="4200968"/>
            <a:ext cx="3962400" cy="1963294"/>
          </a:xfrm>
          <a:prstGeom prst="rect">
            <a:avLst/>
          </a:prstGeom>
          <a:noFill/>
        </p:spPr>
        <p:txBody>
          <a:bodyPr wrap="square" rtlCol="0">
            <a:spAutoFit/>
          </a:bodyPr>
          <a:lstStyle/>
          <a:p>
            <a:pPr marL="0" marR="0">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8.56L</a:t>
            </a:r>
          </a:p>
          <a:p>
            <a:pPr marL="0" marR="0">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0</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n = ?</a:t>
            </a:r>
          </a:p>
          <a:p>
            <a:pPr marL="0" marR="0">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1.5 atm</a:t>
            </a:r>
            <a:endParaRPr lang="en-US" sz="2400" dirty="0"/>
          </a:p>
        </p:txBody>
      </p:sp>
      <p:grpSp>
        <p:nvGrpSpPr>
          <p:cNvPr id="15" name="Group 14">
            <a:extLst>
              <a:ext uri="{FF2B5EF4-FFF2-40B4-BE49-F238E27FC236}">
                <a16:creationId xmlns:a16="http://schemas.microsoft.com/office/drawing/2014/main" id="{724DFE8B-4DBD-28CD-A3F0-B7CB9724861B}"/>
              </a:ext>
            </a:extLst>
          </p:cNvPr>
          <p:cNvGrpSpPr/>
          <p:nvPr/>
        </p:nvGrpSpPr>
        <p:grpSpPr>
          <a:xfrm>
            <a:off x="7664450" y="4589665"/>
            <a:ext cx="1482045" cy="2261756"/>
            <a:chOff x="7707993" y="4559277"/>
            <a:chExt cx="1482045" cy="2261756"/>
          </a:xfrm>
        </p:grpSpPr>
        <p:sp>
          <p:nvSpPr>
            <p:cNvPr id="11" name="Oval 10">
              <a:extLst>
                <a:ext uri="{FF2B5EF4-FFF2-40B4-BE49-F238E27FC236}">
                  <a16:creationId xmlns:a16="http://schemas.microsoft.com/office/drawing/2014/main" id="{9E4651E7-B443-778C-8B5E-C7CCC714AE9B}"/>
                </a:ext>
              </a:extLst>
            </p:cNvPr>
            <p:cNvSpPr/>
            <p:nvPr/>
          </p:nvSpPr>
          <p:spPr>
            <a:xfrm>
              <a:off x="7707993" y="4559277"/>
              <a:ext cx="1482045" cy="180919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2" name="Isosceles Triangle 11">
              <a:extLst>
                <a:ext uri="{FF2B5EF4-FFF2-40B4-BE49-F238E27FC236}">
                  <a16:creationId xmlns:a16="http://schemas.microsoft.com/office/drawing/2014/main" id="{4600BA9C-B373-7094-1F9A-A599D623FD57}"/>
                </a:ext>
              </a:extLst>
            </p:cNvPr>
            <p:cNvSpPr/>
            <p:nvPr/>
          </p:nvSpPr>
          <p:spPr>
            <a:xfrm>
              <a:off x="8374970" y="6399552"/>
              <a:ext cx="133350" cy="177800"/>
            </a:xfrm>
            <a:prstGeom prst="triangl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13" name="Connector: Curved 12">
              <a:extLst>
                <a:ext uri="{FF2B5EF4-FFF2-40B4-BE49-F238E27FC236}">
                  <a16:creationId xmlns:a16="http://schemas.microsoft.com/office/drawing/2014/main" id="{BB3931E8-6462-DE08-A74A-7951C4F423E4}"/>
                </a:ext>
              </a:extLst>
            </p:cNvPr>
            <p:cNvCxnSpPr/>
            <p:nvPr/>
          </p:nvCxnSpPr>
          <p:spPr>
            <a:xfrm flipH="1">
              <a:off x="8256136" y="6401933"/>
              <a:ext cx="184150" cy="419100"/>
            </a:xfrm>
            <a:prstGeom prst="curvedConnector3">
              <a:avLst>
                <a:gd name="adj1" fmla="val 67734"/>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916731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fade">
                                      <p:cBhvr>
                                        <p:cTn id="15" dur="500"/>
                                        <p:tgtEl>
                                          <p:spTgt spid="10">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0">
                                            <p:txEl>
                                              <p:pRg st="3" end="3"/>
                                            </p:txEl>
                                          </p:spTgt>
                                        </p:tgtEl>
                                        <p:attrNameLst>
                                          <p:attrName>style.visibility</p:attrName>
                                        </p:attrNameLst>
                                      </p:cBhvr>
                                      <p:to>
                                        <p:strVal val="visible"/>
                                      </p:to>
                                    </p:set>
                                    <p:animEffect transition="in" filter="fade">
                                      <p:cBhvr>
                                        <p:cTn id="18" dur="500"/>
                                        <p:tgtEl>
                                          <p:spTgt spid="10">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Effect transition="in" filter="fade">
                                      <p:cBhvr>
                                        <p:cTn id="23" dur="500"/>
                                        <p:tgtEl>
                                          <p:spTgt spid="10">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0">
                                            <p:txEl>
                                              <p:pRg st="6" end="6"/>
                                            </p:txEl>
                                          </p:spTgt>
                                        </p:tgtEl>
                                        <p:attrNameLst>
                                          <p:attrName>style.visibility</p:attrName>
                                        </p:attrNameLst>
                                      </p:cBhvr>
                                      <p:to>
                                        <p:strVal val="visible"/>
                                      </p:to>
                                    </p:set>
                                    <p:animEffect transition="in" filter="fade">
                                      <p:cBhvr>
                                        <p:cTn id="26" dur="500"/>
                                        <p:tgtEl>
                                          <p:spTgt spid="10">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
                                            <p:txEl>
                                              <p:pRg st="0" end="0"/>
                                            </p:txEl>
                                          </p:spTgt>
                                        </p:tgtEl>
                                        <p:attrNameLst>
                                          <p:attrName>style.visibility</p:attrName>
                                        </p:attrNameLst>
                                      </p:cBhvr>
                                      <p:to>
                                        <p:strVal val="visible"/>
                                      </p:to>
                                    </p:set>
                                    <p:animEffect transition="in" filter="fade">
                                      <p:cBhvr>
                                        <p:cTn id="31" dur="500"/>
                                        <p:tgtEl>
                                          <p:spTgt spid="2">
                                            <p:txEl>
                                              <p:pRg st="0" end="0"/>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2">
                                            <p:txEl>
                                              <p:pRg st="1" end="1"/>
                                            </p:txEl>
                                          </p:spTgt>
                                        </p:tgtEl>
                                        <p:attrNameLst>
                                          <p:attrName>style.visibility</p:attrName>
                                        </p:attrNameLst>
                                      </p:cBhvr>
                                      <p:to>
                                        <p:strVal val="visible"/>
                                      </p:to>
                                    </p:set>
                                    <p:animEffect transition="in" filter="fade">
                                      <p:cBhvr>
                                        <p:cTn id="34" dur="500"/>
                                        <p:tgtEl>
                                          <p:spTgt spid="2">
                                            <p:txEl>
                                              <p:pRg st="1" end="1"/>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2">
                                            <p:txEl>
                                              <p:pRg st="2" end="2"/>
                                            </p:txEl>
                                          </p:spTgt>
                                        </p:tgtEl>
                                        <p:attrNameLst>
                                          <p:attrName>style.visibility</p:attrName>
                                        </p:attrNameLst>
                                      </p:cBhvr>
                                      <p:to>
                                        <p:strVal val="visible"/>
                                      </p:to>
                                    </p:set>
                                    <p:animEffect transition="in" filter="fade">
                                      <p:cBhvr>
                                        <p:cTn id="37" dur="500"/>
                                        <p:tgtEl>
                                          <p:spTgt spid="2">
                                            <p:txEl>
                                              <p:pRg st="2" end="2"/>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2">
                                            <p:txEl>
                                              <p:pRg st="3" end="3"/>
                                            </p:txEl>
                                          </p:spTgt>
                                        </p:tgtEl>
                                        <p:attrNameLst>
                                          <p:attrName>style.visibility</p:attrName>
                                        </p:attrNameLst>
                                      </p:cBhvr>
                                      <p:to>
                                        <p:strVal val="visible"/>
                                      </p:to>
                                    </p:set>
                                    <p:animEffect transition="in" filter="fade">
                                      <p:cBhvr>
                                        <p:cTn id="40" dur="500"/>
                                        <p:tgtEl>
                                          <p:spTgt spid="2">
                                            <p:txEl>
                                              <p:pRg st="3" end="3"/>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87EEF60-66B2-8173-BF6D-22289E999AD8}"/>
              </a:ext>
            </a:extLst>
          </p:cNvPr>
          <p:cNvSpPr>
            <a:spLocks noGrp="1"/>
          </p:cNvSpPr>
          <p:nvPr>
            <p:ph type="title"/>
          </p:nvPr>
        </p:nvSpPr>
        <p:spPr/>
        <p:txBody>
          <a:bodyPr>
            <a:normAutofit/>
          </a:bodyPr>
          <a:lstStyle/>
          <a:p>
            <a:pPr algn="ctr"/>
            <a:r>
              <a:rPr lang="en-US" dirty="0"/>
              <a:t>Chapter 5 Section 4: Real gases</a:t>
            </a:r>
          </a:p>
        </p:txBody>
      </p:sp>
      <p:sp>
        <p:nvSpPr>
          <p:cNvPr id="86" name="Content Placeholder 85">
            <a:extLst>
              <a:ext uri="{FF2B5EF4-FFF2-40B4-BE49-F238E27FC236}">
                <a16:creationId xmlns:a16="http://schemas.microsoft.com/office/drawing/2014/main" id="{A371E9B3-54B3-B3E7-1263-447047EF6775}"/>
              </a:ext>
            </a:extLst>
          </p:cNvPr>
          <p:cNvSpPr>
            <a:spLocks noGrp="1"/>
          </p:cNvSpPr>
          <p:nvPr>
            <p:ph idx="1"/>
          </p:nvPr>
        </p:nvSpPr>
        <p:spPr>
          <a:xfrm>
            <a:off x="0" y="1825624"/>
            <a:ext cx="12192000" cy="5032375"/>
          </a:xfrm>
        </p:spPr>
        <p:txBody>
          <a:bodyPr>
            <a:normAutofit/>
          </a:bodyPr>
          <a:lstStyle/>
          <a:p>
            <a:pPr marL="0" marR="0" indent="0">
              <a:lnSpc>
                <a:spcPct val="107000"/>
              </a:lnSpc>
              <a:spcBef>
                <a:spcPts val="0"/>
              </a:spcBef>
              <a:spcAft>
                <a:spcPts val="800"/>
              </a:spcAft>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Real gases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different than ideal gases in two important ways</a:t>
            </a:r>
          </a:p>
          <a:p>
            <a:pPr marL="571500" marR="0" indent="-342900">
              <a:lnSpc>
                <a:spcPct val="107000"/>
              </a:lnSpc>
              <a:spcBef>
                <a:spcPts val="0"/>
              </a:spcBef>
              <a:spcAft>
                <a:spcPts val="800"/>
              </a:spcAft>
              <a:buAutoNum type="arabicParenR"/>
            </a:pP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The space a molecule takes up</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Real gas molecules take up actual volume that is used for  movement.  The actual free volume is less in real gases than ideal gases.</a:t>
            </a:r>
          </a:p>
          <a:p>
            <a:pPr marL="571500" marR="0" indent="-342900">
              <a:lnSpc>
                <a:spcPct val="107000"/>
              </a:lnSpc>
              <a:spcBef>
                <a:spcPts val="0"/>
              </a:spcBef>
              <a:spcAft>
                <a:spcPts val="800"/>
              </a:spcAft>
              <a:buAutoNum type="arabicParenR"/>
            </a:pP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The pressure because of attractive forces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Because the molecules are attracted to each other, the pressure on the container is less than ideal.  The pressure in the container will be less for a real gas than an ideal gas.</a:t>
            </a:r>
          </a:p>
          <a:p>
            <a:pPr marL="0" marR="0" indent="0">
              <a:lnSpc>
                <a:spcPct val="107000"/>
              </a:lnSpc>
              <a:spcBef>
                <a:spcPts val="0"/>
              </a:spcBef>
              <a:spcAft>
                <a:spcPts val="800"/>
              </a:spcAft>
              <a:buNone/>
            </a:pPr>
            <a:endParaRPr lang="en-US" sz="24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Volume correction</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V’ = V – n </a:t>
            </a:r>
            <a:r>
              <a:rPr lang="en-US" sz="2400" b="1" kern="100" dirty="0">
                <a:effectLst/>
                <a:latin typeface="Calibri" panose="020F0502020204030204" pitchFamily="34" charset="0"/>
                <a:ea typeface="Calibri" panose="020F0502020204030204" pitchFamily="34" charset="0"/>
                <a:cs typeface="Calibri" panose="020F0502020204030204" pitchFamily="34" charset="0"/>
              </a:rPr>
              <a:t>∙</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b</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*moles (amount of material) affects volume; more moles, more effect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*b is a constant that differs for each gas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68714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6">
                                            <p:txEl>
                                              <p:pRg st="0" end="0"/>
                                            </p:txEl>
                                          </p:spTgt>
                                        </p:tgtEl>
                                        <p:attrNameLst>
                                          <p:attrName>style.visibility</p:attrName>
                                        </p:attrNameLst>
                                      </p:cBhvr>
                                      <p:to>
                                        <p:strVal val="visible"/>
                                      </p:to>
                                    </p:set>
                                    <p:animEffect transition="in" filter="fade">
                                      <p:cBhvr>
                                        <p:cTn id="7" dur="500"/>
                                        <p:tgtEl>
                                          <p:spTgt spid="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6">
                                            <p:txEl>
                                              <p:pRg st="1" end="1"/>
                                            </p:txEl>
                                          </p:spTgt>
                                        </p:tgtEl>
                                        <p:attrNameLst>
                                          <p:attrName>style.visibility</p:attrName>
                                        </p:attrNameLst>
                                      </p:cBhvr>
                                      <p:to>
                                        <p:strVal val="visible"/>
                                      </p:to>
                                    </p:set>
                                    <p:animEffect transition="in" filter="fade">
                                      <p:cBhvr>
                                        <p:cTn id="12" dur="500"/>
                                        <p:tgtEl>
                                          <p:spTgt spid="8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6">
                                            <p:txEl>
                                              <p:pRg st="2" end="2"/>
                                            </p:txEl>
                                          </p:spTgt>
                                        </p:tgtEl>
                                        <p:attrNameLst>
                                          <p:attrName>style.visibility</p:attrName>
                                        </p:attrNameLst>
                                      </p:cBhvr>
                                      <p:to>
                                        <p:strVal val="visible"/>
                                      </p:to>
                                    </p:set>
                                    <p:animEffect transition="in" filter="fade">
                                      <p:cBhvr>
                                        <p:cTn id="17" dur="500"/>
                                        <p:tgtEl>
                                          <p:spTgt spid="8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6">
                                            <p:txEl>
                                              <p:pRg st="4" end="4"/>
                                            </p:txEl>
                                          </p:spTgt>
                                        </p:tgtEl>
                                        <p:attrNameLst>
                                          <p:attrName>style.visibility</p:attrName>
                                        </p:attrNameLst>
                                      </p:cBhvr>
                                      <p:to>
                                        <p:strVal val="visible"/>
                                      </p:to>
                                    </p:set>
                                    <p:animEffect transition="in" filter="fade">
                                      <p:cBhvr>
                                        <p:cTn id="22" dur="500"/>
                                        <p:tgtEl>
                                          <p:spTgt spid="86">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86">
                                            <p:txEl>
                                              <p:pRg st="5" end="5"/>
                                            </p:txEl>
                                          </p:spTgt>
                                        </p:tgtEl>
                                        <p:attrNameLst>
                                          <p:attrName>style.visibility</p:attrName>
                                        </p:attrNameLst>
                                      </p:cBhvr>
                                      <p:to>
                                        <p:strVal val="visible"/>
                                      </p:to>
                                    </p:set>
                                    <p:animEffect transition="in" filter="fade">
                                      <p:cBhvr>
                                        <p:cTn id="25" dur="500"/>
                                        <p:tgtEl>
                                          <p:spTgt spid="86">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86">
                                            <p:txEl>
                                              <p:pRg st="6" end="6"/>
                                            </p:txEl>
                                          </p:spTgt>
                                        </p:tgtEl>
                                        <p:attrNameLst>
                                          <p:attrName>style.visibility</p:attrName>
                                        </p:attrNameLst>
                                      </p:cBhvr>
                                      <p:to>
                                        <p:strVal val="visible"/>
                                      </p:to>
                                    </p:set>
                                    <p:animEffect transition="in" filter="fade">
                                      <p:cBhvr>
                                        <p:cTn id="28" dur="500"/>
                                        <p:tgtEl>
                                          <p:spTgt spid="8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35DD596-F193-8C77-21B6-AF5ED0463FEB}"/>
              </a:ext>
            </a:extLst>
          </p:cNvPr>
          <p:cNvSpPr txBox="1">
            <a:spLocks/>
          </p:cNvSpPr>
          <p:nvPr/>
        </p:nvSpPr>
        <p:spPr>
          <a:xfrm>
            <a:off x="838200" y="0"/>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5 Section 4:  Real gases</a:t>
            </a:r>
          </a:p>
        </p:txBody>
      </p:sp>
      <p:sp>
        <p:nvSpPr>
          <p:cNvPr id="6" name="Content Placeholder 5">
            <a:extLst>
              <a:ext uri="{FF2B5EF4-FFF2-40B4-BE49-F238E27FC236}">
                <a16:creationId xmlns:a16="http://schemas.microsoft.com/office/drawing/2014/main" id="{E2B38D56-DFB5-C60F-5B3A-9AA901D0477B}"/>
              </a:ext>
            </a:extLst>
          </p:cNvPr>
          <p:cNvSpPr>
            <a:spLocks noGrp="1"/>
          </p:cNvSpPr>
          <p:nvPr>
            <p:ph idx="1"/>
          </p:nvPr>
        </p:nvSpPr>
        <p:spPr>
          <a:xfrm>
            <a:off x="0" y="1643743"/>
            <a:ext cx="12192000" cy="5453743"/>
          </a:xfrm>
        </p:spPr>
        <p:txBody>
          <a:bodyPr>
            <a:normAutofit fontScale="85000" lnSpcReduction="20000"/>
          </a:bodyPr>
          <a:lstStyle/>
          <a:p>
            <a:pPr marL="0" marR="0" indent="0">
              <a:lnSpc>
                <a:spcPct val="107000"/>
              </a:lnSpc>
              <a:spcBef>
                <a:spcPts val="0"/>
              </a:spcBef>
              <a:spcAft>
                <a:spcPts val="800"/>
              </a:spcAft>
              <a:buNone/>
            </a:pPr>
            <a:r>
              <a:rPr lang="en-US" u="sng" kern="100" dirty="0">
                <a:effectLst/>
                <a:latin typeface="Calibri" panose="020F0502020204030204" pitchFamily="34" charset="0"/>
                <a:ea typeface="Calibri" panose="020F0502020204030204" pitchFamily="34" charset="0"/>
                <a:cs typeface="Times New Roman" panose="02020603050405020304" pitchFamily="18" charset="0"/>
              </a:rPr>
              <a:t>Pressure correction</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err="1">
                <a:effectLst/>
                <a:latin typeface="Calibri" panose="020F0502020204030204" pitchFamily="34" charset="0"/>
                <a:ea typeface="Calibri" panose="020F0502020204030204" pitchFamily="34" charset="0"/>
                <a:cs typeface="Times New Roman" panose="02020603050405020304" pitchFamily="18" charset="0"/>
              </a:rPr>
              <a:t>P</a:t>
            </a:r>
            <a:r>
              <a:rPr lang="en-US" b="1" kern="100" baseline="-25000" dirty="0" err="1">
                <a:effectLst/>
                <a:latin typeface="Calibri" panose="020F0502020204030204" pitchFamily="34" charset="0"/>
                <a:ea typeface="Calibri" panose="020F0502020204030204" pitchFamily="34" charset="0"/>
                <a:cs typeface="Times New Roman" panose="02020603050405020304" pitchFamily="18" charset="0"/>
              </a:rPr>
              <a:t>observed</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 P’</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a (n/v)</a:t>
            </a:r>
            <a:r>
              <a:rPr lang="en-US" b="1" kern="100" baseline="30000" dirty="0">
                <a:effectLst/>
                <a:latin typeface="Calibri" panose="020F0502020204030204" pitchFamily="34" charset="0"/>
                <a:ea typeface="Calibri" panose="020F0502020204030204" pitchFamily="34" charset="0"/>
                <a:cs typeface="Times New Roman" panose="02020603050405020304" pitchFamily="18" charset="0"/>
              </a:rPr>
              <a:t>2</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	*moles (amount of material) important</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	*a is a constant that differs for each gas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	*depends on the volume of the container; more volume, more effect</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	*since two molecules interact, the effect must be squared</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u="sng" kern="100" dirty="0">
                <a:effectLst/>
                <a:latin typeface="Calibri" panose="020F0502020204030204" pitchFamily="34" charset="0"/>
                <a:ea typeface="Calibri" panose="020F0502020204030204" pitchFamily="34" charset="0"/>
                <a:cs typeface="Times New Roman" panose="02020603050405020304" pitchFamily="18" charset="0"/>
              </a:rPr>
              <a:t>Ideal Gas Law</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P </a:t>
            </a:r>
            <a:r>
              <a:rPr lang="en-US" b="1" kern="100" dirty="0">
                <a:effectLst/>
                <a:latin typeface="Calibri" panose="020F0502020204030204" pitchFamily="34" charset="0"/>
                <a:ea typeface="Calibri" panose="020F0502020204030204" pitchFamily="34" charset="0"/>
                <a:cs typeface="Calibri" panose="020F0502020204030204" pitchFamily="34" charset="0"/>
              </a:rPr>
              <a:t>∙</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V = n </a:t>
            </a:r>
            <a:r>
              <a:rPr lang="en-US" b="1" kern="100" dirty="0">
                <a:effectLst/>
                <a:latin typeface="Calibri" panose="020F0502020204030204" pitchFamily="34" charset="0"/>
                <a:ea typeface="Calibri" panose="020F0502020204030204" pitchFamily="34" charset="0"/>
                <a:cs typeface="Calibri" panose="020F0502020204030204" pitchFamily="34" charset="0"/>
              </a:rPr>
              <a:t>∙</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R </a:t>
            </a:r>
            <a:r>
              <a:rPr lang="en-US" b="1" kern="100" dirty="0">
                <a:effectLst/>
                <a:latin typeface="Calibri" panose="020F0502020204030204" pitchFamily="34" charset="0"/>
                <a:ea typeface="Calibri" panose="020F0502020204030204" pitchFamily="34" charset="0"/>
                <a:cs typeface="Calibri" panose="020F0502020204030204" pitchFamily="34" charset="0"/>
              </a:rPr>
              <a:t>∙</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T</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u="sng" kern="100" dirty="0">
                <a:effectLst/>
                <a:latin typeface="Calibri" panose="020F0502020204030204" pitchFamily="34" charset="0"/>
                <a:ea typeface="Calibri" panose="020F0502020204030204" pitchFamily="34" charset="0"/>
                <a:cs typeface="Times New Roman" panose="02020603050405020304" pitchFamily="18" charset="0"/>
              </a:rPr>
              <a:t>Real Gas Law</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err="1">
                <a:effectLst/>
                <a:latin typeface="Calibri" panose="020F0502020204030204" pitchFamily="34" charset="0"/>
                <a:ea typeface="Calibri" panose="020F0502020204030204" pitchFamily="34" charset="0"/>
                <a:cs typeface="Times New Roman" panose="02020603050405020304" pitchFamily="18" charset="0"/>
              </a:rPr>
              <a:t>P</a:t>
            </a:r>
            <a:r>
              <a:rPr lang="en-US" b="1" kern="100" baseline="-25000" dirty="0" err="1">
                <a:effectLst/>
                <a:latin typeface="Calibri" panose="020F0502020204030204" pitchFamily="34" charset="0"/>
                <a:ea typeface="Calibri" panose="020F0502020204030204" pitchFamily="34" charset="0"/>
                <a:cs typeface="Times New Roman" panose="02020603050405020304" pitchFamily="18" charset="0"/>
              </a:rPr>
              <a:t>observed</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 a (n/v)</a:t>
            </a:r>
            <a:r>
              <a:rPr lang="en-US" b="1" kern="1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Calibri" panose="020F0502020204030204" pitchFamily="34" charset="0"/>
              </a:rPr>
              <a:t>∙</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(V – </a:t>
            </a:r>
            <a:r>
              <a:rPr lang="en-US" b="1" kern="100" dirty="0" err="1">
                <a:effectLst/>
                <a:latin typeface="Calibri" panose="020F0502020204030204" pitchFamily="34" charset="0"/>
                <a:ea typeface="Calibri" panose="020F0502020204030204" pitchFamily="34" charset="0"/>
                <a:cs typeface="Times New Roman" panose="02020603050405020304" pitchFamily="18" charset="0"/>
              </a:rPr>
              <a:t>nb</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 </a:t>
            </a:r>
            <a:r>
              <a:rPr lang="en-US" b="1" kern="100" dirty="0" err="1">
                <a:effectLst/>
                <a:latin typeface="Calibri" panose="020F0502020204030204" pitchFamily="34" charset="0"/>
                <a:ea typeface="Calibri" panose="020F0502020204030204" pitchFamily="34" charset="0"/>
                <a:cs typeface="Times New Roman" panose="02020603050405020304" pitchFamily="18" charset="0"/>
              </a:rPr>
              <a:t>nRT</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(van der Waals equation)</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*a and b are determined by experimentation (Table 5.3, pg. 210) </a:t>
            </a:r>
          </a:p>
          <a:p>
            <a:pPr marL="0" marR="0" indent="0">
              <a:lnSpc>
                <a:spcPct val="107000"/>
              </a:lnSpc>
              <a:spcBef>
                <a:spcPts val="0"/>
              </a:spcBef>
              <a:spcAft>
                <a:spcPts val="800"/>
              </a:spcAft>
              <a:buNone/>
            </a:pPr>
            <a:r>
              <a:rPr lang="en-US" b="1"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*a depends on both size and polarity</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	*once given, plug and chug</a:t>
            </a:r>
          </a:p>
          <a:p>
            <a:pPr marL="0" indent="0">
              <a:lnSpc>
                <a:spcPct val="107000"/>
              </a:lnSpc>
              <a:spcBef>
                <a:spcPts val="0"/>
              </a:spcBef>
              <a:spcAft>
                <a:spcPts val="800"/>
              </a:spcAft>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*different for each gas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40456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500"/>
                                        <p:tgtEl>
                                          <p:spTgt spid="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500"/>
                                        <p:tgtEl>
                                          <p:spTgt spid="6">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6">
                                            <p:txEl>
                                              <p:pRg st="6" end="6"/>
                                            </p:txEl>
                                          </p:spTgt>
                                        </p:tgtEl>
                                        <p:attrNameLst>
                                          <p:attrName>style.visibility</p:attrName>
                                        </p:attrNameLst>
                                      </p:cBhvr>
                                      <p:to>
                                        <p:strVal val="visible"/>
                                      </p:to>
                                    </p:set>
                                    <p:animEffect transition="in" filter="fade">
                                      <p:cBhvr>
                                        <p:cTn id="26" dur="500"/>
                                        <p:tgtEl>
                                          <p:spTgt spid="6">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animEffect transition="in" filter="fade">
                                      <p:cBhvr>
                                        <p:cTn id="31" dur="500"/>
                                        <p:tgtEl>
                                          <p:spTgt spid="6">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6">
                                            <p:txEl>
                                              <p:pRg st="8" end="8"/>
                                            </p:txEl>
                                          </p:spTgt>
                                        </p:tgtEl>
                                        <p:attrNameLst>
                                          <p:attrName>style.visibility</p:attrName>
                                        </p:attrNameLst>
                                      </p:cBhvr>
                                      <p:to>
                                        <p:strVal val="visible"/>
                                      </p:to>
                                    </p:set>
                                    <p:animEffect transition="in" filter="fade">
                                      <p:cBhvr>
                                        <p:cTn id="36" dur="500"/>
                                        <p:tgtEl>
                                          <p:spTgt spid="6">
                                            <p:txEl>
                                              <p:pRg st="8" end="8"/>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6">
                                            <p:txEl>
                                              <p:pRg st="9" end="9"/>
                                            </p:txEl>
                                          </p:spTgt>
                                        </p:tgtEl>
                                        <p:attrNameLst>
                                          <p:attrName>style.visibility</p:attrName>
                                        </p:attrNameLst>
                                      </p:cBhvr>
                                      <p:to>
                                        <p:strVal val="visible"/>
                                      </p:to>
                                    </p:set>
                                    <p:animEffect transition="in" filter="fade">
                                      <p:cBhvr>
                                        <p:cTn id="39" dur="500"/>
                                        <p:tgtEl>
                                          <p:spTgt spid="6">
                                            <p:txEl>
                                              <p:pRg st="9" end="9"/>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6">
                                            <p:txEl>
                                              <p:pRg st="10" end="10"/>
                                            </p:txEl>
                                          </p:spTgt>
                                        </p:tgtEl>
                                        <p:attrNameLst>
                                          <p:attrName>style.visibility</p:attrName>
                                        </p:attrNameLst>
                                      </p:cBhvr>
                                      <p:to>
                                        <p:strVal val="visible"/>
                                      </p:to>
                                    </p:set>
                                    <p:animEffect transition="in" filter="fade">
                                      <p:cBhvr>
                                        <p:cTn id="42" dur="500"/>
                                        <p:tgtEl>
                                          <p:spTgt spid="6">
                                            <p:txEl>
                                              <p:pRg st="10" end="10"/>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6">
                                            <p:txEl>
                                              <p:pRg st="11" end="11"/>
                                            </p:txEl>
                                          </p:spTgt>
                                        </p:tgtEl>
                                        <p:attrNameLst>
                                          <p:attrName>style.visibility</p:attrName>
                                        </p:attrNameLst>
                                      </p:cBhvr>
                                      <p:to>
                                        <p:strVal val="visible"/>
                                      </p:to>
                                    </p:set>
                                    <p:animEffect transition="in" filter="fade">
                                      <p:cBhvr>
                                        <p:cTn id="45" dur="500"/>
                                        <p:tgtEl>
                                          <p:spTgt spid="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F3E15CB-3632-377C-16BB-1142D2277012}"/>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5 Section 4</a:t>
            </a:r>
            <a:r>
              <a:rPr lang="en-US"/>
              <a:t>: Real </a:t>
            </a:r>
            <a:r>
              <a:rPr lang="en-US" dirty="0"/>
              <a:t>gases</a:t>
            </a:r>
          </a:p>
        </p:txBody>
      </p:sp>
      <p:sp>
        <p:nvSpPr>
          <p:cNvPr id="6" name="Content Placeholder 5">
            <a:extLst>
              <a:ext uri="{FF2B5EF4-FFF2-40B4-BE49-F238E27FC236}">
                <a16:creationId xmlns:a16="http://schemas.microsoft.com/office/drawing/2014/main" id="{E71537F3-8097-8B85-D398-4FED123AB6C8}"/>
              </a:ext>
            </a:extLst>
          </p:cNvPr>
          <p:cNvSpPr>
            <a:spLocks noGrp="1"/>
          </p:cNvSpPr>
          <p:nvPr>
            <p:ph idx="1"/>
          </p:nvPr>
        </p:nvSpPr>
        <p:spPr/>
        <p:txBody>
          <a:bodyPr/>
          <a:lstStyle/>
          <a:p>
            <a:pPr marL="0" indent="0">
              <a:buNone/>
            </a:pPr>
            <a:r>
              <a:rPr lang="en-US" dirty="0"/>
              <a:t>Assignment #3:  Problems 1-7</a:t>
            </a:r>
          </a:p>
          <a:p>
            <a:pPr marL="0" indent="0">
              <a:buNone/>
            </a:pPr>
            <a:endParaRPr lang="en-US" dirty="0"/>
          </a:p>
          <a:p>
            <a:pPr marL="0" indent="0">
              <a:buNone/>
            </a:pPr>
            <a:r>
              <a:rPr lang="en-US" dirty="0">
                <a:hlinkClick r:id="rId2"/>
              </a:rPr>
              <a:t>Java simulator for boiling H</a:t>
            </a:r>
            <a:r>
              <a:rPr lang="en-US" baseline="-25000" dirty="0">
                <a:hlinkClick r:id="rId2"/>
              </a:rPr>
              <a:t>2</a:t>
            </a:r>
            <a:r>
              <a:rPr lang="en-US" dirty="0">
                <a:hlinkClick r:id="rId2"/>
              </a:rPr>
              <a:t>O &amp; ethanol</a:t>
            </a:r>
            <a:endParaRPr lang="en-US" dirty="0"/>
          </a:p>
        </p:txBody>
      </p:sp>
    </p:spTree>
    <p:extLst>
      <p:ext uri="{BB962C8B-B14F-4D97-AF65-F5344CB8AC3E}">
        <p14:creationId xmlns:p14="http://schemas.microsoft.com/office/powerpoint/2010/main" val="7838913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E05DC36-2E1C-659E-1AAA-4021A6CBE073}"/>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 Unit wrap-up</a:t>
            </a:r>
          </a:p>
        </p:txBody>
      </p:sp>
      <p:sp>
        <p:nvSpPr>
          <p:cNvPr id="3" name="Content Placeholder 2">
            <a:extLst>
              <a:ext uri="{FF2B5EF4-FFF2-40B4-BE49-F238E27FC236}">
                <a16:creationId xmlns:a16="http://schemas.microsoft.com/office/drawing/2014/main" id="{CC581572-8183-E0AC-4456-E23A31D13644}"/>
              </a:ext>
            </a:extLst>
          </p:cNvPr>
          <p:cNvSpPr>
            <a:spLocks noGrp="1"/>
          </p:cNvSpPr>
          <p:nvPr>
            <p:ph idx="1"/>
          </p:nvPr>
        </p:nvSpPr>
        <p:spPr/>
        <p:txBody>
          <a:bodyPr/>
          <a:lstStyle/>
          <a:p>
            <a:pPr marL="0" indent="0">
              <a:buNone/>
            </a:pPr>
            <a:r>
              <a:rPr lang="en-US" dirty="0"/>
              <a:t>NMSI problems</a:t>
            </a:r>
          </a:p>
          <a:p>
            <a:pPr marL="0" indent="0">
              <a:buNone/>
            </a:pPr>
            <a:endParaRPr lang="en-US" dirty="0"/>
          </a:p>
          <a:p>
            <a:pPr marL="0" indent="0">
              <a:buNone/>
            </a:pPr>
            <a:r>
              <a:rPr lang="en-US" dirty="0"/>
              <a:t>Practice problems</a:t>
            </a:r>
          </a:p>
        </p:txBody>
      </p:sp>
    </p:spTree>
    <p:extLst>
      <p:ext uri="{BB962C8B-B14F-4D97-AF65-F5344CB8AC3E}">
        <p14:creationId xmlns:p14="http://schemas.microsoft.com/office/powerpoint/2010/main" val="11552699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23592-5C77-A03E-7151-A3AC41C1466B}"/>
              </a:ext>
            </a:extLst>
          </p:cNvPr>
          <p:cNvSpPr>
            <a:spLocks noGrp="1"/>
          </p:cNvSpPr>
          <p:nvPr>
            <p:ph type="title"/>
          </p:nvPr>
        </p:nvSpPr>
        <p:spPr/>
        <p:txBody>
          <a:bodyPr/>
          <a:lstStyle/>
          <a:p>
            <a:r>
              <a:rPr lang="en-US" dirty="0"/>
              <a:t>Chapter 5, Section 1:  Ideal gas law</a:t>
            </a:r>
          </a:p>
        </p:txBody>
      </p:sp>
      <p:sp>
        <p:nvSpPr>
          <p:cNvPr id="3" name="Content Placeholder 2">
            <a:extLst>
              <a:ext uri="{FF2B5EF4-FFF2-40B4-BE49-F238E27FC236}">
                <a16:creationId xmlns:a16="http://schemas.microsoft.com/office/drawing/2014/main" id="{2E6E5F23-E170-B5D6-32CC-A0ADB9F2328B}"/>
              </a:ext>
            </a:extLst>
          </p:cNvPr>
          <p:cNvSpPr>
            <a:spLocks noGrp="1"/>
          </p:cNvSpPr>
          <p:nvPr>
            <p:ph idx="1"/>
          </p:nvPr>
        </p:nvSpPr>
        <p:spPr/>
        <p:txBody>
          <a:bodyPr/>
          <a:lstStyle/>
          <a:p>
            <a:pPr marL="0" indent="0">
              <a:buNone/>
            </a:pPr>
            <a:r>
              <a:rPr lang="en-US" dirty="0"/>
              <a:t>Assignment #1:  Problems 1-9</a:t>
            </a:r>
          </a:p>
          <a:p>
            <a:pPr marL="0" indent="0">
              <a:buNone/>
            </a:pPr>
            <a:endParaRPr lang="en-US" dirty="0"/>
          </a:p>
          <a:p>
            <a:pPr marL="0" indent="0">
              <a:buNone/>
            </a:pPr>
            <a:r>
              <a:rPr lang="en-US" dirty="0"/>
              <a:t>Take home quiz #1</a:t>
            </a:r>
          </a:p>
        </p:txBody>
      </p:sp>
    </p:spTree>
    <p:extLst>
      <p:ext uri="{BB962C8B-B14F-4D97-AF65-F5344CB8AC3E}">
        <p14:creationId xmlns:p14="http://schemas.microsoft.com/office/powerpoint/2010/main" val="3710204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1B4D15AF-034D-5330-71FF-129F5A8D6433}"/>
              </a:ext>
            </a:extLst>
          </p:cNvPr>
          <p:cNvSpPr>
            <a:spLocks noGrp="1"/>
          </p:cNvSpPr>
          <p:nvPr>
            <p:ph type="title"/>
          </p:nvPr>
        </p:nvSpPr>
        <p:spPr/>
        <p:txBody>
          <a:bodyPr>
            <a:normAutofit fontScale="90000"/>
          </a:bodyPr>
          <a:lstStyle/>
          <a:p>
            <a:pPr algn="ctr"/>
            <a:r>
              <a:rPr lang="en-US" dirty="0"/>
              <a:t>Chapter 5, Section 2:  Combined gas laws</a:t>
            </a:r>
          </a:p>
        </p:txBody>
      </p:sp>
      <p:sp>
        <p:nvSpPr>
          <p:cNvPr id="19" name="Content Placeholder 18">
            <a:extLst>
              <a:ext uri="{FF2B5EF4-FFF2-40B4-BE49-F238E27FC236}">
                <a16:creationId xmlns:a16="http://schemas.microsoft.com/office/drawing/2014/main" id="{A6BAED0C-E8B5-8173-EF54-3592615488C3}"/>
              </a:ext>
            </a:extLst>
          </p:cNvPr>
          <p:cNvSpPr>
            <a:spLocks noGrp="1"/>
          </p:cNvSpPr>
          <p:nvPr>
            <p:ph idx="1"/>
          </p:nvPr>
        </p:nvSpPr>
        <p:spPr>
          <a:xfrm>
            <a:off x="979100" y="1809087"/>
            <a:ext cx="10233800" cy="4351338"/>
          </a:xfrm>
        </p:spPr>
        <p:txBody>
          <a:bodyPr/>
          <a:lstStyle/>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2: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Boyle’s Law – P</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1 </a:t>
            </a:r>
            <a:r>
              <a:rPr lang="en-US" sz="2400" b="1" kern="100" dirty="0">
                <a:effectLst/>
                <a:latin typeface="Calibri" panose="020F0502020204030204" pitchFamily="34" charset="0"/>
                <a:ea typeface="Calibri" panose="020F0502020204030204" pitchFamily="34" charset="0"/>
                <a:cs typeface="Calibri" panose="020F0502020204030204" pitchFamily="34" charset="0"/>
              </a:rPr>
              <a:t>∙</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V</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 P</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2 </a:t>
            </a:r>
            <a:r>
              <a:rPr lang="en-US" sz="2400" b="1" kern="100" dirty="0">
                <a:effectLst/>
                <a:latin typeface="Calibri" panose="020F0502020204030204" pitchFamily="34" charset="0"/>
                <a:ea typeface="Calibri" panose="020F0502020204030204" pitchFamily="34" charset="0"/>
                <a:cs typeface="Calibri" panose="020F0502020204030204" pitchFamily="34" charset="0"/>
              </a:rPr>
              <a:t>∙</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V</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NH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NH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8.56 L			    	1.35 L</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strike="sngStrike" kern="100" dirty="0">
                <a:effectLst/>
                <a:latin typeface="Calibri" panose="020F0502020204030204" pitchFamily="34" charset="0"/>
                <a:ea typeface="Calibri" panose="020F0502020204030204" pitchFamily="34" charset="0"/>
                <a:cs typeface="Times New Roman" panose="02020603050405020304" pitchFamily="18" charset="0"/>
              </a:rPr>
              <a:t>5</a:t>
            </a:r>
            <a:r>
              <a:rPr lang="en-US" sz="2400" strike="sngStrike"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strike="sngStrike" kern="100" dirty="0">
                <a:effectLst/>
                <a:latin typeface="Calibri" panose="020F0502020204030204" pitchFamily="34" charset="0"/>
                <a:ea typeface="Calibri" panose="020F0502020204030204" pitchFamily="34" charset="0"/>
                <a:cs typeface="Times New Roman" panose="02020603050405020304" pitchFamily="18" charset="0"/>
              </a:rPr>
              <a:t>C</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strike="sngStrike" kern="100" dirty="0">
                <a:effectLst/>
                <a:latin typeface="Calibri" panose="020F0502020204030204" pitchFamily="34" charset="0"/>
                <a:ea typeface="Calibri" panose="020F0502020204030204" pitchFamily="34" charset="0"/>
                <a:cs typeface="Times New Roman" panose="02020603050405020304" pitchFamily="18" charset="0"/>
              </a:rPr>
              <a:t>5</a:t>
            </a:r>
            <a:r>
              <a:rPr lang="en-US" sz="2400" strike="sngStrike"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strike="sngStrike" kern="100" dirty="0">
                <a:effectLst/>
                <a:latin typeface="Calibri" panose="020F0502020204030204" pitchFamily="34" charset="0"/>
                <a:ea typeface="Calibri" panose="020F0502020204030204" pitchFamily="34" charset="0"/>
                <a:cs typeface="Times New Roman" panose="02020603050405020304" pitchFamily="18" charset="0"/>
              </a:rPr>
              <a:t>C</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1.68 atm			? atm</a:t>
            </a:r>
          </a:p>
          <a:p>
            <a:pPr marL="0" indent="0">
              <a:buNone/>
            </a:pPr>
            <a:endParaRPr lang="en-US" dirty="0"/>
          </a:p>
        </p:txBody>
      </p:sp>
      <p:grpSp>
        <p:nvGrpSpPr>
          <p:cNvPr id="15" name="Group 14">
            <a:extLst>
              <a:ext uri="{FF2B5EF4-FFF2-40B4-BE49-F238E27FC236}">
                <a16:creationId xmlns:a16="http://schemas.microsoft.com/office/drawing/2014/main" id="{4C6EFF98-1BD9-85A2-8F30-CEF09AC21A07}"/>
              </a:ext>
            </a:extLst>
          </p:cNvPr>
          <p:cNvGrpSpPr/>
          <p:nvPr/>
        </p:nvGrpSpPr>
        <p:grpSpPr>
          <a:xfrm>
            <a:off x="1764393" y="2963209"/>
            <a:ext cx="1482045" cy="2261756"/>
            <a:chOff x="7707993" y="4559277"/>
            <a:chExt cx="1482045" cy="2261756"/>
          </a:xfrm>
        </p:grpSpPr>
        <p:sp>
          <p:nvSpPr>
            <p:cNvPr id="16" name="Oval 15">
              <a:extLst>
                <a:ext uri="{FF2B5EF4-FFF2-40B4-BE49-F238E27FC236}">
                  <a16:creationId xmlns:a16="http://schemas.microsoft.com/office/drawing/2014/main" id="{ED90D4C2-BC70-1DFB-454D-E7C1D1FE7585}"/>
                </a:ext>
              </a:extLst>
            </p:cNvPr>
            <p:cNvSpPr/>
            <p:nvPr/>
          </p:nvSpPr>
          <p:spPr>
            <a:xfrm>
              <a:off x="7707993" y="4559277"/>
              <a:ext cx="1482045" cy="180919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7" name="Isosceles Triangle 16">
              <a:extLst>
                <a:ext uri="{FF2B5EF4-FFF2-40B4-BE49-F238E27FC236}">
                  <a16:creationId xmlns:a16="http://schemas.microsoft.com/office/drawing/2014/main" id="{949611E9-0B7D-CA68-5F6A-A178095C2983}"/>
                </a:ext>
              </a:extLst>
            </p:cNvPr>
            <p:cNvSpPr/>
            <p:nvPr/>
          </p:nvSpPr>
          <p:spPr>
            <a:xfrm>
              <a:off x="8374970" y="6399552"/>
              <a:ext cx="133350" cy="177800"/>
            </a:xfrm>
            <a:prstGeom prst="triangl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18" name="Connector: Curved 17">
              <a:extLst>
                <a:ext uri="{FF2B5EF4-FFF2-40B4-BE49-F238E27FC236}">
                  <a16:creationId xmlns:a16="http://schemas.microsoft.com/office/drawing/2014/main" id="{8616F834-F14D-8ACE-ED2D-70E83D34C54C}"/>
                </a:ext>
              </a:extLst>
            </p:cNvPr>
            <p:cNvCxnSpPr/>
            <p:nvPr/>
          </p:nvCxnSpPr>
          <p:spPr>
            <a:xfrm flipH="1">
              <a:off x="8256136" y="6401933"/>
              <a:ext cx="184150" cy="419100"/>
            </a:xfrm>
            <a:prstGeom prst="curvedConnector3">
              <a:avLst>
                <a:gd name="adj1" fmla="val 67734"/>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 name="Group 19">
            <a:extLst>
              <a:ext uri="{FF2B5EF4-FFF2-40B4-BE49-F238E27FC236}">
                <a16:creationId xmlns:a16="http://schemas.microsoft.com/office/drawing/2014/main" id="{F95529AB-CA56-379A-1907-21028DDDFB81}"/>
              </a:ext>
            </a:extLst>
          </p:cNvPr>
          <p:cNvGrpSpPr/>
          <p:nvPr/>
        </p:nvGrpSpPr>
        <p:grpSpPr>
          <a:xfrm>
            <a:off x="5226050" y="2963209"/>
            <a:ext cx="1482045" cy="2261756"/>
            <a:chOff x="7707993" y="4559277"/>
            <a:chExt cx="1482045" cy="2261756"/>
          </a:xfrm>
        </p:grpSpPr>
        <p:sp>
          <p:nvSpPr>
            <p:cNvPr id="21" name="Oval 20">
              <a:extLst>
                <a:ext uri="{FF2B5EF4-FFF2-40B4-BE49-F238E27FC236}">
                  <a16:creationId xmlns:a16="http://schemas.microsoft.com/office/drawing/2014/main" id="{32428127-0146-3A4B-ECED-1565B33ED29D}"/>
                </a:ext>
              </a:extLst>
            </p:cNvPr>
            <p:cNvSpPr/>
            <p:nvPr/>
          </p:nvSpPr>
          <p:spPr>
            <a:xfrm>
              <a:off x="7707993" y="4559277"/>
              <a:ext cx="1482045" cy="180919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22" name="Isosceles Triangle 21">
              <a:extLst>
                <a:ext uri="{FF2B5EF4-FFF2-40B4-BE49-F238E27FC236}">
                  <a16:creationId xmlns:a16="http://schemas.microsoft.com/office/drawing/2014/main" id="{8EA4CEA9-B728-B474-1EC1-BD906E5A797C}"/>
                </a:ext>
              </a:extLst>
            </p:cNvPr>
            <p:cNvSpPr/>
            <p:nvPr/>
          </p:nvSpPr>
          <p:spPr>
            <a:xfrm>
              <a:off x="8374970" y="6399552"/>
              <a:ext cx="133350" cy="177800"/>
            </a:xfrm>
            <a:prstGeom prst="triangl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23" name="Connector: Curved 22">
              <a:extLst>
                <a:ext uri="{FF2B5EF4-FFF2-40B4-BE49-F238E27FC236}">
                  <a16:creationId xmlns:a16="http://schemas.microsoft.com/office/drawing/2014/main" id="{C50F241D-928D-F383-CE2F-683E59877E8A}"/>
                </a:ext>
              </a:extLst>
            </p:cNvPr>
            <p:cNvCxnSpPr/>
            <p:nvPr/>
          </p:nvCxnSpPr>
          <p:spPr>
            <a:xfrm flipH="1">
              <a:off x="8256136" y="6401933"/>
              <a:ext cx="184150" cy="419100"/>
            </a:xfrm>
            <a:prstGeom prst="curvedConnector3">
              <a:avLst>
                <a:gd name="adj1" fmla="val 67734"/>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223363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par>
                                <p:cTn id="13" presetID="10"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par>
                                <p:cTn id="16" presetID="10" presetClass="entr" presetSubtype="0" fill="hold" nodeType="withEffect">
                                  <p:stCondLst>
                                    <p:cond delay="0"/>
                                  </p:stCondLst>
                                  <p:childTnLst>
                                    <p:set>
                                      <p:cBhvr>
                                        <p:cTn id="17" dur="1" fill="hold">
                                          <p:stCondLst>
                                            <p:cond delay="0"/>
                                          </p:stCondLst>
                                        </p:cTn>
                                        <p:tgtEl>
                                          <p:spTgt spid="19">
                                            <p:txEl>
                                              <p:pRg st="3" end="3"/>
                                            </p:txEl>
                                          </p:spTgt>
                                        </p:tgtEl>
                                        <p:attrNameLst>
                                          <p:attrName>style.visibility</p:attrName>
                                        </p:attrNameLst>
                                      </p:cBhvr>
                                      <p:to>
                                        <p:strVal val="visible"/>
                                      </p:to>
                                    </p:set>
                                    <p:animEffect transition="in" filter="fade">
                                      <p:cBhvr>
                                        <p:cTn id="18" dur="500"/>
                                        <p:tgtEl>
                                          <p:spTgt spid="19">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9">
                                            <p:txEl>
                                              <p:pRg st="4" end="4"/>
                                            </p:txEl>
                                          </p:spTgt>
                                        </p:tgtEl>
                                        <p:attrNameLst>
                                          <p:attrName>style.visibility</p:attrName>
                                        </p:attrNameLst>
                                      </p:cBhvr>
                                      <p:to>
                                        <p:strVal val="visible"/>
                                      </p:to>
                                    </p:set>
                                    <p:animEffect transition="in" filter="fade">
                                      <p:cBhvr>
                                        <p:cTn id="21" dur="500"/>
                                        <p:tgtEl>
                                          <p:spTgt spid="19">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9">
                                            <p:txEl>
                                              <p:pRg st="5" end="5"/>
                                            </p:txEl>
                                          </p:spTgt>
                                        </p:tgtEl>
                                        <p:attrNameLst>
                                          <p:attrName>style.visibility</p:attrName>
                                        </p:attrNameLst>
                                      </p:cBhvr>
                                      <p:to>
                                        <p:strVal val="visible"/>
                                      </p:to>
                                    </p:set>
                                    <p:animEffect transition="in" filter="fade">
                                      <p:cBhvr>
                                        <p:cTn id="24" dur="500"/>
                                        <p:tgtEl>
                                          <p:spTgt spid="19">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9">
                                            <p:txEl>
                                              <p:pRg st="2" end="2"/>
                                            </p:txEl>
                                          </p:spTgt>
                                        </p:tgtEl>
                                        <p:attrNameLst>
                                          <p:attrName>style.visibility</p:attrName>
                                        </p:attrNameLst>
                                      </p:cBhvr>
                                      <p:to>
                                        <p:strVal val="visible"/>
                                      </p:to>
                                    </p:set>
                                    <p:animEffect transition="in" filter="fade">
                                      <p:cBhvr>
                                        <p:cTn id="27" dur="500"/>
                                        <p:tgtEl>
                                          <p:spTgt spid="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5F1918FC-805F-6230-F59E-08996CF996C2}"/>
              </a:ext>
            </a:extLst>
          </p:cNvPr>
          <p:cNvSpPr>
            <a:spLocks noGrp="1"/>
          </p:cNvSpPr>
          <p:nvPr>
            <p:ph type="title"/>
          </p:nvPr>
        </p:nvSpPr>
        <p:spPr/>
        <p:txBody>
          <a:bodyPr>
            <a:normAutofit fontScale="90000"/>
          </a:bodyPr>
          <a:lstStyle/>
          <a:p>
            <a:pPr algn="ctr"/>
            <a:r>
              <a:rPr lang="en-US" dirty="0"/>
              <a:t>Chapter 5, Section 2:  Combined gas laws</a:t>
            </a:r>
          </a:p>
        </p:txBody>
      </p:sp>
      <p:sp>
        <p:nvSpPr>
          <p:cNvPr id="6" name="Content Placeholder 5">
            <a:extLst>
              <a:ext uri="{FF2B5EF4-FFF2-40B4-BE49-F238E27FC236}">
                <a16:creationId xmlns:a16="http://schemas.microsoft.com/office/drawing/2014/main" id="{979EC236-9EB1-D256-DF3A-DD8B267691CC}"/>
              </a:ext>
            </a:extLst>
          </p:cNvPr>
          <p:cNvSpPr>
            <a:spLocks noGrp="1"/>
          </p:cNvSpPr>
          <p:nvPr>
            <p:ph idx="1"/>
          </p:nvPr>
        </p:nvSpPr>
        <p:spPr>
          <a:xfrm>
            <a:off x="1120000" y="1825625"/>
            <a:ext cx="10233800" cy="4667250"/>
          </a:xfrm>
        </p:spPr>
        <p:txBody>
          <a:bodyPr/>
          <a:lstStyle/>
          <a:p>
            <a:pPr marL="0" indent="0">
              <a:buNone/>
            </a:pPr>
            <a:r>
              <a:rPr lang="en-US" sz="2400" dirty="0"/>
              <a:t>EX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3: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Charles’ Law –  V</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 V</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dirty="0"/>
              <a:t>		           </a:t>
            </a:r>
            <a:r>
              <a:rPr lang="en-US" sz="2400" b="1" dirty="0">
                <a:latin typeface="Calibri" panose="020F0502020204030204" pitchFamily="34" charset="0"/>
                <a:ea typeface="Calibri" panose="020F0502020204030204" pitchFamily="34" charset="0"/>
                <a:cs typeface="Times New Roman" panose="02020603050405020304" pitchFamily="18" charset="0"/>
              </a:rPr>
              <a: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T</a:t>
            </a:r>
            <a:r>
              <a:rPr lang="en-US" sz="2400" b="1" baseline="-25000" dirty="0">
                <a:effectLst/>
                <a:latin typeface="Calibri" panose="020F0502020204030204" pitchFamily="34" charset="0"/>
                <a:ea typeface="Calibri" panose="020F0502020204030204" pitchFamily="34" charset="0"/>
                <a:cs typeface="Times New Roman" panose="02020603050405020304" pitchFamily="18" charset="0"/>
              </a:rPr>
              <a:t>1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T</a:t>
            </a:r>
            <a:r>
              <a:rPr lang="en-US" sz="2400" b="1" baseline="-25000" dirty="0">
                <a:effectLst/>
                <a:latin typeface="Calibri" panose="020F0502020204030204" pitchFamily="34" charset="0"/>
                <a:ea typeface="Calibri" panose="020F0502020204030204" pitchFamily="34" charset="0"/>
                <a:cs typeface="Times New Roman" panose="02020603050405020304" pitchFamily="18" charset="0"/>
              </a:rPr>
              <a:t>2</a:t>
            </a:r>
          </a:p>
          <a:p>
            <a:pPr marL="0" indent="0">
              <a:buNone/>
            </a:pPr>
            <a:endParaRPr lang="en-US" sz="2400" b="1" baseline="-250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				</a:t>
            </a:r>
            <a:r>
              <a:rPr lang="en-US" sz="2400" kern="100" dirty="0">
                <a:latin typeface="Calibri" panose="020F0502020204030204" pitchFamily="34" charset="0"/>
                <a:ea typeface="Calibri" panose="020F0502020204030204" pitchFamily="34" charset="0"/>
                <a:cs typeface="Times New Roman" panose="02020603050405020304" pitchFamily="18" charset="0"/>
              </a:rPr>
              <a:t>    CH</a:t>
            </a:r>
            <a:r>
              <a:rPr lang="en-US" sz="2400" kern="100" baseline="-25000" dirty="0">
                <a:latin typeface="Calibri" panose="020F0502020204030204" pitchFamily="34" charset="0"/>
                <a:ea typeface="Calibri" panose="020F0502020204030204" pitchFamily="34" charset="0"/>
                <a:cs typeface="Times New Roman" panose="02020603050405020304" pitchFamily="18" charset="0"/>
              </a:rPr>
              <a:t>4</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3.8 L				   ? L</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5</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86</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a:t>
            </a:r>
          </a:p>
          <a:p>
            <a:pPr marL="0" indent="0">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strike="sngStrike" dirty="0">
                <a:effectLst/>
                <a:latin typeface="Calibri" panose="020F0502020204030204" pitchFamily="34" charset="0"/>
                <a:ea typeface="Calibri" panose="020F0502020204030204" pitchFamily="34" charset="0"/>
                <a:cs typeface="Times New Roman" panose="02020603050405020304" pitchFamily="18" charset="0"/>
              </a:rPr>
              <a:t>1.5 atm</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strike="sngStrike" dirty="0">
                <a:effectLst/>
                <a:latin typeface="Calibri" panose="020F0502020204030204" pitchFamily="34" charset="0"/>
                <a:ea typeface="Calibri" panose="020F0502020204030204" pitchFamily="34" charset="0"/>
                <a:cs typeface="Times New Roman" panose="02020603050405020304" pitchFamily="18" charset="0"/>
              </a:rPr>
              <a:t>1.5 atm</a:t>
            </a:r>
            <a:r>
              <a:rPr lang="en-US" sz="32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3600" dirty="0"/>
          </a:p>
        </p:txBody>
      </p:sp>
      <p:grpSp>
        <p:nvGrpSpPr>
          <p:cNvPr id="10" name="Group 9">
            <a:extLst>
              <a:ext uri="{FF2B5EF4-FFF2-40B4-BE49-F238E27FC236}">
                <a16:creationId xmlns:a16="http://schemas.microsoft.com/office/drawing/2014/main" id="{38E24705-DD1D-5F2A-2A90-5BCB224E6439}"/>
              </a:ext>
            </a:extLst>
          </p:cNvPr>
          <p:cNvGrpSpPr/>
          <p:nvPr/>
        </p:nvGrpSpPr>
        <p:grpSpPr>
          <a:xfrm>
            <a:off x="3810000" y="2242453"/>
            <a:ext cx="957944" cy="10890"/>
            <a:chOff x="3810000" y="2242453"/>
            <a:chExt cx="957944" cy="10890"/>
          </a:xfrm>
        </p:grpSpPr>
        <p:cxnSp>
          <p:nvCxnSpPr>
            <p:cNvPr id="8" name="Straight Connector 7">
              <a:extLst>
                <a:ext uri="{FF2B5EF4-FFF2-40B4-BE49-F238E27FC236}">
                  <a16:creationId xmlns:a16="http://schemas.microsoft.com/office/drawing/2014/main" id="{9B35D547-B0F6-0C75-7DA6-875D9DB41291}"/>
                </a:ext>
              </a:extLst>
            </p:cNvPr>
            <p:cNvCxnSpPr/>
            <p:nvPr/>
          </p:nvCxnSpPr>
          <p:spPr>
            <a:xfrm>
              <a:off x="3810000" y="2253343"/>
              <a:ext cx="34834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166F5C9-5DFA-3A39-844F-C77690E00AD3}"/>
                </a:ext>
              </a:extLst>
            </p:cNvPr>
            <p:cNvCxnSpPr/>
            <p:nvPr/>
          </p:nvCxnSpPr>
          <p:spPr>
            <a:xfrm>
              <a:off x="4419601" y="2242453"/>
              <a:ext cx="34834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1B341B9C-89E5-1C51-7268-FA2BC8995F75}"/>
              </a:ext>
            </a:extLst>
          </p:cNvPr>
          <p:cNvGrpSpPr/>
          <p:nvPr/>
        </p:nvGrpSpPr>
        <p:grpSpPr>
          <a:xfrm>
            <a:off x="1731736" y="3529266"/>
            <a:ext cx="1482045" cy="2261756"/>
            <a:chOff x="7707993" y="4559277"/>
            <a:chExt cx="1482045" cy="2261756"/>
          </a:xfrm>
        </p:grpSpPr>
        <p:sp>
          <p:nvSpPr>
            <p:cNvPr id="12" name="Oval 11">
              <a:extLst>
                <a:ext uri="{FF2B5EF4-FFF2-40B4-BE49-F238E27FC236}">
                  <a16:creationId xmlns:a16="http://schemas.microsoft.com/office/drawing/2014/main" id="{C6A5069F-CF0B-C3C0-9CED-CEEBC904A6B6}"/>
                </a:ext>
              </a:extLst>
            </p:cNvPr>
            <p:cNvSpPr/>
            <p:nvPr/>
          </p:nvSpPr>
          <p:spPr>
            <a:xfrm>
              <a:off x="7707993" y="4559277"/>
              <a:ext cx="1482045" cy="180919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3" name="Isosceles Triangle 12">
              <a:extLst>
                <a:ext uri="{FF2B5EF4-FFF2-40B4-BE49-F238E27FC236}">
                  <a16:creationId xmlns:a16="http://schemas.microsoft.com/office/drawing/2014/main" id="{D8DC1028-AF7F-6B52-B592-22954573BEA2}"/>
                </a:ext>
              </a:extLst>
            </p:cNvPr>
            <p:cNvSpPr/>
            <p:nvPr/>
          </p:nvSpPr>
          <p:spPr>
            <a:xfrm>
              <a:off x="8374970" y="6399552"/>
              <a:ext cx="133350" cy="177800"/>
            </a:xfrm>
            <a:prstGeom prst="triangl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14" name="Connector: Curved 13">
              <a:extLst>
                <a:ext uri="{FF2B5EF4-FFF2-40B4-BE49-F238E27FC236}">
                  <a16:creationId xmlns:a16="http://schemas.microsoft.com/office/drawing/2014/main" id="{72FAF627-4842-3B75-6D71-B24B67222EE5}"/>
                </a:ext>
              </a:extLst>
            </p:cNvPr>
            <p:cNvCxnSpPr/>
            <p:nvPr/>
          </p:nvCxnSpPr>
          <p:spPr>
            <a:xfrm flipH="1">
              <a:off x="8256136" y="6401933"/>
              <a:ext cx="184150" cy="419100"/>
            </a:xfrm>
            <a:prstGeom prst="curvedConnector3">
              <a:avLst>
                <a:gd name="adj1" fmla="val 67734"/>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 name="Group 14">
            <a:extLst>
              <a:ext uri="{FF2B5EF4-FFF2-40B4-BE49-F238E27FC236}">
                <a16:creationId xmlns:a16="http://schemas.microsoft.com/office/drawing/2014/main" id="{62AA42B4-9E8B-0C49-3EF7-48E38775DF40}"/>
              </a:ext>
            </a:extLst>
          </p:cNvPr>
          <p:cNvGrpSpPr/>
          <p:nvPr/>
        </p:nvGrpSpPr>
        <p:grpSpPr>
          <a:xfrm>
            <a:off x="5495877" y="3429000"/>
            <a:ext cx="1482045" cy="2261756"/>
            <a:chOff x="7707993" y="4559277"/>
            <a:chExt cx="1482045" cy="2261756"/>
          </a:xfrm>
        </p:grpSpPr>
        <p:sp>
          <p:nvSpPr>
            <p:cNvPr id="16" name="Oval 15">
              <a:extLst>
                <a:ext uri="{FF2B5EF4-FFF2-40B4-BE49-F238E27FC236}">
                  <a16:creationId xmlns:a16="http://schemas.microsoft.com/office/drawing/2014/main" id="{EE1C28BD-4B51-703B-F198-6048523E1078}"/>
                </a:ext>
              </a:extLst>
            </p:cNvPr>
            <p:cNvSpPr/>
            <p:nvPr/>
          </p:nvSpPr>
          <p:spPr>
            <a:xfrm>
              <a:off x="7707993" y="4559277"/>
              <a:ext cx="1482045" cy="180919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7" name="Isosceles Triangle 16">
              <a:extLst>
                <a:ext uri="{FF2B5EF4-FFF2-40B4-BE49-F238E27FC236}">
                  <a16:creationId xmlns:a16="http://schemas.microsoft.com/office/drawing/2014/main" id="{59BE5664-F0E8-11D6-81B0-E5D99619F184}"/>
                </a:ext>
              </a:extLst>
            </p:cNvPr>
            <p:cNvSpPr/>
            <p:nvPr/>
          </p:nvSpPr>
          <p:spPr>
            <a:xfrm>
              <a:off x="8374970" y="6399552"/>
              <a:ext cx="133350" cy="177800"/>
            </a:xfrm>
            <a:prstGeom prst="triangl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18" name="Connector: Curved 17">
              <a:extLst>
                <a:ext uri="{FF2B5EF4-FFF2-40B4-BE49-F238E27FC236}">
                  <a16:creationId xmlns:a16="http://schemas.microsoft.com/office/drawing/2014/main" id="{6B3467D6-B97F-5742-4DC0-FED8F44141F4}"/>
                </a:ext>
              </a:extLst>
            </p:cNvPr>
            <p:cNvCxnSpPr/>
            <p:nvPr/>
          </p:nvCxnSpPr>
          <p:spPr>
            <a:xfrm flipH="1">
              <a:off x="8256136" y="6401933"/>
              <a:ext cx="184150" cy="419100"/>
            </a:xfrm>
            <a:prstGeom prst="curvedConnector3">
              <a:avLst>
                <a:gd name="adj1" fmla="val 67734"/>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5846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500"/>
                                        <p:tgtEl>
                                          <p:spTgt spid="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500"/>
                                        <p:tgtEl>
                                          <p:spTgt spid="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fade">
                                      <p:cBhvr>
                                        <p:cTn id="24" dur="500"/>
                                        <p:tgtEl>
                                          <p:spTgt spid="6">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par>
                                <p:cTn id="31" presetID="10"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5F1918FC-805F-6230-F59E-08996CF996C2}"/>
              </a:ext>
            </a:extLst>
          </p:cNvPr>
          <p:cNvSpPr>
            <a:spLocks noGrp="1"/>
          </p:cNvSpPr>
          <p:nvPr>
            <p:ph type="title"/>
          </p:nvPr>
        </p:nvSpPr>
        <p:spPr/>
        <p:txBody>
          <a:bodyPr>
            <a:normAutofit fontScale="90000"/>
          </a:bodyPr>
          <a:lstStyle/>
          <a:p>
            <a:pPr algn="ctr"/>
            <a:r>
              <a:rPr lang="en-US" dirty="0"/>
              <a:t>Chapter 5, Section 2:  Combined gas laws</a:t>
            </a:r>
          </a:p>
        </p:txBody>
      </p:sp>
      <p:sp>
        <p:nvSpPr>
          <p:cNvPr id="6" name="Content Placeholder 5">
            <a:extLst>
              <a:ext uri="{FF2B5EF4-FFF2-40B4-BE49-F238E27FC236}">
                <a16:creationId xmlns:a16="http://schemas.microsoft.com/office/drawing/2014/main" id="{979EC236-9EB1-D256-DF3A-DD8B267691CC}"/>
              </a:ext>
            </a:extLst>
          </p:cNvPr>
          <p:cNvSpPr>
            <a:spLocks noGrp="1"/>
          </p:cNvSpPr>
          <p:nvPr>
            <p:ph idx="1"/>
          </p:nvPr>
        </p:nvSpPr>
        <p:spPr>
          <a:xfrm>
            <a:off x="1120000" y="1825625"/>
            <a:ext cx="10233800" cy="4667250"/>
          </a:xfrm>
        </p:spPr>
        <p:txBody>
          <a:bodyPr/>
          <a:lstStyle/>
          <a:p>
            <a:pPr marL="0" indent="0">
              <a:buNone/>
            </a:pPr>
            <a:r>
              <a:rPr lang="en-US" sz="2400" dirty="0"/>
              <a:t>EX </a:t>
            </a:r>
            <a:r>
              <a:rPr lang="en-US" sz="2400" kern="100" dirty="0">
                <a:latin typeface="Calibri" panose="020F0502020204030204" pitchFamily="34" charset="0"/>
                <a:ea typeface="Calibri" panose="020F0502020204030204" pitchFamily="34" charset="0"/>
                <a:cs typeface="Times New Roman" panose="02020603050405020304" pitchFamily="18" charset="0"/>
              </a:rPr>
              <a:t>4</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Gay-Lussac’s Law –  P</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 P</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dirty="0"/>
              <a:t>		           </a:t>
            </a:r>
            <a:r>
              <a:rPr lang="en-US" sz="2400" b="1" dirty="0">
                <a:latin typeface="Calibri" panose="020F0502020204030204" pitchFamily="34" charset="0"/>
                <a:ea typeface="Calibri" panose="020F0502020204030204" pitchFamily="34" charset="0"/>
                <a:cs typeface="Times New Roman" panose="02020603050405020304" pitchFamily="18" charset="0"/>
              </a:rPr>
              <a: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T</a:t>
            </a:r>
            <a:r>
              <a:rPr lang="en-US" sz="2400" b="1" baseline="-25000" dirty="0">
                <a:effectLst/>
                <a:latin typeface="Calibri" panose="020F0502020204030204" pitchFamily="34" charset="0"/>
                <a:ea typeface="Calibri" panose="020F0502020204030204" pitchFamily="34" charset="0"/>
                <a:cs typeface="Times New Roman" panose="02020603050405020304" pitchFamily="18" charset="0"/>
              </a:rPr>
              <a:t>1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T</a:t>
            </a:r>
            <a:r>
              <a:rPr lang="en-US" sz="2400" b="1" baseline="-25000" dirty="0">
                <a:effectLst/>
                <a:latin typeface="Calibri" panose="020F0502020204030204" pitchFamily="34" charset="0"/>
                <a:ea typeface="Calibri" panose="020F0502020204030204" pitchFamily="34" charset="0"/>
                <a:cs typeface="Times New Roman" panose="02020603050405020304" pitchFamily="18" charset="0"/>
              </a:rPr>
              <a:t>2</a:t>
            </a:r>
          </a:p>
          <a:p>
            <a:pPr marL="0" indent="0">
              <a:buNone/>
            </a:pPr>
            <a:endParaRPr lang="en-US" sz="2400" b="1" baseline="-250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				</a:t>
            </a:r>
            <a:r>
              <a:rPr lang="en-US" sz="2400" kern="100" dirty="0">
                <a:latin typeface="Calibri" panose="020F0502020204030204" pitchFamily="34" charset="0"/>
                <a:ea typeface="Calibri" panose="020F0502020204030204" pitchFamily="34" charset="0"/>
                <a:cs typeface="Times New Roman" panose="02020603050405020304" pitchFamily="18" charset="0"/>
              </a:rPr>
              <a:t>    CH</a:t>
            </a:r>
            <a:r>
              <a:rPr lang="en-US" sz="2400" kern="100" baseline="-25000" dirty="0">
                <a:latin typeface="Calibri" panose="020F0502020204030204" pitchFamily="34" charset="0"/>
                <a:ea typeface="Calibri" panose="020F0502020204030204" pitchFamily="34" charset="0"/>
                <a:cs typeface="Times New Roman" panose="02020603050405020304" pitchFamily="18" charset="0"/>
              </a:rPr>
              <a:t>4</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strike="sngStrike" kern="100" dirty="0">
                <a:effectLst/>
                <a:latin typeface="Calibri" panose="020F0502020204030204" pitchFamily="34" charset="0"/>
                <a:ea typeface="Calibri" panose="020F0502020204030204" pitchFamily="34" charset="0"/>
                <a:cs typeface="Times New Roman" panose="02020603050405020304" pitchFamily="18" charset="0"/>
              </a:rPr>
              <a:t>3.8 L</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strike="sngStrike" kern="100" dirty="0">
                <a:effectLst/>
                <a:latin typeface="Calibri" panose="020F0502020204030204" pitchFamily="34" charset="0"/>
                <a:ea typeface="Calibri" panose="020F0502020204030204" pitchFamily="34" charset="0"/>
                <a:cs typeface="Times New Roman" panose="02020603050405020304" pitchFamily="18" charset="0"/>
              </a:rPr>
              <a:t>3.8 L</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5</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86</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a:t>
            </a:r>
          </a:p>
          <a:p>
            <a:pPr marL="0" indent="0">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1.5 atm 			</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 atm</a:t>
            </a:r>
            <a:r>
              <a:rPr lang="en-US" sz="32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3600" dirty="0"/>
          </a:p>
        </p:txBody>
      </p:sp>
      <p:grpSp>
        <p:nvGrpSpPr>
          <p:cNvPr id="10" name="Group 9">
            <a:extLst>
              <a:ext uri="{FF2B5EF4-FFF2-40B4-BE49-F238E27FC236}">
                <a16:creationId xmlns:a16="http://schemas.microsoft.com/office/drawing/2014/main" id="{38E24705-DD1D-5F2A-2A90-5BCB224E6439}"/>
              </a:ext>
            </a:extLst>
          </p:cNvPr>
          <p:cNvGrpSpPr/>
          <p:nvPr/>
        </p:nvGrpSpPr>
        <p:grpSpPr>
          <a:xfrm>
            <a:off x="4397830" y="2242453"/>
            <a:ext cx="892628" cy="10890"/>
            <a:chOff x="4397830" y="2242453"/>
            <a:chExt cx="892628" cy="10890"/>
          </a:xfrm>
        </p:grpSpPr>
        <p:cxnSp>
          <p:nvCxnSpPr>
            <p:cNvPr id="8" name="Straight Connector 7">
              <a:extLst>
                <a:ext uri="{FF2B5EF4-FFF2-40B4-BE49-F238E27FC236}">
                  <a16:creationId xmlns:a16="http://schemas.microsoft.com/office/drawing/2014/main" id="{9B35D547-B0F6-0C75-7DA6-875D9DB41291}"/>
                </a:ext>
              </a:extLst>
            </p:cNvPr>
            <p:cNvCxnSpPr/>
            <p:nvPr/>
          </p:nvCxnSpPr>
          <p:spPr>
            <a:xfrm>
              <a:off x="4397830" y="2253343"/>
              <a:ext cx="34834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166F5C9-5DFA-3A39-844F-C77690E00AD3}"/>
                </a:ext>
              </a:extLst>
            </p:cNvPr>
            <p:cNvCxnSpPr/>
            <p:nvPr/>
          </p:nvCxnSpPr>
          <p:spPr>
            <a:xfrm>
              <a:off x="4942115" y="2242453"/>
              <a:ext cx="34834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1B341B9C-89E5-1C51-7268-FA2BC8995F75}"/>
              </a:ext>
            </a:extLst>
          </p:cNvPr>
          <p:cNvGrpSpPr/>
          <p:nvPr/>
        </p:nvGrpSpPr>
        <p:grpSpPr>
          <a:xfrm>
            <a:off x="1731736" y="3529266"/>
            <a:ext cx="1482045" cy="2261756"/>
            <a:chOff x="7707993" y="4559277"/>
            <a:chExt cx="1482045" cy="2261756"/>
          </a:xfrm>
        </p:grpSpPr>
        <p:sp>
          <p:nvSpPr>
            <p:cNvPr id="12" name="Oval 11">
              <a:extLst>
                <a:ext uri="{FF2B5EF4-FFF2-40B4-BE49-F238E27FC236}">
                  <a16:creationId xmlns:a16="http://schemas.microsoft.com/office/drawing/2014/main" id="{C6A5069F-CF0B-C3C0-9CED-CEEBC904A6B6}"/>
                </a:ext>
              </a:extLst>
            </p:cNvPr>
            <p:cNvSpPr/>
            <p:nvPr/>
          </p:nvSpPr>
          <p:spPr>
            <a:xfrm>
              <a:off x="7707993" y="4559277"/>
              <a:ext cx="1482045" cy="180919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3" name="Isosceles Triangle 12">
              <a:extLst>
                <a:ext uri="{FF2B5EF4-FFF2-40B4-BE49-F238E27FC236}">
                  <a16:creationId xmlns:a16="http://schemas.microsoft.com/office/drawing/2014/main" id="{D8DC1028-AF7F-6B52-B592-22954573BEA2}"/>
                </a:ext>
              </a:extLst>
            </p:cNvPr>
            <p:cNvSpPr/>
            <p:nvPr/>
          </p:nvSpPr>
          <p:spPr>
            <a:xfrm>
              <a:off x="8374970" y="6399552"/>
              <a:ext cx="133350" cy="177800"/>
            </a:xfrm>
            <a:prstGeom prst="triangl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14" name="Connector: Curved 13">
              <a:extLst>
                <a:ext uri="{FF2B5EF4-FFF2-40B4-BE49-F238E27FC236}">
                  <a16:creationId xmlns:a16="http://schemas.microsoft.com/office/drawing/2014/main" id="{72FAF627-4842-3B75-6D71-B24B67222EE5}"/>
                </a:ext>
              </a:extLst>
            </p:cNvPr>
            <p:cNvCxnSpPr/>
            <p:nvPr/>
          </p:nvCxnSpPr>
          <p:spPr>
            <a:xfrm flipH="1">
              <a:off x="8256136" y="6401933"/>
              <a:ext cx="184150" cy="419100"/>
            </a:xfrm>
            <a:prstGeom prst="curvedConnector3">
              <a:avLst>
                <a:gd name="adj1" fmla="val 67734"/>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 name="Group 14">
            <a:extLst>
              <a:ext uri="{FF2B5EF4-FFF2-40B4-BE49-F238E27FC236}">
                <a16:creationId xmlns:a16="http://schemas.microsoft.com/office/drawing/2014/main" id="{62AA42B4-9E8B-0C49-3EF7-48E38775DF40}"/>
              </a:ext>
            </a:extLst>
          </p:cNvPr>
          <p:cNvGrpSpPr/>
          <p:nvPr/>
        </p:nvGrpSpPr>
        <p:grpSpPr>
          <a:xfrm>
            <a:off x="5495877" y="3429000"/>
            <a:ext cx="1482045" cy="2261756"/>
            <a:chOff x="7707993" y="4559277"/>
            <a:chExt cx="1482045" cy="2261756"/>
          </a:xfrm>
        </p:grpSpPr>
        <p:sp>
          <p:nvSpPr>
            <p:cNvPr id="16" name="Oval 15">
              <a:extLst>
                <a:ext uri="{FF2B5EF4-FFF2-40B4-BE49-F238E27FC236}">
                  <a16:creationId xmlns:a16="http://schemas.microsoft.com/office/drawing/2014/main" id="{EE1C28BD-4B51-703B-F198-6048523E1078}"/>
                </a:ext>
              </a:extLst>
            </p:cNvPr>
            <p:cNvSpPr/>
            <p:nvPr/>
          </p:nvSpPr>
          <p:spPr>
            <a:xfrm>
              <a:off x="7707993" y="4559277"/>
              <a:ext cx="1482045" cy="180919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7" name="Isosceles Triangle 16">
              <a:extLst>
                <a:ext uri="{FF2B5EF4-FFF2-40B4-BE49-F238E27FC236}">
                  <a16:creationId xmlns:a16="http://schemas.microsoft.com/office/drawing/2014/main" id="{59BE5664-F0E8-11D6-81B0-E5D99619F184}"/>
                </a:ext>
              </a:extLst>
            </p:cNvPr>
            <p:cNvSpPr/>
            <p:nvPr/>
          </p:nvSpPr>
          <p:spPr>
            <a:xfrm>
              <a:off x="8374970" y="6399552"/>
              <a:ext cx="133350" cy="177800"/>
            </a:xfrm>
            <a:prstGeom prst="triangl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18" name="Connector: Curved 17">
              <a:extLst>
                <a:ext uri="{FF2B5EF4-FFF2-40B4-BE49-F238E27FC236}">
                  <a16:creationId xmlns:a16="http://schemas.microsoft.com/office/drawing/2014/main" id="{6B3467D6-B97F-5742-4DC0-FED8F44141F4}"/>
                </a:ext>
              </a:extLst>
            </p:cNvPr>
            <p:cNvCxnSpPr/>
            <p:nvPr/>
          </p:nvCxnSpPr>
          <p:spPr>
            <a:xfrm flipH="1">
              <a:off x="8256136" y="6401933"/>
              <a:ext cx="184150" cy="419100"/>
            </a:xfrm>
            <a:prstGeom prst="curvedConnector3">
              <a:avLst>
                <a:gd name="adj1" fmla="val 67734"/>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7958089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500"/>
                                        <p:tgtEl>
                                          <p:spTgt spid="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500"/>
                                        <p:tgtEl>
                                          <p:spTgt spid="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fade">
                                      <p:cBhvr>
                                        <p:cTn id="24" dur="500"/>
                                        <p:tgtEl>
                                          <p:spTgt spid="6">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par>
                                <p:cTn id="31" presetID="10"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5F1918FC-805F-6230-F59E-08996CF996C2}"/>
              </a:ext>
            </a:extLst>
          </p:cNvPr>
          <p:cNvSpPr>
            <a:spLocks noGrp="1"/>
          </p:cNvSpPr>
          <p:nvPr>
            <p:ph type="title"/>
          </p:nvPr>
        </p:nvSpPr>
        <p:spPr/>
        <p:txBody>
          <a:bodyPr>
            <a:normAutofit fontScale="90000"/>
          </a:bodyPr>
          <a:lstStyle/>
          <a:p>
            <a:pPr algn="ctr"/>
            <a:r>
              <a:rPr lang="en-US" dirty="0"/>
              <a:t>Chapter 5, Section 2:  Combined gas laws</a:t>
            </a:r>
          </a:p>
        </p:txBody>
      </p:sp>
      <p:sp>
        <p:nvSpPr>
          <p:cNvPr id="6" name="Content Placeholder 5">
            <a:extLst>
              <a:ext uri="{FF2B5EF4-FFF2-40B4-BE49-F238E27FC236}">
                <a16:creationId xmlns:a16="http://schemas.microsoft.com/office/drawing/2014/main" id="{979EC236-9EB1-D256-DF3A-DD8B267691CC}"/>
              </a:ext>
            </a:extLst>
          </p:cNvPr>
          <p:cNvSpPr>
            <a:spLocks noGrp="1"/>
          </p:cNvSpPr>
          <p:nvPr>
            <p:ph idx="1"/>
          </p:nvPr>
        </p:nvSpPr>
        <p:spPr>
          <a:xfrm>
            <a:off x="1120000" y="1825625"/>
            <a:ext cx="10233800" cy="4667250"/>
          </a:xfrm>
        </p:spPr>
        <p:txBody>
          <a:bodyPr/>
          <a:lstStyle/>
          <a:p>
            <a:pPr marL="0" indent="0">
              <a:buNone/>
            </a:pPr>
            <a:r>
              <a:rPr lang="en-US" sz="2400" dirty="0"/>
              <a:t>EX </a:t>
            </a:r>
            <a:r>
              <a:rPr lang="en-US" sz="2400" kern="100" dirty="0">
                <a:latin typeface="Calibri" panose="020F0502020204030204" pitchFamily="34" charset="0"/>
                <a:ea typeface="Calibri" panose="020F0502020204030204" pitchFamily="34" charset="0"/>
                <a:cs typeface="Times New Roman" panose="02020603050405020304" pitchFamily="18" charset="0"/>
              </a:rPr>
              <a:t>5: </a:t>
            </a:r>
            <a:r>
              <a:rPr lang="en-US" sz="2400" b="1" kern="100" dirty="0">
                <a:latin typeface="Calibri" panose="020F0502020204030204" pitchFamily="34" charset="0"/>
                <a:ea typeface="Calibri" panose="020F0502020204030204" pitchFamily="34" charset="0"/>
                <a:cs typeface="Times New Roman" panose="02020603050405020304" pitchFamily="18" charset="0"/>
              </a:rPr>
              <a:t> Combined Gas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Law –  </a:t>
            </a:r>
            <a:r>
              <a:rPr lang="en-US" sz="2400" b="1" dirty="0"/>
              <a:t>P</a:t>
            </a:r>
            <a:r>
              <a:rPr lang="en-US" sz="2400" b="1" baseline="-25000" dirty="0"/>
              <a:t>1 </a:t>
            </a:r>
            <a:r>
              <a:rPr lang="en-US" sz="2400" b="1" dirty="0"/>
              <a:t>∙</a:t>
            </a:r>
            <a:r>
              <a:rPr lang="en-US" sz="2400" b="1" baseline="-25000" dirty="0"/>
              <a:t> </a:t>
            </a:r>
            <a:r>
              <a:rPr lang="en-US" sz="2400" b="1" dirty="0"/>
              <a:t>V</a:t>
            </a:r>
            <a:r>
              <a:rPr lang="en-US" sz="2400" b="1" baseline="-25000" dirty="0"/>
              <a:t>1</a:t>
            </a:r>
            <a:r>
              <a:rPr lang="en-US" sz="2400" b="1" dirty="0"/>
              <a:t>  = P</a:t>
            </a:r>
            <a:r>
              <a:rPr lang="en-US" sz="2400" b="1" baseline="-25000" dirty="0"/>
              <a:t>2 </a:t>
            </a:r>
            <a:r>
              <a:rPr lang="en-US" sz="2400" b="1" dirty="0"/>
              <a:t>∙</a:t>
            </a:r>
            <a:r>
              <a:rPr lang="en-US" sz="2400" b="1" baseline="-25000" dirty="0"/>
              <a:t> </a:t>
            </a:r>
            <a:r>
              <a:rPr lang="en-US" sz="2400" b="1" dirty="0"/>
              <a:t>V</a:t>
            </a:r>
            <a:r>
              <a:rPr lang="en-US" sz="2400" b="1" baseline="-25000" dirty="0"/>
              <a:t>2</a:t>
            </a:r>
            <a:r>
              <a:rPr lang="en-US" dirty="0"/>
              <a:t>		           </a:t>
            </a:r>
            <a:r>
              <a:rPr lang="en-US" sz="2400" b="1" dirty="0">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				T</a:t>
            </a:r>
            <a:r>
              <a:rPr lang="en-US" sz="2400" b="1" baseline="-25000" dirty="0">
                <a:effectLst/>
                <a:latin typeface="Calibri" panose="020F0502020204030204" pitchFamily="34" charset="0"/>
                <a:ea typeface="Calibri" panose="020F0502020204030204" pitchFamily="34" charset="0"/>
                <a:cs typeface="Times New Roman" panose="02020603050405020304" pitchFamily="18" charset="0"/>
              </a:rPr>
              <a:t>1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T</a:t>
            </a:r>
            <a:r>
              <a:rPr lang="en-US" sz="2400" b="1" baseline="-25000" dirty="0">
                <a:effectLst/>
                <a:latin typeface="Calibri" panose="020F0502020204030204" pitchFamily="34" charset="0"/>
                <a:ea typeface="Calibri" panose="020F0502020204030204" pitchFamily="34" charset="0"/>
                <a:cs typeface="Times New Roman" panose="02020603050405020304" pitchFamily="18" charset="0"/>
              </a:rPr>
              <a:t>2</a:t>
            </a:r>
          </a:p>
          <a:p>
            <a:pPr marL="0" indent="0">
              <a:buNone/>
            </a:pPr>
            <a:endParaRPr lang="en-US" sz="2400" b="1" baseline="-250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latin typeface="Calibri" panose="020F0502020204030204" pitchFamily="34" charset="0"/>
                <a:ea typeface="Calibri" panose="020F0502020204030204" pitchFamily="34" charset="0"/>
                <a:cs typeface="Times New Roman" panose="02020603050405020304" pitchFamily="18" charset="0"/>
              </a:rPr>
              <a:t>O</a:t>
            </a:r>
            <a:r>
              <a:rPr lang="en-US" sz="2400" kern="100" baseline="-25000" dirty="0">
                <a:latin typeface="Calibri" panose="020F0502020204030204" pitchFamily="34" charset="0"/>
                <a:ea typeface="Calibri" panose="020F0502020204030204" pitchFamily="34" charset="0"/>
                <a:cs typeface="Times New Roman" panose="02020603050405020304" pitchFamily="18" charset="0"/>
              </a:rPr>
              <a:t>2				</a:t>
            </a:r>
            <a:r>
              <a:rPr lang="en-US" sz="2400" kern="100" dirty="0">
                <a:latin typeface="Calibri" panose="020F0502020204030204" pitchFamily="34" charset="0"/>
                <a:ea typeface="Calibri" panose="020F0502020204030204" pitchFamily="34" charset="0"/>
                <a:cs typeface="Times New Roman" panose="02020603050405020304" pitchFamily="18" charset="0"/>
              </a:rPr>
              <a:t>     O</a:t>
            </a:r>
            <a:r>
              <a:rPr lang="en-US" sz="2400" kern="100" baseline="-25000" dirty="0">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3.4 L				   </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L</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latin typeface="Calibri" panose="020F0502020204030204" pitchFamily="34" charset="0"/>
                <a:ea typeface="Calibri" panose="020F0502020204030204" pitchFamily="34" charset="0"/>
                <a:cs typeface="Times New Roman" panose="02020603050405020304" pitchFamily="18" charset="0"/>
              </a:rPr>
              <a:t>0</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a:t>
            </a:r>
            <a:r>
              <a:rPr lang="en-US" sz="2400" kern="100" dirty="0">
                <a:latin typeface="Calibri" panose="020F0502020204030204" pitchFamily="34" charset="0"/>
                <a:ea typeface="Calibri" panose="020F0502020204030204" pitchFamily="34" charset="0"/>
                <a:cs typeface="Times New Roman" panose="02020603050405020304" pitchFamily="18" charset="0"/>
              </a:rPr>
              <a:t>10</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a:t>
            </a:r>
          </a:p>
          <a:p>
            <a:pPr marL="0" indent="0">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1 atm 			</a:t>
            </a:r>
            <a:r>
              <a:rPr lang="en-US" sz="2400" dirty="0">
                <a:latin typeface="Calibri" panose="020F0502020204030204" pitchFamily="34" charset="0"/>
                <a:ea typeface="Calibri" panose="020F0502020204030204" pitchFamily="34" charset="0"/>
                <a:cs typeface="Times New Roman" panose="02020603050405020304" pitchFamily="18" charset="0"/>
              </a:rPr>
              <a:t>   	 0.7</a:t>
            </a:r>
            <a:r>
              <a:rPr lang="en-US" sz="2400" dirty="0">
                <a:effectLst/>
                <a:latin typeface="Calibri" panose="020F0502020204030204" pitchFamily="34" charset="0"/>
                <a:ea typeface="Calibri" panose="020F0502020204030204" pitchFamily="34" charset="0"/>
                <a:cs typeface="Times New Roman" panose="02020603050405020304" pitchFamily="18" charset="0"/>
              </a:rPr>
              <a:t> atm</a:t>
            </a:r>
            <a:r>
              <a:rPr lang="en-US" sz="32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3600" dirty="0"/>
          </a:p>
        </p:txBody>
      </p:sp>
      <p:grpSp>
        <p:nvGrpSpPr>
          <p:cNvPr id="10" name="Group 9">
            <a:extLst>
              <a:ext uri="{FF2B5EF4-FFF2-40B4-BE49-F238E27FC236}">
                <a16:creationId xmlns:a16="http://schemas.microsoft.com/office/drawing/2014/main" id="{38E24705-DD1D-5F2A-2A90-5BCB224E6439}"/>
              </a:ext>
            </a:extLst>
          </p:cNvPr>
          <p:cNvGrpSpPr/>
          <p:nvPr/>
        </p:nvGrpSpPr>
        <p:grpSpPr>
          <a:xfrm flipV="1">
            <a:off x="4693647" y="2296986"/>
            <a:ext cx="1728924" cy="10188"/>
            <a:chOff x="4397830" y="2251278"/>
            <a:chExt cx="892628" cy="2065"/>
          </a:xfrm>
        </p:grpSpPr>
        <p:cxnSp>
          <p:nvCxnSpPr>
            <p:cNvPr id="8" name="Straight Connector 7">
              <a:extLst>
                <a:ext uri="{FF2B5EF4-FFF2-40B4-BE49-F238E27FC236}">
                  <a16:creationId xmlns:a16="http://schemas.microsoft.com/office/drawing/2014/main" id="{9B35D547-B0F6-0C75-7DA6-875D9DB41291}"/>
                </a:ext>
              </a:extLst>
            </p:cNvPr>
            <p:cNvCxnSpPr/>
            <p:nvPr/>
          </p:nvCxnSpPr>
          <p:spPr>
            <a:xfrm>
              <a:off x="4397830" y="2253343"/>
              <a:ext cx="34834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166F5C9-5DFA-3A39-844F-C77690E00AD3}"/>
                </a:ext>
              </a:extLst>
            </p:cNvPr>
            <p:cNvCxnSpPr/>
            <p:nvPr/>
          </p:nvCxnSpPr>
          <p:spPr>
            <a:xfrm>
              <a:off x="4942115" y="2251278"/>
              <a:ext cx="34834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1B341B9C-89E5-1C51-7268-FA2BC8995F75}"/>
              </a:ext>
            </a:extLst>
          </p:cNvPr>
          <p:cNvGrpSpPr/>
          <p:nvPr/>
        </p:nvGrpSpPr>
        <p:grpSpPr>
          <a:xfrm>
            <a:off x="1731736" y="3529266"/>
            <a:ext cx="1482045" cy="2261756"/>
            <a:chOff x="7707993" y="4559277"/>
            <a:chExt cx="1482045" cy="2261756"/>
          </a:xfrm>
        </p:grpSpPr>
        <p:sp>
          <p:nvSpPr>
            <p:cNvPr id="12" name="Oval 11">
              <a:extLst>
                <a:ext uri="{FF2B5EF4-FFF2-40B4-BE49-F238E27FC236}">
                  <a16:creationId xmlns:a16="http://schemas.microsoft.com/office/drawing/2014/main" id="{C6A5069F-CF0B-C3C0-9CED-CEEBC904A6B6}"/>
                </a:ext>
              </a:extLst>
            </p:cNvPr>
            <p:cNvSpPr/>
            <p:nvPr/>
          </p:nvSpPr>
          <p:spPr>
            <a:xfrm>
              <a:off x="7707993" y="4559277"/>
              <a:ext cx="1482045" cy="180919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3" name="Isosceles Triangle 12">
              <a:extLst>
                <a:ext uri="{FF2B5EF4-FFF2-40B4-BE49-F238E27FC236}">
                  <a16:creationId xmlns:a16="http://schemas.microsoft.com/office/drawing/2014/main" id="{D8DC1028-AF7F-6B52-B592-22954573BEA2}"/>
                </a:ext>
              </a:extLst>
            </p:cNvPr>
            <p:cNvSpPr/>
            <p:nvPr/>
          </p:nvSpPr>
          <p:spPr>
            <a:xfrm>
              <a:off x="8374970" y="6399552"/>
              <a:ext cx="133350" cy="177800"/>
            </a:xfrm>
            <a:prstGeom prst="triangl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14" name="Connector: Curved 13">
              <a:extLst>
                <a:ext uri="{FF2B5EF4-FFF2-40B4-BE49-F238E27FC236}">
                  <a16:creationId xmlns:a16="http://schemas.microsoft.com/office/drawing/2014/main" id="{72FAF627-4842-3B75-6D71-B24B67222EE5}"/>
                </a:ext>
              </a:extLst>
            </p:cNvPr>
            <p:cNvCxnSpPr/>
            <p:nvPr/>
          </p:nvCxnSpPr>
          <p:spPr>
            <a:xfrm flipH="1">
              <a:off x="8256136" y="6401933"/>
              <a:ext cx="184150" cy="419100"/>
            </a:xfrm>
            <a:prstGeom prst="curvedConnector3">
              <a:avLst>
                <a:gd name="adj1" fmla="val 67734"/>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 name="Group 14">
            <a:extLst>
              <a:ext uri="{FF2B5EF4-FFF2-40B4-BE49-F238E27FC236}">
                <a16:creationId xmlns:a16="http://schemas.microsoft.com/office/drawing/2014/main" id="{62AA42B4-9E8B-0C49-3EF7-48E38775DF40}"/>
              </a:ext>
            </a:extLst>
          </p:cNvPr>
          <p:cNvGrpSpPr/>
          <p:nvPr/>
        </p:nvGrpSpPr>
        <p:grpSpPr>
          <a:xfrm>
            <a:off x="5495877" y="3429000"/>
            <a:ext cx="1482045" cy="2261756"/>
            <a:chOff x="7707993" y="4559277"/>
            <a:chExt cx="1482045" cy="2261756"/>
          </a:xfrm>
        </p:grpSpPr>
        <p:sp>
          <p:nvSpPr>
            <p:cNvPr id="16" name="Oval 15">
              <a:extLst>
                <a:ext uri="{FF2B5EF4-FFF2-40B4-BE49-F238E27FC236}">
                  <a16:creationId xmlns:a16="http://schemas.microsoft.com/office/drawing/2014/main" id="{EE1C28BD-4B51-703B-F198-6048523E1078}"/>
                </a:ext>
              </a:extLst>
            </p:cNvPr>
            <p:cNvSpPr/>
            <p:nvPr/>
          </p:nvSpPr>
          <p:spPr>
            <a:xfrm>
              <a:off x="7707993" y="4559277"/>
              <a:ext cx="1482045" cy="180919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7" name="Isosceles Triangle 16">
              <a:extLst>
                <a:ext uri="{FF2B5EF4-FFF2-40B4-BE49-F238E27FC236}">
                  <a16:creationId xmlns:a16="http://schemas.microsoft.com/office/drawing/2014/main" id="{59BE5664-F0E8-11D6-81B0-E5D99619F184}"/>
                </a:ext>
              </a:extLst>
            </p:cNvPr>
            <p:cNvSpPr/>
            <p:nvPr/>
          </p:nvSpPr>
          <p:spPr>
            <a:xfrm>
              <a:off x="8374970" y="6399552"/>
              <a:ext cx="133350" cy="177800"/>
            </a:xfrm>
            <a:prstGeom prst="triangl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18" name="Connector: Curved 17">
              <a:extLst>
                <a:ext uri="{FF2B5EF4-FFF2-40B4-BE49-F238E27FC236}">
                  <a16:creationId xmlns:a16="http://schemas.microsoft.com/office/drawing/2014/main" id="{6B3467D6-B97F-5742-4DC0-FED8F44141F4}"/>
                </a:ext>
              </a:extLst>
            </p:cNvPr>
            <p:cNvCxnSpPr/>
            <p:nvPr/>
          </p:nvCxnSpPr>
          <p:spPr>
            <a:xfrm flipH="1">
              <a:off x="8256136" y="6401933"/>
              <a:ext cx="184150" cy="419100"/>
            </a:xfrm>
            <a:prstGeom prst="curvedConnector3">
              <a:avLst>
                <a:gd name="adj1" fmla="val 67734"/>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47085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500"/>
                                        <p:tgtEl>
                                          <p:spTgt spid="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500"/>
                                        <p:tgtEl>
                                          <p:spTgt spid="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fade">
                                      <p:cBhvr>
                                        <p:cTn id="24" dur="500"/>
                                        <p:tgtEl>
                                          <p:spTgt spid="6">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par>
                                <p:cTn id="31" presetID="10"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5F1918FC-805F-6230-F59E-08996CF996C2}"/>
              </a:ext>
            </a:extLst>
          </p:cNvPr>
          <p:cNvSpPr>
            <a:spLocks noGrp="1"/>
          </p:cNvSpPr>
          <p:nvPr>
            <p:ph type="title"/>
          </p:nvPr>
        </p:nvSpPr>
        <p:spPr/>
        <p:txBody>
          <a:bodyPr>
            <a:normAutofit fontScale="90000"/>
          </a:bodyPr>
          <a:lstStyle/>
          <a:p>
            <a:pPr algn="ctr"/>
            <a:r>
              <a:rPr lang="en-US" dirty="0"/>
              <a:t>Chapter 5, Section 2:  Combined gas laws</a:t>
            </a:r>
          </a:p>
        </p:txBody>
      </p:sp>
      <p:sp>
        <p:nvSpPr>
          <p:cNvPr id="6" name="Content Placeholder 5">
            <a:extLst>
              <a:ext uri="{FF2B5EF4-FFF2-40B4-BE49-F238E27FC236}">
                <a16:creationId xmlns:a16="http://schemas.microsoft.com/office/drawing/2014/main" id="{979EC236-9EB1-D256-DF3A-DD8B267691CC}"/>
              </a:ext>
            </a:extLst>
          </p:cNvPr>
          <p:cNvSpPr>
            <a:spLocks noGrp="1"/>
          </p:cNvSpPr>
          <p:nvPr>
            <p:ph idx="1"/>
          </p:nvPr>
        </p:nvSpPr>
        <p:spPr>
          <a:xfrm>
            <a:off x="1120000" y="1825625"/>
            <a:ext cx="10233800" cy="4667250"/>
          </a:xfrm>
        </p:spPr>
        <p:txBody>
          <a:bodyPr/>
          <a:lstStyle/>
          <a:p>
            <a:pPr marL="0" indent="0">
              <a:buNone/>
            </a:pPr>
            <a:r>
              <a:rPr lang="en-US" sz="2400" dirty="0"/>
              <a:t>EX </a:t>
            </a:r>
            <a:r>
              <a:rPr lang="en-US" sz="2400" kern="100" dirty="0">
                <a:latin typeface="Calibri" panose="020F0502020204030204" pitchFamily="34" charset="0"/>
                <a:ea typeface="Calibri" panose="020F0502020204030204" pitchFamily="34" charset="0"/>
                <a:cs typeface="Times New Roman" panose="02020603050405020304" pitchFamily="18" charset="0"/>
              </a:rPr>
              <a:t>6</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err="1">
                <a:latin typeface="Calibri" panose="020F0502020204030204" pitchFamily="34" charset="0"/>
                <a:ea typeface="Calibri" panose="020F0502020204030204" pitchFamily="34" charset="0"/>
                <a:cs typeface="Times New Roman" panose="02020603050405020304" pitchFamily="18" charset="0"/>
              </a:rPr>
              <a:t>Avagadro’s</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Law –  V</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 V</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dirty="0"/>
              <a:t>		           </a:t>
            </a:r>
            <a:r>
              <a:rPr lang="en-US" sz="2400" b="1" dirty="0">
                <a:latin typeface="Calibri" panose="020F0502020204030204" pitchFamily="34" charset="0"/>
                <a:ea typeface="Calibri" panose="020F0502020204030204" pitchFamily="34" charset="0"/>
                <a:cs typeface="Times New Roman" panose="02020603050405020304" pitchFamily="18" charset="0"/>
              </a:rPr>
              <a:t> 	     n</a:t>
            </a:r>
            <a:r>
              <a:rPr lang="en-US" sz="2400" b="1" baseline="-25000" dirty="0">
                <a:effectLst/>
                <a:latin typeface="Calibri" panose="020F0502020204030204" pitchFamily="34" charset="0"/>
                <a:ea typeface="Calibri" panose="020F0502020204030204" pitchFamily="34" charset="0"/>
                <a:cs typeface="Times New Roman" panose="02020603050405020304" pitchFamily="18" charset="0"/>
              </a:rPr>
              <a:t>1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latin typeface="Calibri" panose="020F0502020204030204" pitchFamily="34" charset="0"/>
                <a:ea typeface="Calibri" panose="020F0502020204030204" pitchFamily="34" charset="0"/>
                <a:cs typeface="Times New Roman" panose="02020603050405020304" pitchFamily="18" charset="0"/>
              </a:rPr>
              <a:t>n</a:t>
            </a:r>
            <a:r>
              <a:rPr lang="en-US" sz="2400" b="1" baseline="-25000" dirty="0">
                <a:effectLst/>
                <a:latin typeface="Calibri" panose="020F0502020204030204" pitchFamily="34" charset="0"/>
                <a:ea typeface="Calibri" panose="020F0502020204030204" pitchFamily="34" charset="0"/>
                <a:cs typeface="Times New Roman" panose="02020603050405020304" pitchFamily="18" charset="0"/>
              </a:rPr>
              <a:t>2</a:t>
            </a:r>
          </a:p>
          <a:p>
            <a:pPr marL="0" indent="0">
              <a:buNone/>
            </a:pPr>
            <a:endParaRPr lang="en-US" sz="2400" b="1" baseline="-250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latin typeface="Calibri" panose="020F0502020204030204" pitchFamily="34" charset="0"/>
                <a:ea typeface="Calibri" panose="020F0502020204030204" pitchFamily="34" charset="0"/>
                <a:cs typeface="Times New Roman" panose="02020603050405020304" pitchFamily="18" charset="0"/>
              </a:rPr>
              <a:t>  N</a:t>
            </a:r>
            <a:r>
              <a:rPr lang="en-US" sz="2400" kern="100" baseline="-25000" dirty="0">
                <a:latin typeface="Calibri" panose="020F0502020204030204" pitchFamily="34" charset="0"/>
                <a:ea typeface="Calibri" panose="020F0502020204030204" pitchFamily="34" charset="0"/>
                <a:cs typeface="Times New Roman" panose="02020603050405020304" pitchFamily="18" charset="0"/>
              </a:rPr>
              <a:t>2				</a:t>
            </a:r>
            <a:r>
              <a:rPr lang="en-US" sz="2400" kern="100" dirty="0">
                <a:latin typeface="Calibri" panose="020F0502020204030204" pitchFamily="34" charset="0"/>
                <a:ea typeface="Calibri" panose="020F0502020204030204" pitchFamily="34" charset="0"/>
                <a:cs typeface="Times New Roman" panose="02020603050405020304" pitchFamily="18" charset="0"/>
              </a:rPr>
              <a:t>    N</a:t>
            </a:r>
            <a:r>
              <a:rPr lang="en-US" sz="2400" kern="100" baseline="-25000" dirty="0">
                <a:latin typeface="Calibri" panose="020F0502020204030204" pitchFamily="34" charset="0"/>
                <a:ea typeface="Calibri" panose="020F0502020204030204" pitchFamily="34" charset="0"/>
                <a:cs typeface="Times New Roman" panose="02020603050405020304" pitchFamily="18" charset="0"/>
              </a:rPr>
              <a:t>2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latin typeface="Calibri" panose="020F0502020204030204" pitchFamily="34" charset="0"/>
                <a:ea typeface="Calibri" panose="020F0502020204030204" pitchFamily="34" charset="0"/>
                <a:cs typeface="Times New Roman" panose="02020603050405020304" pitchFamily="18" charset="0"/>
              </a:rPr>
              <a:t>2.5</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L				   ? L</a:t>
            </a:r>
          </a:p>
          <a:p>
            <a:pPr marL="0" marR="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0.50 mole 			0.75 mole</a:t>
            </a:r>
          </a:p>
          <a:p>
            <a:pPr marL="0" marR="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5</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a:t>
            </a:r>
            <a:r>
              <a:rPr lang="en-US" sz="2400" kern="100" dirty="0">
                <a:latin typeface="Calibri" panose="020F0502020204030204" pitchFamily="34" charset="0"/>
                <a:ea typeface="Calibri" panose="020F0502020204030204" pitchFamily="34" charset="0"/>
                <a:cs typeface="Times New Roman" panose="02020603050405020304" pitchFamily="18" charset="0"/>
              </a:rPr>
              <a:t>5</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a:t>
            </a:r>
          </a:p>
          <a:p>
            <a:pPr marL="0" marR="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strike="sngStrike" dirty="0">
                <a:latin typeface="Calibri" panose="020F0502020204030204" pitchFamily="34" charset="0"/>
                <a:ea typeface="Calibri" panose="020F0502020204030204" pitchFamily="34" charset="0"/>
                <a:cs typeface="Times New Roman" panose="02020603050405020304" pitchFamily="18" charset="0"/>
              </a:rPr>
              <a:t>2</a:t>
            </a:r>
            <a:r>
              <a:rPr lang="en-US" sz="2400" strike="sngStrike" dirty="0">
                <a:effectLst/>
                <a:latin typeface="Calibri" panose="020F0502020204030204" pitchFamily="34" charset="0"/>
                <a:ea typeface="Calibri" panose="020F0502020204030204" pitchFamily="34" charset="0"/>
                <a:cs typeface="Times New Roman" panose="02020603050405020304" pitchFamily="18" charset="0"/>
              </a:rPr>
              <a:t> atm</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strike="sngStrike" dirty="0">
                <a:latin typeface="Calibri" panose="020F0502020204030204" pitchFamily="34" charset="0"/>
                <a:ea typeface="Calibri" panose="020F0502020204030204" pitchFamily="34" charset="0"/>
                <a:cs typeface="Times New Roman" panose="02020603050405020304" pitchFamily="18" charset="0"/>
              </a:rPr>
              <a:t>2</a:t>
            </a:r>
            <a:r>
              <a:rPr lang="en-US" sz="2400" strike="sngStrike" dirty="0">
                <a:effectLst/>
                <a:latin typeface="Calibri" panose="020F0502020204030204" pitchFamily="34" charset="0"/>
                <a:ea typeface="Calibri" panose="020F0502020204030204" pitchFamily="34" charset="0"/>
                <a:cs typeface="Times New Roman" panose="02020603050405020304" pitchFamily="18" charset="0"/>
              </a:rPr>
              <a:t> atm</a:t>
            </a:r>
            <a:r>
              <a:rPr lang="en-US" sz="32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3600" dirty="0"/>
          </a:p>
        </p:txBody>
      </p:sp>
      <p:grpSp>
        <p:nvGrpSpPr>
          <p:cNvPr id="10" name="Group 9">
            <a:extLst>
              <a:ext uri="{FF2B5EF4-FFF2-40B4-BE49-F238E27FC236}">
                <a16:creationId xmlns:a16="http://schemas.microsoft.com/office/drawing/2014/main" id="{38E24705-DD1D-5F2A-2A90-5BCB224E6439}"/>
              </a:ext>
            </a:extLst>
          </p:cNvPr>
          <p:cNvGrpSpPr/>
          <p:nvPr/>
        </p:nvGrpSpPr>
        <p:grpSpPr>
          <a:xfrm>
            <a:off x="4201885" y="2285996"/>
            <a:ext cx="957944" cy="10890"/>
            <a:chOff x="3810000" y="2242453"/>
            <a:chExt cx="957944" cy="10890"/>
          </a:xfrm>
        </p:grpSpPr>
        <p:cxnSp>
          <p:nvCxnSpPr>
            <p:cNvPr id="8" name="Straight Connector 7">
              <a:extLst>
                <a:ext uri="{FF2B5EF4-FFF2-40B4-BE49-F238E27FC236}">
                  <a16:creationId xmlns:a16="http://schemas.microsoft.com/office/drawing/2014/main" id="{9B35D547-B0F6-0C75-7DA6-875D9DB41291}"/>
                </a:ext>
              </a:extLst>
            </p:cNvPr>
            <p:cNvCxnSpPr/>
            <p:nvPr/>
          </p:nvCxnSpPr>
          <p:spPr>
            <a:xfrm>
              <a:off x="3810000" y="2253343"/>
              <a:ext cx="34834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166F5C9-5DFA-3A39-844F-C77690E00AD3}"/>
                </a:ext>
              </a:extLst>
            </p:cNvPr>
            <p:cNvCxnSpPr/>
            <p:nvPr/>
          </p:nvCxnSpPr>
          <p:spPr>
            <a:xfrm>
              <a:off x="4419601" y="2242453"/>
              <a:ext cx="34834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1B341B9C-89E5-1C51-7268-FA2BC8995F75}"/>
              </a:ext>
            </a:extLst>
          </p:cNvPr>
          <p:cNvGrpSpPr/>
          <p:nvPr/>
        </p:nvGrpSpPr>
        <p:grpSpPr>
          <a:xfrm>
            <a:off x="1598386" y="3507495"/>
            <a:ext cx="1817007" cy="2871534"/>
            <a:chOff x="7707993" y="4559277"/>
            <a:chExt cx="1482045" cy="2261756"/>
          </a:xfrm>
        </p:grpSpPr>
        <p:sp>
          <p:nvSpPr>
            <p:cNvPr id="12" name="Oval 11">
              <a:extLst>
                <a:ext uri="{FF2B5EF4-FFF2-40B4-BE49-F238E27FC236}">
                  <a16:creationId xmlns:a16="http://schemas.microsoft.com/office/drawing/2014/main" id="{C6A5069F-CF0B-C3C0-9CED-CEEBC904A6B6}"/>
                </a:ext>
              </a:extLst>
            </p:cNvPr>
            <p:cNvSpPr/>
            <p:nvPr/>
          </p:nvSpPr>
          <p:spPr>
            <a:xfrm>
              <a:off x="7707993" y="4559277"/>
              <a:ext cx="1482045" cy="180919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3" name="Isosceles Triangle 12">
              <a:extLst>
                <a:ext uri="{FF2B5EF4-FFF2-40B4-BE49-F238E27FC236}">
                  <a16:creationId xmlns:a16="http://schemas.microsoft.com/office/drawing/2014/main" id="{D8DC1028-AF7F-6B52-B592-22954573BEA2}"/>
                </a:ext>
              </a:extLst>
            </p:cNvPr>
            <p:cNvSpPr/>
            <p:nvPr/>
          </p:nvSpPr>
          <p:spPr>
            <a:xfrm>
              <a:off x="8374970" y="6399552"/>
              <a:ext cx="133350" cy="177800"/>
            </a:xfrm>
            <a:prstGeom prst="triangl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14" name="Connector: Curved 13">
              <a:extLst>
                <a:ext uri="{FF2B5EF4-FFF2-40B4-BE49-F238E27FC236}">
                  <a16:creationId xmlns:a16="http://schemas.microsoft.com/office/drawing/2014/main" id="{72FAF627-4842-3B75-6D71-B24B67222EE5}"/>
                </a:ext>
              </a:extLst>
            </p:cNvPr>
            <p:cNvCxnSpPr/>
            <p:nvPr/>
          </p:nvCxnSpPr>
          <p:spPr>
            <a:xfrm flipH="1">
              <a:off x="8256136" y="6401933"/>
              <a:ext cx="184150" cy="419100"/>
            </a:xfrm>
            <a:prstGeom prst="curvedConnector3">
              <a:avLst>
                <a:gd name="adj1" fmla="val 67734"/>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 name="Group 14">
            <a:extLst>
              <a:ext uri="{FF2B5EF4-FFF2-40B4-BE49-F238E27FC236}">
                <a16:creationId xmlns:a16="http://schemas.microsoft.com/office/drawing/2014/main" id="{62AA42B4-9E8B-0C49-3EF7-48E38775DF40}"/>
              </a:ext>
            </a:extLst>
          </p:cNvPr>
          <p:cNvGrpSpPr/>
          <p:nvPr/>
        </p:nvGrpSpPr>
        <p:grpSpPr>
          <a:xfrm>
            <a:off x="5328396" y="3429000"/>
            <a:ext cx="1817007" cy="3063875"/>
            <a:chOff x="7707993" y="4559277"/>
            <a:chExt cx="1482045" cy="2261756"/>
          </a:xfrm>
        </p:grpSpPr>
        <p:sp>
          <p:nvSpPr>
            <p:cNvPr id="16" name="Oval 15">
              <a:extLst>
                <a:ext uri="{FF2B5EF4-FFF2-40B4-BE49-F238E27FC236}">
                  <a16:creationId xmlns:a16="http://schemas.microsoft.com/office/drawing/2014/main" id="{EE1C28BD-4B51-703B-F198-6048523E1078}"/>
                </a:ext>
              </a:extLst>
            </p:cNvPr>
            <p:cNvSpPr/>
            <p:nvPr/>
          </p:nvSpPr>
          <p:spPr>
            <a:xfrm>
              <a:off x="7707993" y="4559277"/>
              <a:ext cx="1482045" cy="180919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7" name="Isosceles Triangle 16">
              <a:extLst>
                <a:ext uri="{FF2B5EF4-FFF2-40B4-BE49-F238E27FC236}">
                  <a16:creationId xmlns:a16="http://schemas.microsoft.com/office/drawing/2014/main" id="{59BE5664-F0E8-11D6-81B0-E5D99619F184}"/>
                </a:ext>
              </a:extLst>
            </p:cNvPr>
            <p:cNvSpPr/>
            <p:nvPr/>
          </p:nvSpPr>
          <p:spPr>
            <a:xfrm>
              <a:off x="8374970" y="6399552"/>
              <a:ext cx="133350" cy="177800"/>
            </a:xfrm>
            <a:prstGeom prst="triangl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18" name="Connector: Curved 17">
              <a:extLst>
                <a:ext uri="{FF2B5EF4-FFF2-40B4-BE49-F238E27FC236}">
                  <a16:creationId xmlns:a16="http://schemas.microsoft.com/office/drawing/2014/main" id="{6B3467D6-B97F-5742-4DC0-FED8F44141F4}"/>
                </a:ext>
              </a:extLst>
            </p:cNvPr>
            <p:cNvCxnSpPr/>
            <p:nvPr/>
          </p:nvCxnSpPr>
          <p:spPr>
            <a:xfrm flipH="1">
              <a:off x="8256136" y="6401933"/>
              <a:ext cx="184150" cy="419100"/>
            </a:xfrm>
            <a:prstGeom prst="curvedConnector3">
              <a:avLst>
                <a:gd name="adj1" fmla="val 67734"/>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322792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500"/>
                                        <p:tgtEl>
                                          <p:spTgt spid="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500"/>
                                        <p:tgtEl>
                                          <p:spTgt spid="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fade">
                                      <p:cBhvr>
                                        <p:cTn id="24" dur="500"/>
                                        <p:tgtEl>
                                          <p:spTgt spid="6">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6">
                                            <p:txEl>
                                              <p:pRg st="7" end="7"/>
                                            </p:txEl>
                                          </p:spTgt>
                                        </p:tgtEl>
                                        <p:attrNameLst>
                                          <p:attrName>style.visibility</p:attrName>
                                        </p:attrNameLst>
                                      </p:cBhvr>
                                      <p:to>
                                        <p:strVal val="visible"/>
                                      </p:to>
                                    </p:set>
                                    <p:animEffect transition="in" filter="fade">
                                      <p:cBhvr>
                                        <p:cTn id="30" dur="500"/>
                                        <p:tgtEl>
                                          <p:spTgt spid="6">
                                            <p:txEl>
                                              <p:pRg st="7" end="7"/>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par>
                                <p:cTn id="34" presetID="10"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B4493-06D5-9F0A-1B96-FF5664331FD7}"/>
              </a:ext>
            </a:extLst>
          </p:cNvPr>
          <p:cNvSpPr>
            <a:spLocks noGrp="1"/>
          </p:cNvSpPr>
          <p:nvPr>
            <p:ph type="title"/>
          </p:nvPr>
        </p:nvSpPr>
        <p:spPr/>
        <p:txBody>
          <a:bodyPr>
            <a:normAutofit fontScale="90000"/>
          </a:bodyPr>
          <a:lstStyle/>
          <a:p>
            <a:pPr algn="ctr"/>
            <a:r>
              <a:rPr lang="en-US" dirty="0"/>
              <a:t>Chapter 5, Section 2:  Combined gas laws</a:t>
            </a:r>
          </a:p>
        </p:txBody>
      </p:sp>
      <p:sp>
        <p:nvSpPr>
          <p:cNvPr id="3" name="Content Placeholder 2">
            <a:extLst>
              <a:ext uri="{FF2B5EF4-FFF2-40B4-BE49-F238E27FC236}">
                <a16:creationId xmlns:a16="http://schemas.microsoft.com/office/drawing/2014/main" id="{0C38B40C-C1A0-489B-FCB9-C59E48DC1F56}"/>
              </a:ext>
            </a:extLst>
          </p:cNvPr>
          <p:cNvSpPr>
            <a:spLocks noGrp="1"/>
          </p:cNvSpPr>
          <p:nvPr>
            <p:ph idx="1"/>
          </p:nvPr>
        </p:nvSpPr>
        <p:spPr>
          <a:xfrm>
            <a:off x="272143" y="1825625"/>
            <a:ext cx="11734800" cy="4351338"/>
          </a:xfrm>
        </p:spPr>
        <p:txBody>
          <a:bodyPr>
            <a:normAutofit/>
          </a:bodyPr>
          <a:lstStyle/>
          <a:p>
            <a:pPr marL="0" marR="0" indent="0">
              <a:lnSpc>
                <a:spcPct val="107000"/>
              </a:lnSpc>
              <a:spcBef>
                <a:spcPts val="0"/>
              </a:spcBef>
              <a:spcAft>
                <a:spcPts val="800"/>
              </a:spcAft>
              <a:buNone/>
            </a:pP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Problems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 particular balloon is designed by its manufacturer to be inflated to a volume of no more than 2.5 L.  If the balloon is filled with 2.0 L of helium at sea level (760 mm Hg), is released, and it rises to an altitude at which the atmospheric pressure is only 500.0 mm Hg, will the balloon burst?  (Assume the temperature is constant)</a:t>
            </a:r>
          </a:p>
          <a:p>
            <a:pPr marL="0" indent="0">
              <a:buNone/>
            </a:pPr>
            <a:endParaRPr lang="en-US" dirty="0"/>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Suppose you have a 12.2-liter sample containing 0.50 moles of oxygen gas at a pressure of 1 atm and a temperature of 25</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If all this 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was converted to ozone (O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the same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temperature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pressure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what would be the volume of the ozone?</a:t>
            </a:r>
          </a:p>
          <a:p>
            <a:pPr marL="0" indent="0">
              <a:buNone/>
            </a:pPr>
            <a:endParaRPr lang="en-US" dirty="0"/>
          </a:p>
        </p:txBody>
      </p:sp>
    </p:spTree>
    <p:extLst>
      <p:ext uri="{BB962C8B-B14F-4D97-AF65-F5344CB8AC3E}">
        <p14:creationId xmlns:p14="http://schemas.microsoft.com/office/powerpoint/2010/main" val="3457130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xit" presetSubtype="0" fill="hold" nodeType="withEffect">
                                  <p:stCondLst>
                                    <p:cond delay="0"/>
                                  </p:stCondLst>
                                  <p:childTnLst>
                                    <p:animEffect transition="out" filter="fade">
                                      <p:cBhvr>
                                        <p:cTn id="19" dur="500"/>
                                        <p:tgtEl>
                                          <p:spTgt spid="3">
                                            <p:txEl>
                                              <p:pRg st="1" end="1"/>
                                            </p:txEl>
                                          </p:spTgt>
                                        </p:tgtEl>
                                      </p:cBhvr>
                                    </p:animEffect>
                                    <p:set>
                                      <p:cBhvr>
                                        <p:cTn id="20"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
  <TotalTime>1775</TotalTime>
  <Words>2018</Words>
  <Application>Microsoft Office PowerPoint</Application>
  <PresentationFormat>Widescreen</PresentationFormat>
  <Paragraphs>168</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Corbel</vt:lpstr>
      <vt:lpstr>Depth</vt:lpstr>
      <vt:lpstr>Gas Laws</vt:lpstr>
      <vt:lpstr>Chapter 5, Section 1:  Ideal gas law</vt:lpstr>
      <vt:lpstr>Chapter 5, Section 1:  Ideal gas law</vt:lpstr>
      <vt:lpstr>Chapter 5, Section 2:  Combined gas laws</vt:lpstr>
      <vt:lpstr>Chapter 5, Section 2:  Combined gas laws</vt:lpstr>
      <vt:lpstr>Chapter 5, Section 2:  Combined gas laws</vt:lpstr>
      <vt:lpstr>Chapter 5, Section 2:  Combined gas laws</vt:lpstr>
      <vt:lpstr>Chapter 5, Section 2:  Combined gas laws</vt:lpstr>
      <vt:lpstr>Chapter 5, Section 2:  Combined gas laws</vt:lpstr>
      <vt:lpstr>Chapter 5, Section 2:  Combined gas laws</vt:lpstr>
      <vt:lpstr>Chapter 5, Section 2:  Combined gas laws</vt:lpstr>
      <vt:lpstr>Chapter 5, Section 2:  Combined gas laws</vt:lpstr>
      <vt:lpstr>Chapter 5, Section 3:  Dalton’s Law application</vt:lpstr>
      <vt:lpstr>Chapter 5, Section 3:  Molar mass determination</vt:lpstr>
      <vt:lpstr>Chapter 5 Section 3:  Mole fraction, Effusion rates, Real gases</vt:lpstr>
      <vt:lpstr>Chapter 5 Section 3:  Mole fraction, Effusion rates, Real gases</vt:lpstr>
      <vt:lpstr>Chapter 5 Section 3:  Mole fraction, Effusion rates, Real gases</vt:lpstr>
      <vt:lpstr>Chapter 5 Section 3:  Mole fraction, Effusion rates, Real gases</vt:lpstr>
      <vt:lpstr>Chapter 5, Section 3: Mole fraction, Effusion rates, Real gases</vt:lpstr>
      <vt:lpstr>Chapter 5 Section 4: Real gases</vt:lpstr>
      <vt:lpstr>PowerPoint Presentation</vt:lpstr>
      <vt:lpstr>Chapter 5 Section 4: Real gases</vt:lpstr>
      <vt:lpstr>Chapter  – Unit wrap-up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0 Notes</dc:title>
  <dc:creator>Scott Johnson</dc:creator>
  <cp:lastModifiedBy>Scott Johnson</cp:lastModifiedBy>
  <cp:revision>15</cp:revision>
  <dcterms:created xsi:type="dcterms:W3CDTF">2024-07-25T17:07:39Z</dcterms:created>
  <dcterms:modified xsi:type="dcterms:W3CDTF">2024-12-28T18:01:18Z</dcterms:modified>
</cp:coreProperties>
</file>