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78" r:id="rId4"/>
    <p:sldId id="258" r:id="rId5"/>
    <p:sldId id="259" r:id="rId6"/>
    <p:sldId id="275" r:id="rId7"/>
    <p:sldId id="276" r:id="rId8"/>
    <p:sldId id="277" r:id="rId9"/>
    <p:sldId id="279" r:id="rId10"/>
    <p:sldId id="280" r:id="rId11"/>
    <p:sldId id="281" r:id="rId12"/>
    <p:sldId id="282" r:id="rId13"/>
    <p:sldId id="283" r:id="rId14"/>
    <p:sldId id="284" r:id="rId15"/>
    <p:sldId id="269" r:id="rId16"/>
    <p:sldId id="263" r:id="rId17"/>
    <p:sldId id="265" r:id="rId18"/>
    <p:sldId id="266" r:id="rId19"/>
    <p:sldId id="262" r:id="rId20"/>
    <p:sldId id="267" r:id="rId21"/>
    <p:sldId id="268" r:id="rId22"/>
    <p:sldId id="270"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918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74074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224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512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94724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536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06983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6768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09498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433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83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248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4126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C80EE-9B43-4E23-8207-B16ED57AB37A}" type="datetimeFigureOut">
              <a:rPr lang="en-US" smtClean="0"/>
              <a:t>12/28/2024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6734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C80EE-9B43-4E23-8207-B16ED57AB37A}" type="datetimeFigureOut">
              <a:rPr lang="en-US" smtClean="0"/>
              <a:t>12/28/2024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2814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6519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790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34C80EE-9B43-4E23-8207-B16ED57AB37A}" type="datetimeFigureOut">
              <a:rPr lang="en-US" smtClean="0"/>
              <a:t>12/28/2024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F5DEB7-8487-443B-967B-264B7FDF866E}" type="slidenum">
              <a:rPr lang="en-US" smtClean="0"/>
              <a:t>‹#›</a:t>
            </a:fld>
            <a:endParaRPr lang="en-US"/>
          </a:p>
        </p:txBody>
      </p:sp>
    </p:spTree>
    <p:extLst>
      <p:ext uri="{BB962C8B-B14F-4D97-AF65-F5344CB8AC3E}">
        <p14:creationId xmlns:p14="http://schemas.microsoft.com/office/powerpoint/2010/main" val="181340250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javalab.org/en/boiling_point_e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8C4F-A098-FB40-EC7C-B128819575A1}"/>
              </a:ext>
            </a:extLst>
          </p:cNvPr>
          <p:cNvSpPr>
            <a:spLocks noGrp="1"/>
          </p:cNvSpPr>
          <p:nvPr>
            <p:ph type="ctrTitle"/>
          </p:nvPr>
        </p:nvSpPr>
        <p:spPr>
          <a:xfrm>
            <a:off x="1524001" y="3037999"/>
            <a:ext cx="9144000" cy="1641490"/>
          </a:xfrm>
        </p:spPr>
        <p:txBody>
          <a:bodyPr anchor="ctr">
            <a:normAutofit/>
          </a:bodyPr>
          <a:lstStyle/>
          <a:p>
            <a:pPr algn="ctr"/>
            <a:r>
              <a:rPr lang="en-US" dirty="0"/>
              <a:t>Gas Laws</a:t>
            </a:r>
          </a:p>
        </p:txBody>
      </p:sp>
      <p:sp>
        <p:nvSpPr>
          <p:cNvPr id="3" name="Subtitle 2">
            <a:extLst>
              <a:ext uri="{FF2B5EF4-FFF2-40B4-BE49-F238E27FC236}">
                <a16:creationId xmlns:a16="http://schemas.microsoft.com/office/drawing/2014/main" id="{3F28AAC5-FBC9-B946-BBC2-73BE5EDF5B65}"/>
              </a:ext>
            </a:extLst>
          </p:cNvPr>
          <p:cNvSpPr>
            <a:spLocks noGrp="1"/>
          </p:cNvSpPr>
          <p:nvPr>
            <p:ph type="subTitle" idx="1"/>
          </p:nvPr>
        </p:nvSpPr>
        <p:spPr>
          <a:xfrm>
            <a:off x="1524000" y="1114460"/>
            <a:ext cx="9144000" cy="754025"/>
          </a:xfrm>
        </p:spPr>
        <p:txBody>
          <a:bodyPr anchor="ctr">
            <a:noAutofit/>
          </a:bodyPr>
          <a:lstStyle/>
          <a:p>
            <a:pPr algn="ctr"/>
            <a:r>
              <a:rPr lang="en-US" sz="9600" dirty="0"/>
              <a:t>Unit 10 Notes </a:t>
            </a:r>
          </a:p>
        </p:txBody>
      </p:sp>
    </p:spTree>
    <p:extLst>
      <p:ext uri="{BB962C8B-B14F-4D97-AF65-F5344CB8AC3E}">
        <p14:creationId xmlns:p14="http://schemas.microsoft.com/office/powerpoint/2010/main" val="2470866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BE410-3B17-D4A1-33CB-414D1471470C}"/>
              </a:ext>
            </a:extLst>
          </p:cNvPr>
          <p:cNvSpPr>
            <a:spLocks noGrp="1"/>
          </p:cNvSpPr>
          <p:nvPr>
            <p:ph type="title"/>
          </p:nvPr>
        </p:nvSpPr>
        <p:spPr/>
        <p:txBody>
          <a:bodyPr>
            <a:normAutofit fontScale="90000"/>
          </a:bodyPr>
          <a:lstStyle/>
          <a:p>
            <a:pPr algn="ctr"/>
            <a:r>
              <a:rPr lang="en-US" dirty="0"/>
              <a:t>Chapter 5, Section 2:  Combined gas laws</a:t>
            </a:r>
          </a:p>
        </p:txBody>
      </p:sp>
      <p:sp>
        <p:nvSpPr>
          <p:cNvPr id="3" name="Content Placeholder 2">
            <a:extLst>
              <a:ext uri="{FF2B5EF4-FFF2-40B4-BE49-F238E27FC236}">
                <a16:creationId xmlns:a16="http://schemas.microsoft.com/office/drawing/2014/main" id="{0BF19A83-1909-12EA-C72D-65542603C4F6}"/>
              </a:ext>
            </a:extLst>
          </p:cNvPr>
          <p:cNvSpPr>
            <a:spLocks noGrp="1"/>
          </p:cNvSpPr>
          <p:nvPr>
            <p:ph idx="1"/>
          </p:nvPr>
        </p:nvSpPr>
        <p:spPr>
          <a:xfrm>
            <a:off x="0" y="1825624"/>
            <a:ext cx="12115800" cy="5032375"/>
          </a:xfrm>
        </p:spPr>
        <p:txBody>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Molar volume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volume of 1 mole of a gas at standard conditions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7:  A 1.75-liter volume of gas exists at STP conditions.  How many moles of gas are there?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1.  Calculate the grams of calcium carbonate needed to produce 3.2 L of carbon dioxide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 STP</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 10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0.7 atmospheres of pressure</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2"/>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2.80 liters of methane gas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1.65 atm of pressure reacts with 35.0 liters of oxygen</a:t>
            </a: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31.0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1.25 atm of pressure.  What volume of carbon dioxide is produced at 125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t>
            </a: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and 2.50 atm of pressure?</a:t>
            </a:r>
          </a:p>
          <a:p>
            <a:pPr marL="0" indent="0">
              <a:buNone/>
            </a:pPr>
            <a:endParaRPr lang="en-US" dirty="0"/>
          </a:p>
        </p:txBody>
      </p:sp>
    </p:spTree>
    <p:extLst>
      <p:ext uri="{BB962C8B-B14F-4D97-AF65-F5344CB8AC3E}">
        <p14:creationId xmlns:p14="http://schemas.microsoft.com/office/powerpoint/2010/main" val="73965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xit" presetSubtype="0" fill="hold" nodeType="withEffect">
                                  <p:stCondLst>
                                    <p:cond delay="0"/>
                                  </p:stCondLst>
                                  <p:childTnLst>
                                    <p:animEffect transition="out" filter="fade">
                                      <p:cBhvr>
                                        <p:cTn id="22" dur="500"/>
                                        <p:tgtEl>
                                          <p:spTgt spid="3">
                                            <p:txEl>
                                              <p:pRg st="1" end="1"/>
                                            </p:txEl>
                                          </p:spTgt>
                                        </p:tgtEl>
                                      </p:cBhvr>
                                    </p:animEffect>
                                    <p:set>
                                      <p:cBhvr>
                                        <p:cTn id="23" dur="1" fill="hold">
                                          <p:stCondLst>
                                            <p:cond delay="499"/>
                                          </p:stCondLst>
                                        </p:cTn>
                                        <p:tgtEl>
                                          <p:spTgt spid="3">
                                            <p:txEl>
                                              <p:pRg st="1" end="1"/>
                                            </p:txEl>
                                          </p:spTgt>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3">
                                            <p:txEl>
                                              <p:pRg st="2" end="2"/>
                                            </p:txEl>
                                          </p:spTgt>
                                        </p:tgtEl>
                                      </p:cBhvr>
                                    </p:animEffect>
                                    <p:set>
                                      <p:cBhvr>
                                        <p:cTn id="26" dur="1" fill="hold">
                                          <p:stCondLst>
                                            <p:cond delay="499"/>
                                          </p:stCondLst>
                                        </p:cTn>
                                        <p:tgtEl>
                                          <p:spTgt spid="3">
                                            <p:txEl>
                                              <p:pRg st="2" end="2"/>
                                            </p:txEl>
                                          </p:spTgt>
                                        </p:tgtEl>
                                        <p:attrNameLst>
                                          <p:attrName>style.visibility</p:attrName>
                                        </p:attrNameLst>
                                      </p:cBhvr>
                                      <p:to>
                                        <p:strVal val="hidden"/>
                                      </p:to>
                                    </p:se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par>
                                <p:cTn id="35" presetID="10" presetClass="exit" presetSubtype="0" fill="hold" nodeType="withEffect">
                                  <p:stCondLst>
                                    <p:cond delay="0"/>
                                  </p:stCondLst>
                                  <p:childTnLst>
                                    <p:animEffect transition="out" filter="fad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xit" presetSubtype="0" fill="hold" nodeType="withEffect">
                                  <p:stCondLst>
                                    <p:cond delay="0"/>
                                  </p:stCondLst>
                                  <p:childTnLst>
                                    <p:animEffect transition="out" filter="fade">
                                      <p:cBhvr>
                                        <p:cTn id="44" dur="500"/>
                                        <p:tgtEl>
                                          <p:spTgt spid="3">
                                            <p:txEl>
                                              <p:pRg st="3" end="3"/>
                                            </p:txEl>
                                          </p:spTgt>
                                        </p:tgtEl>
                                      </p:cBhvr>
                                    </p:animEffect>
                                    <p:set>
                                      <p:cBhvr>
                                        <p:cTn id="45" dur="1" fill="hold">
                                          <p:stCondLst>
                                            <p:cond delay="499"/>
                                          </p:stCondLst>
                                        </p:cTn>
                                        <p:tgtEl>
                                          <p:spTgt spid="3">
                                            <p:txEl>
                                              <p:pRg st="3" end="3"/>
                                            </p:txEl>
                                          </p:spTgt>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3">
                                            <p:txEl>
                                              <p:pRg st="5" end="5"/>
                                            </p:txEl>
                                          </p:spTgt>
                                        </p:tgtEl>
                                      </p:cBhvr>
                                    </p:animEffect>
                                    <p:set>
                                      <p:cBhvr>
                                        <p:cTn id="48" dur="1" fill="hold">
                                          <p:stCondLst>
                                            <p:cond delay="499"/>
                                          </p:stCondLst>
                                        </p:cTn>
                                        <p:tgtEl>
                                          <p:spTgt spid="3">
                                            <p:txEl>
                                              <p:pRg st="5" end="5"/>
                                            </p:txEl>
                                          </p:spTgt>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740D6-3586-39DA-C06E-FAC21B274FF8}"/>
              </a:ext>
            </a:extLst>
          </p:cNvPr>
          <p:cNvSpPr>
            <a:spLocks noGrp="1"/>
          </p:cNvSpPr>
          <p:nvPr>
            <p:ph type="title"/>
          </p:nvPr>
        </p:nvSpPr>
        <p:spPr/>
        <p:txBody>
          <a:bodyPr>
            <a:normAutofit fontScale="90000"/>
          </a:bodyPr>
          <a:lstStyle/>
          <a:p>
            <a:pPr algn="ctr"/>
            <a:r>
              <a:rPr lang="en-US" dirty="0"/>
              <a:t>Chapter 5, Section 2:  Combined gas laws</a:t>
            </a:r>
          </a:p>
        </p:txBody>
      </p:sp>
      <p:sp>
        <p:nvSpPr>
          <p:cNvPr id="3" name="Content Placeholder 2">
            <a:extLst>
              <a:ext uri="{FF2B5EF4-FFF2-40B4-BE49-F238E27FC236}">
                <a16:creationId xmlns:a16="http://schemas.microsoft.com/office/drawing/2014/main" id="{2C103443-A9CA-D261-2832-70680934B15D}"/>
              </a:ext>
            </a:extLst>
          </p:cNvPr>
          <p:cNvSpPr>
            <a:spLocks noGrp="1"/>
          </p:cNvSpPr>
          <p:nvPr>
            <p:ph idx="1"/>
          </p:nvPr>
        </p:nvSpPr>
        <p:spPr>
          <a:xfrm>
            <a:off x="-1" y="1825625"/>
            <a:ext cx="12061371" cy="4934404"/>
          </a:xfrm>
        </p:spPr>
        <p:txBody>
          <a:bodyPr/>
          <a:lstStyle/>
          <a:p>
            <a:pPr marL="457200" marR="0" indent="-457200">
              <a:lnSpc>
                <a:spcPct val="107000"/>
              </a:lnSpc>
              <a:spcBef>
                <a:spcPts val="0"/>
              </a:spcBef>
              <a:spcAft>
                <a:spcPts val="800"/>
              </a:spcAft>
              <a:buAutoNum type="arabicPeriod" startAt="3"/>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student prepares a sample of hydrogen gas by electrolyzing water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She collects 152 mL of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 total pressure of 758 mm Hg (the vapor pressure of water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is 23.76 mm Hg).  Calculate the moles of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collected. </a:t>
            </a:r>
          </a:p>
          <a:p>
            <a:pPr marL="457200" marR="0" indent="-457200">
              <a:lnSpc>
                <a:spcPct val="107000"/>
              </a:lnSpc>
              <a:spcBef>
                <a:spcPts val="0"/>
              </a:spcBef>
              <a:spcAft>
                <a:spcPts val="800"/>
              </a:spcAft>
              <a:buAutoNum type="arabicPeriod" startAt="3"/>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startAt="3"/>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Air bags are activated when a severe impact causes a steel ball to compress a spring and electrically ignite a detonator cap.  This causes sodium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azide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(NaN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decompose explosively according to the following reaction: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NaN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Na</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+ 3 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What mass of NaN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must be reacted to inflate an air bag to 70.1 L at STP?</a:t>
            </a:r>
          </a:p>
          <a:p>
            <a:pPr marL="0" indent="0">
              <a:buNone/>
            </a:pPr>
            <a:endParaRPr lang="en-US" dirty="0"/>
          </a:p>
        </p:txBody>
      </p:sp>
    </p:spTree>
    <p:extLst>
      <p:ext uri="{BB962C8B-B14F-4D97-AF65-F5344CB8AC3E}">
        <p14:creationId xmlns:p14="http://schemas.microsoft.com/office/powerpoint/2010/main" val="405426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xit" presetSubtype="0" fill="hold" nodeType="withEffect">
                                  <p:stCondLst>
                                    <p:cond delay="0"/>
                                  </p:stCondLst>
                                  <p:childTnLst>
                                    <p:animEffect transition="out" filter="fade">
                                      <p:cBhvr>
                                        <p:cTn id="20" dur="500"/>
                                        <p:tgtEl>
                                          <p:spTgt spid="3">
                                            <p:txEl>
                                              <p:pRg st="0" end="0"/>
                                            </p:txEl>
                                          </p:spTgt>
                                        </p:tgtEl>
                                      </p:cBhvr>
                                    </p:animEffect>
                                    <p:set>
                                      <p:cBhvr>
                                        <p:cTn id="2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BFC2-C862-933C-FE3F-5E41C48D30DD}"/>
              </a:ext>
            </a:extLst>
          </p:cNvPr>
          <p:cNvSpPr>
            <a:spLocks noGrp="1"/>
          </p:cNvSpPr>
          <p:nvPr>
            <p:ph type="title"/>
          </p:nvPr>
        </p:nvSpPr>
        <p:spPr/>
        <p:txBody>
          <a:bodyPr>
            <a:normAutofit fontScale="90000"/>
          </a:bodyPr>
          <a:lstStyle/>
          <a:p>
            <a:pPr algn="ctr"/>
            <a:r>
              <a:rPr lang="en-US" dirty="0"/>
              <a:t>Chapter 5, Section 2:  Combined gas laws</a:t>
            </a:r>
          </a:p>
        </p:txBody>
      </p:sp>
      <p:sp>
        <p:nvSpPr>
          <p:cNvPr id="3" name="Content Placeholder 2">
            <a:extLst>
              <a:ext uri="{FF2B5EF4-FFF2-40B4-BE49-F238E27FC236}">
                <a16:creationId xmlns:a16="http://schemas.microsoft.com/office/drawing/2014/main" id="{92AE9B32-1580-5FA0-2E6C-71EAC0BE6609}"/>
              </a:ext>
            </a:extLst>
          </p:cNvPr>
          <p:cNvSpPr>
            <a:spLocks noGrp="1"/>
          </p:cNvSpPr>
          <p:nvPr>
            <p:ph idx="1"/>
          </p:nvPr>
        </p:nvSpPr>
        <p:spPr>
          <a:xfrm>
            <a:off x="0" y="1825624"/>
            <a:ext cx="12192000" cy="5032375"/>
          </a:xfrm>
        </p:spPr>
        <p:txBody>
          <a:bodyPr>
            <a:normAutofit lnSpcReduction="10000"/>
          </a:bodyPr>
          <a:lstStyle/>
          <a:p>
            <a:pPr marL="457200" marR="0" indent="-457200">
              <a:lnSpc>
                <a:spcPct val="107000"/>
              </a:lnSpc>
              <a:spcBef>
                <a:spcPts val="0"/>
              </a:spcBef>
              <a:spcAft>
                <a:spcPts val="800"/>
              </a:spcAft>
              <a:buAutoNum type="arabicPeriod" startAt="5"/>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Consider the reaction between 50.0 mL of liquid methyl alcohol,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OH (density = 0.850 g/mL), and 22.8 L of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27</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a pressure of 2.00 atm.  The products of the reaction are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Calculate the number of moles of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 formed if the reaction goes to completion.</a:t>
            </a:r>
          </a:p>
          <a:p>
            <a:pPr marL="457200" marR="0" indent="-457200">
              <a:lnSpc>
                <a:spcPct val="107000"/>
              </a:lnSpc>
              <a:spcBef>
                <a:spcPts val="0"/>
              </a:spcBef>
              <a:spcAft>
                <a:spcPts val="800"/>
              </a:spcAft>
              <a:buAutoNum type="arabicPeriod" startAt="5"/>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startAt="5"/>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In a chemical reaction, calcium reacts with hydrogen bromide.  How many grams of calcium are needed to produce 24.2 liters of hydrogen by water displacement at 17</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738 mm Hg?</a:t>
            </a:r>
          </a:p>
          <a:p>
            <a:pPr marL="457200" marR="0" indent="-457200">
              <a:lnSpc>
                <a:spcPct val="107000"/>
              </a:lnSpc>
              <a:spcBef>
                <a:spcPts val="0"/>
              </a:spcBef>
              <a:spcAft>
                <a:spcPts val="800"/>
              </a:spcAft>
              <a:buAutoNum type="arabicPeriod" startAt="5"/>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startAt="5"/>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In a chemical reaction, 2.3 grams of lithium chloride reacts with bromine to produce lithium bromide and chlorine.  Calculate the volume of chlorine gas collected at 10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768.6 mm Hg by water displacement.</a:t>
            </a:r>
          </a:p>
          <a:p>
            <a:pPr marL="0" indent="0">
              <a:buNone/>
            </a:pPr>
            <a:endParaRPr lang="en-US" dirty="0"/>
          </a:p>
        </p:txBody>
      </p:sp>
    </p:spTree>
    <p:extLst>
      <p:ext uri="{BB962C8B-B14F-4D97-AF65-F5344CB8AC3E}">
        <p14:creationId xmlns:p14="http://schemas.microsoft.com/office/powerpoint/2010/main" val="27878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xit" presetSubtype="0" fill="hold" nodeType="withEffect">
                                  <p:stCondLst>
                                    <p:cond delay="0"/>
                                  </p:stCondLst>
                                  <p:childTnLst>
                                    <p:animEffect transition="out" filter="fade">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xit" presetSubtype="0" fill="hold" nodeType="withEffect">
                                  <p:stCondLst>
                                    <p:cond delay="0"/>
                                  </p:stCondLst>
                                  <p:childTnLst>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130E-4841-9783-1B68-E1BF3B3AD447}"/>
              </a:ext>
            </a:extLst>
          </p:cNvPr>
          <p:cNvSpPr>
            <a:spLocks noGrp="1"/>
          </p:cNvSpPr>
          <p:nvPr>
            <p:ph type="title"/>
          </p:nvPr>
        </p:nvSpPr>
        <p:spPr/>
        <p:txBody>
          <a:bodyPr>
            <a:normAutofit fontScale="90000"/>
          </a:bodyPr>
          <a:lstStyle/>
          <a:p>
            <a:pPr algn="ctr"/>
            <a:r>
              <a:rPr lang="en-US" dirty="0"/>
              <a:t>Chapter 5, Section 3:  Dalton’s Law application</a:t>
            </a:r>
          </a:p>
        </p:txBody>
      </p:sp>
      <p:sp>
        <p:nvSpPr>
          <p:cNvPr id="3" name="Content Placeholder 2">
            <a:extLst>
              <a:ext uri="{FF2B5EF4-FFF2-40B4-BE49-F238E27FC236}">
                <a16:creationId xmlns:a16="http://schemas.microsoft.com/office/drawing/2014/main" id="{42A20EF2-2DC6-7B1F-3016-B257F683507B}"/>
              </a:ext>
            </a:extLst>
          </p:cNvPr>
          <p:cNvSpPr>
            <a:spLocks noGrp="1"/>
          </p:cNvSpPr>
          <p:nvPr>
            <p:ph idx="1"/>
          </p:nvPr>
        </p:nvSpPr>
        <p:spPr>
          <a:xfrm>
            <a:off x="0" y="1825625"/>
            <a:ext cx="12192000" cy="4351338"/>
          </a:xfrm>
        </p:spPr>
        <p:txBody>
          <a:bodyPr>
            <a:normAutofit fontScale="92500" lnSpcReduction="1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Dalton’s Law of Partial Pressure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for a mixture of gases in a container, the total pressure exerted is the sum of the pressures that each gas would exert if it were alone.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P</a:t>
            </a:r>
            <a:r>
              <a:rPr lang="en-US" sz="2400" b="1" kern="100" baseline="-25000" dirty="0" err="1">
                <a:effectLst/>
                <a:latin typeface="Calibri" panose="020F0502020204030204" pitchFamily="34" charset="0"/>
                <a:ea typeface="Calibri" panose="020F0502020204030204" pitchFamily="34" charset="0"/>
                <a:cs typeface="Times New Roman" panose="02020603050405020304" pitchFamily="18" charset="0"/>
              </a:rPr>
              <a:t>total</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mixture of 1.00 g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1.00 g He is placed in a 1.00-L container at 27</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Calculate the partial pressure of each gas and the total pressure of the system.</a:t>
            </a:r>
          </a:p>
          <a:p>
            <a:pPr marL="457200" marR="0" indent="-457200">
              <a:lnSpc>
                <a:spcPct val="107000"/>
              </a:lnSpc>
              <a:spcBef>
                <a:spcPts val="0"/>
              </a:spcBef>
              <a:spcAft>
                <a:spcPts val="800"/>
              </a:spcAft>
              <a:buAutoNum type="arabicPeriod"/>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800"/>
              </a:spcAft>
              <a:buFont typeface="Arial" panose="020B0604020202020204" pitchFamily="34" charset="0"/>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piece of solid carbon dioxide with a mass of 7.8 grams is placed in a 4.0-liter, otherwise empty, container at 27</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What is the pressure in the container after all the carbon dioxide vaporizes?  If this carbon dioxide were placed in the same container but it already contained air at 740 torr, what would be the partial pressure of the carbon dioxide and the total pressure in the container after the carbon dioxide vaporizes?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610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xit" presetSubtype="0" fill="hold" nodeType="withEffect">
                                  <p:stCondLst>
                                    <p:cond delay="0"/>
                                  </p:stCondLst>
                                  <p:childTnLst>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D8978-A537-6B3A-F156-CB2741EECBF5}"/>
              </a:ext>
            </a:extLst>
          </p:cNvPr>
          <p:cNvSpPr>
            <a:spLocks noGrp="1"/>
          </p:cNvSpPr>
          <p:nvPr>
            <p:ph type="title"/>
          </p:nvPr>
        </p:nvSpPr>
        <p:spPr/>
        <p:txBody>
          <a:bodyPr>
            <a:normAutofit fontScale="90000"/>
          </a:bodyPr>
          <a:lstStyle/>
          <a:p>
            <a:pPr algn="ctr"/>
            <a:r>
              <a:rPr lang="en-US" dirty="0"/>
              <a:t>Chapter 5, Section 3:  Molar mass determination</a:t>
            </a:r>
          </a:p>
        </p:txBody>
      </p:sp>
      <p:sp>
        <p:nvSpPr>
          <p:cNvPr id="3" name="Content Placeholder 2">
            <a:extLst>
              <a:ext uri="{FF2B5EF4-FFF2-40B4-BE49-F238E27FC236}">
                <a16:creationId xmlns:a16="http://schemas.microsoft.com/office/drawing/2014/main" id="{933E80A8-E17D-ADF4-EE2E-059C779E547E}"/>
              </a:ext>
            </a:extLst>
          </p:cNvPr>
          <p:cNvSpPr>
            <a:spLocks noGrp="1"/>
          </p:cNvSpPr>
          <p:nvPr>
            <p:ph idx="1"/>
          </p:nvPr>
        </p:nvSpPr>
        <p:spPr>
          <a:xfrm>
            <a:off x="0" y="1825625"/>
            <a:ext cx="12192000" cy="4351338"/>
          </a:xfrm>
        </p:spPr>
        <p:txBody>
          <a:bodyPr>
            <a:normAutofit/>
          </a:bodyPr>
          <a:lstStyle/>
          <a:p>
            <a:pPr marL="0" indent="0">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Molar mass of a gas</a:t>
            </a:r>
            <a:r>
              <a:rPr lang="en-US" sz="2400" dirty="0">
                <a:effectLst/>
                <a:latin typeface="Calibri" panose="020F0502020204030204" pitchFamily="34" charset="0"/>
                <a:ea typeface="Calibri" panose="020F0502020204030204" pitchFamily="34" charset="0"/>
                <a:cs typeface="Times New Roman" panose="02020603050405020304" pitchFamily="18" charset="0"/>
              </a:rPr>
              <a:t> – can be calculated using the density of a gas</a:t>
            </a:r>
          </a:p>
          <a:p>
            <a:pPr marL="0" indent="0">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MM =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dRT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m RT</a:t>
            </a:r>
          </a:p>
          <a:p>
            <a:pPr marL="0" indent="0">
              <a:buNone/>
            </a:pP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P	           v  P</a:t>
            </a:r>
          </a:p>
          <a:p>
            <a:pPr marL="0" indent="0">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certain gas with a pressure of 1.50 atm and 27</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has a density of 1.96 g/liter.  What is the molar mass and most probable identity of the gas?</a:t>
            </a:r>
          </a:p>
          <a:p>
            <a:pPr marL="457200" indent="-457200">
              <a:buAutoNum type="arabicPeriod"/>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400" dirty="0"/>
          </a:p>
        </p:txBody>
      </p:sp>
      <p:grpSp>
        <p:nvGrpSpPr>
          <p:cNvPr id="11" name="Group 10">
            <a:extLst>
              <a:ext uri="{FF2B5EF4-FFF2-40B4-BE49-F238E27FC236}">
                <a16:creationId xmlns:a16="http://schemas.microsoft.com/office/drawing/2014/main" id="{2200B9AB-7DA1-68D2-714B-9AD5A61EF98E}"/>
              </a:ext>
            </a:extLst>
          </p:cNvPr>
          <p:cNvGrpSpPr/>
          <p:nvPr/>
        </p:nvGrpSpPr>
        <p:grpSpPr>
          <a:xfrm>
            <a:off x="4524829" y="2823932"/>
            <a:ext cx="2409371" cy="874483"/>
            <a:chOff x="4524829" y="2823932"/>
            <a:chExt cx="2409371" cy="874483"/>
          </a:xfrm>
        </p:grpSpPr>
        <p:cxnSp>
          <p:nvCxnSpPr>
            <p:cNvPr id="4" name="Straight Connector 3">
              <a:extLst>
                <a:ext uri="{FF2B5EF4-FFF2-40B4-BE49-F238E27FC236}">
                  <a16:creationId xmlns:a16="http://schemas.microsoft.com/office/drawing/2014/main" id="{227195D5-AE47-0B11-A4FE-E7B0B2448A6E}"/>
                </a:ext>
              </a:extLst>
            </p:cNvPr>
            <p:cNvCxnSpPr>
              <a:cxnSpLocks/>
            </p:cNvCxnSpPr>
            <p:nvPr/>
          </p:nvCxnSpPr>
          <p:spPr>
            <a:xfrm>
              <a:off x="4524829" y="3261178"/>
              <a:ext cx="49348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A7F9BEE-3CD5-F5D1-81D6-9506B48052F2}"/>
                </a:ext>
              </a:extLst>
            </p:cNvPr>
            <p:cNvCxnSpPr>
              <a:cxnSpLocks/>
            </p:cNvCxnSpPr>
            <p:nvPr/>
          </p:nvCxnSpPr>
          <p:spPr>
            <a:xfrm>
              <a:off x="6096000" y="3261178"/>
              <a:ext cx="838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582F9F3-33D5-2912-9ADF-C2E2E28C3AE5}"/>
                </a:ext>
              </a:extLst>
            </p:cNvPr>
            <p:cNvSpPr/>
            <p:nvPr/>
          </p:nvSpPr>
          <p:spPr>
            <a:xfrm>
              <a:off x="6096000" y="2823932"/>
              <a:ext cx="413657" cy="874483"/>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415154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09C7A3-3184-09C3-ED0B-D91AC672567B}"/>
              </a:ext>
            </a:extLst>
          </p:cNvPr>
          <p:cNvSpPr>
            <a:spLocks noGrp="1"/>
          </p:cNvSpPr>
          <p:nvPr>
            <p:ph type="title"/>
          </p:nvPr>
        </p:nvSpPr>
        <p:spPr/>
        <p:txBody>
          <a:bodyPr>
            <a:normAutofit fontScale="90000"/>
          </a:bodyPr>
          <a:lstStyle/>
          <a:p>
            <a:pPr algn="ctr"/>
            <a:r>
              <a:rPr lang="en-US" dirty="0"/>
              <a:t>Chapter 5 Section 3:  Mole fraction, Effusion rates, Real gases</a:t>
            </a:r>
          </a:p>
        </p:txBody>
      </p:sp>
      <p:sp>
        <p:nvSpPr>
          <p:cNvPr id="6" name="Content Placeholder 5">
            <a:extLst>
              <a:ext uri="{FF2B5EF4-FFF2-40B4-BE49-F238E27FC236}">
                <a16:creationId xmlns:a16="http://schemas.microsoft.com/office/drawing/2014/main" id="{42157178-22C1-C90C-EE51-E320832F5250}"/>
              </a:ext>
            </a:extLst>
          </p:cNvPr>
          <p:cNvSpPr>
            <a:spLocks noGrp="1"/>
          </p:cNvSpPr>
          <p:nvPr>
            <p:ph idx="1"/>
          </p:nvPr>
        </p:nvSpPr>
        <p:spPr>
          <a:xfrm>
            <a:off x="0" y="1825625"/>
            <a:ext cx="12192000" cy="4351338"/>
          </a:xfrm>
        </p:spPr>
        <p:txBody>
          <a:bodyPr>
            <a:normAutofit lnSpcReduction="10000"/>
          </a:bodyPr>
          <a:lstStyle/>
          <a:p>
            <a:pPr marL="0" indent="0">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Mole fraction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ratio of the number of a given component in a mixture to the total number of 			  moles.</a:t>
            </a:r>
          </a:p>
          <a:p>
            <a:pPr marL="0" indent="0">
              <a:buNone/>
            </a:pPr>
            <a:r>
              <a:rPr lang="en-US" sz="3600" dirty="0"/>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X =   n</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a:t>
            </a:r>
          </a:p>
          <a:p>
            <a:pPr marL="0" indent="0">
              <a:buNone/>
            </a:pPr>
            <a:r>
              <a:rPr lang="en-US" sz="3200" b="1" baseline="-250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n</a:t>
            </a:r>
            <a:r>
              <a:rPr lang="en-US" sz="2400" b="1" baseline="-25000" dirty="0" err="1">
                <a:effectLst/>
                <a:latin typeface="Calibri" panose="020F0502020204030204" pitchFamily="34" charset="0"/>
                <a:ea typeface="Calibri" panose="020F0502020204030204" pitchFamily="34" charset="0"/>
                <a:cs typeface="Times New Roman" panose="02020603050405020304" pitchFamily="18" charset="0"/>
              </a:rPr>
              <a:t>total</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P</a:t>
            </a:r>
            <a:r>
              <a:rPr lang="en-US" sz="2400" b="1" baseline="-25000" dirty="0" err="1">
                <a:effectLst/>
                <a:latin typeface="Calibri" panose="020F0502020204030204" pitchFamily="34" charset="0"/>
                <a:ea typeface="Calibri" panose="020F0502020204030204" pitchFamily="34" charset="0"/>
                <a:cs typeface="Times New Roman" panose="02020603050405020304" pitchFamily="18" charset="0"/>
              </a:rPr>
              <a:t>total</a:t>
            </a:r>
            <a:endParaRPr lang="en-US" sz="2400" b="1" baseline="-25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2.0 liters of He at 46</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and 1.2 atm pressure was added to a vessel that contains 4.5 liters of 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STP.  What is the total pressure and partial pressure of each gas at STP after the He is added?</a:t>
            </a:r>
          </a:p>
          <a:p>
            <a:pPr marL="457200" marR="0" indent="-457200">
              <a:lnSpc>
                <a:spcPct val="107000"/>
              </a:lnSpc>
              <a:spcBef>
                <a:spcPts val="0"/>
              </a:spcBef>
              <a:spcAft>
                <a:spcPts val="800"/>
              </a:spcAft>
              <a:buAutoNum type="arabicPeriod"/>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balloon is filled with 2.1 grams of oxygen gas and 5.2 grams of chlorine gas, producing a total pressure of 748 torr.  What is the partial pressure of each gas in the balloon?</a:t>
            </a:r>
          </a:p>
          <a:p>
            <a:pPr marL="457200" marR="0" indent="-457200">
              <a:lnSpc>
                <a:spcPct val="107000"/>
              </a:lnSpc>
              <a:spcBef>
                <a:spcPts val="0"/>
              </a:spcBef>
              <a:spcAft>
                <a:spcPts val="800"/>
              </a:spcAft>
              <a:buAutoNum type="arabicPeriod"/>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400" dirty="0"/>
          </a:p>
        </p:txBody>
      </p:sp>
      <p:cxnSp>
        <p:nvCxnSpPr>
          <p:cNvPr id="2" name="Straight Connector 1">
            <a:extLst>
              <a:ext uri="{FF2B5EF4-FFF2-40B4-BE49-F238E27FC236}">
                <a16:creationId xmlns:a16="http://schemas.microsoft.com/office/drawing/2014/main" id="{274FABA8-97E3-8462-CD69-3A83E6BF976B}"/>
              </a:ext>
            </a:extLst>
          </p:cNvPr>
          <p:cNvCxnSpPr>
            <a:cxnSpLocks/>
          </p:cNvCxnSpPr>
          <p:nvPr/>
        </p:nvCxnSpPr>
        <p:spPr>
          <a:xfrm>
            <a:off x="4213680" y="3074535"/>
            <a:ext cx="5978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6B7D0EE-361E-AB71-5760-0346CE81C021}"/>
              </a:ext>
            </a:extLst>
          </p:cNvPr>
          <p:cNvCxnSpPr>
            <a:cxnSpLocks/>
          </p:cNvCxnSpPr>
          <p:nvPr/>
        </p:nvCxnSpPr>
        <p:spPr>
          <a:xfrm>
            <a:off x="5313139" y="3068414"/>
            <a:ext cx="5978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587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childTnLst>
                                </p:cTn>
                              </p:par>
                              <p:par>
                                <p:cTn id="32" presetID="10" presetClass="exit" presetSubtype="0" fill="hold" nodeType="withEffect">
                                  <p:stCondLst>
                                    <p:cond delay="0"/>
                                  </p:stCondLst>
                                  <p:childTnLst>
                                    <p:animEffect transition="out" filter="fade">
                                      <p:cBhvr>
                                        <p:cTn id="33" dur="500"/>
                                        <p:tgtEl>
                                          <p:spTgt spid="6">
                                            <p:txEl>
                                              <p:pRg st="3" end="3"/>
                                            </p:txEl>
                                          </p:spTgt>
                                        </p:tgtEl>
                                      </p:cBhvr>
                                    </p:animEffect>
                                    <p:set>
                                      <p:cBhvr>
                                        <p:cTn id="34" dur="1" fill="hold">
                                          <p:stCondLst>
                                            <p:cond delay="499"/>
                                          </p:stCondLst>
                                        </p:cTn>
                                        <p:tgtEl>
                                          <p:spTgt spid="6">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F281-EE7C-386D-E506-FB4FC3790229}"/>
              </a:ext>
            </a:extLst>
          </p:cNvPr>
          <p:cNvSpPr>
            <a:spLocks noGrp="1"/>
          </p:cNvSpPr>
          <p:nvPr>
            <p:ph type="title"/>
          </p:nvPr>
        </p:nvSpPr>
        <p:spPr/>
        <p:txBody>
          <a:bodyPr>
            <a:normAutofit fontScale="90000"/>
          </a:bodyPr>
          <a:lstStyle/>
          <a:p>
            <a:pPr algn="ctr"/>
            <a:r>
              <a:rPr lang="en-US" dirty="0"/>
              <a:t>Chapter 5 Section 3:  Mole fraction, Effusion rates, Real gases</a:t>
            </a:r>
          </a:p>
        </p:txBody>
      </p:sp>
      <p:sp>
        <p:nvSpPr>
          <p:cNvPr id="5" name="Content Placeholder 4">
            <a:extLst>
              <a:ext uri="{FF2B5EF4-FFF2-40B4-BE49-F238E27FC236}">
                <a16:creationId xmlns:a16="http://schemas.microsoft.com/office/drawing/2014/main" id="{5B9A7A55-EE5E-8C85-D61C-643CF8DA30F4}"/>
              </a:ext>
            </a:extLst>
          </p:cNvPr>
          <p:cNvSpPr>
            <a:spLocks noGrp="1"/>
          </p:cNvSpPr>
          <p:nvPr>
            <p:ph idx="1"/>
          </p:nvPr>
        </p:nvSpPr>
        <p:spPr/>
        <p:txBody>
          <a:bodyPr/>
          <a:lstStyle/>
          <a:p>
            <a:pPr marL="0" marR="0" indent="0">
              <a:lnSpc>
                <a:spcPct val="107000"/>
              </a:lnSpc>
              <a:spcBef>
                <a:spcPts val="0"/>
              </a:spcBef>
              <a:spcAft>
                <a:spcPts val="800"/>
              </a:spcAft>
              <a:buNone/>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3.  When one mole of methane,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is heated with four moles of oxygen, the following reaction occurs: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457200">
              <a:lnSpc>
                <a:spcPct val="107000"/>
              </a:lnSpc>
              <a:spcBef>
                <a:spcPts val="0"/>
              </a:spcBef>
              <a:spcAft>
                <a:spcPts val="800"/>
              </a:spcAft>
              <a:buAutoNum type="alphaLcParen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Assuming all the methane is converted to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 what are the mole fractions of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 in the resulting mixture?</a:t>
            </a:r>
          </a:p>
          <a:p>
            <a:pPr marL="685800" marR="0" indent="-457200">
              <a:lnSpc>
                <a:spcPct val="107000"/>
              </a:lnSpc>
              <a:spcBef>
                <a:spcPts val="0"/>
              </a:spcBef>
              <a:spcAft>
                <a:spcPts val="800"/>
              </a:spcAft>
              <a:buAutoNum type="alphaLcParen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 If the total pressure of the mixture is 1.26 atm, what are the partial pressures of the gases?</a:t>
            </a:r>
          </a:p>
          <a:p>
            <a:pPr marL="0" indent="0">
              <a:buNone/>
            </a:pPr>
            <a:endParaRPr lang="en-US" dirty="0"/>
          </a:p>
        </p:txBody>
      </p:sp>
    </p:spTree>
    <p:extLst>
      <p:ext uri="{BB962C8B-B14F-4D97-AF65-F5344CB8AC3E}">
        <p14:creationId xmlns:p14="http://schemas.microsoft.com/office/powerpoint/2010/main" val="1372147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par>
                                <p:cTn id="19" presetID="10" presetClass="exit" presetSubtype="0" fill="hold" nodeType="withEffect">
                                  <p:stCondLst>
                                    <p:cond delay="0"/>
                                  </p:stCondLst>
                                  <p:childTnLst>
                                    <p:animEffect transition="out" filter="fade">
                                      <p:cBhvr>
                                        <p:cTn id="20" dur="500"/>
                                        <p:tgtEl>
                                          <p:spTgt spid="5">
                                            <p:txEl>
                                              <p:pRg st="3" end="3"/>
                                            </p:txEl>
                                          </p:spTgt>
                                        </p:tgtEl>
                                      </p:cBhvr>
                                    </p:animEffect>
                                    <p:set>
                                      <p:cBhvr>
                                        <p:cTn id="21" dur="1" fill="hold">
                                          <p:stCondLst>
                                            <p:cond delay="499"/>
                                          </p:stCondLst>
                                        </p:cTn>
                                        <p:tgtEl>
                                          <p:spTgt spid="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p:txBody>
          <a:bodyPr>
            <a:normAutofit fontScale="90000"/>
          </a:bodyPr>
          <a:lstStyle/>
          <a:p>
            <a:pPr algn="ctr"/>
            <a:r>
              <a:rPr lang="en-US" dirty="0"/>
              <a:t>Chapter 5 Section 3:  Mole fraction, Effusion rates, Real gases</a:t>
            </a:r>
          </a:p>
        </p:txBody>
      </p:sp>
      <p:sp>
        <p:nvSpPr>
          <p:cNvPr id="6" name="Content Placeholder 5">
            <a:extLst>
              <a:ext uri="{FF2B5EF4-FFF2-40B4-BE49-F238E27FC236}">
                <a16:creationId xmlns:a16="http://schemas.microsoft.com/office/drawing/2014/main" id="{0A8EA165-CC48-C384-F3C3-7C3C4A61C55F}"/>
              </a:ext>
            </a:extLst>
          </p:cNvPr>
          <p:cNvSpPr>
            <a:spLocks noGrp="1"/>
          </p:cNvSpPr>
          <p:nvPr>
            <p:ph idx="1"/>
          </p:nvPr>
        </p:nvSpPr>
        <p:spPr>
          <a:xfrm>
            <a:off x="0" y="1825625"/>
            <a:ext cx="12192000" cy="4351338"/>
          </a:xfrm>
        </p:spPr>
        <p:txBody>
          <a:bodyPr/>
          <a:lstStyle/>
          <a:p>
            <a:pPr marL="0" indent="0">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Root mean square velocity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an expression dealing with the average velocity of gas particles – a derived formula					</a:t>
            </a:r>
          </a:p>
          <a:p>
            <a:pPr marL="0" indent="0">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 = 8.3145 j/mole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dirty="0"/>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V</a:t>
            </a:r>
            <a:r>
              <a:rPr lang="en-US" sz="2400" b="1" kern="100" baseline="-25000" dirty="0" err="1">
                <a:effectLst/>
                <a:latin typeface="Calibri" panose="020F0502020204030204" pitchFamily="34" charset="0"/>
                <a:ea typeface="Calibri" panose="020F0502020204030204" pitchFamily="34" charset="0"/>
                <a:cs typeface="Times New Roman" panose="02020603050405020304" pitchFamily="18" charset="0"/>
              </a:rPr>
              <a:t>rms</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3rt/m			t = K temperature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m = molar mass in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kg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8:  Calculate the root mean velocity of He gas and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gas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t>
            </a:r>
            <a:endParaRPr lang="en-US" dirty="0"/>
          </a:p>
        </p:txBody>
      </p:sp>
      <p:cxnSp>
        <p:nvCxnSpPr>
          <p:cNvPr id="2" name="Straight Connector 1">
            <a:extLst>
              <a:ext uri="{FF2B5EF4-FFF2-40B4-BE49-F238E27FC236}">
                <a16:creationId xmlns:a16="http://schemas.microsoft.com/office/drawing/2014/main" id="{E8864C5A-AA0E-4872-A038-A02183DFB32C}"/>
              </a:ext>
            </a:extLst>
          </p:cNvPr>
          <p:cNvCxnSpPr>
            <a:cxnSpLocks/>
          </p:cNvCxnSpPr>
          <p:nvPr/>
        </p:nvCxnSpPr>
        <p:spPr>
          <a:xfrm>
            <a:off x="3029857" y="3268889"/>
            <a:ext cx="7257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734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96280A-B6B0-EDF1-1D75-7EBBB4C81092}"/>
              </a:ext>
            </a:extLst>
          </p:cNvPr>
          <p:cNvSpPr>
            <a:spLocks noGrp="1"/>
          </p:cNvSpPr>
          <p:nvPr>
            <p:ph type="title"/>
          </p:nvPr>
        </p:nvSpPr>
        <p:spPr/>
        <p:txBody>
          <a:bodyPr>
            <a:normAutofit fontScale="90000"/>
          </a:bodyPr>
          <a:lstStyle/>
          <a:p>
            <a:pPr algn="ctr"/>
            <a:r>
              <a:rPr lang="en-US" dirty="0"/>
              <a:t>Chapter 5 Section 3:  Mole fraction, Effusion rates, Real gases</a:t>
            </a:r>
          </a:p>
        </p:txBody>
      </p:sp>
      <p:sp>
        <p:nvSpPr>
          <p:cNvPr id="8" name="Content Placeholder 7">
            <a:extLst>
              <a:ext uri="{FF2B5EF4-FFF2-40B4-BE49-F238E27FC236}">
                <a16:creationId xmlns:a16="http://schemas.microsoft.com/office/drawing/2014/main" id="{CD2E78AD-0629-DB46-3F51-779E824C3191}"/>
              </a:ext>
            </a:extLst>
          </p:cNvPr>
          <p:cNvSpPr>
            <a:spLocks noGrp="1"/>
          </p:cNvSpPr>
          <p:nvPr>
            <p:ph idx="1"/>
          </p:nvPr>
        </p:nvSpPr>
        <p:spPr>
          <a:xfrm>
            <a:off x="0" y="1825625"/>
            <a:ext cx="12192000" cy="4351338"/>
          </a:xfrm>
        </p:spPr>
        <p:txBody>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Effusion and Diffusion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Effusion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relates to the passage of a gas through a hole in an evacuated chamber</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Diffusion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relates to mixing of gases; directly related to effusion </a:t>
            </a:r>
          </a:p>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Graham’s Law of Effusion and Diffusion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Rate</a:t>
            </a:r>
            <a:r>
              <a:rPr lang="en-US" sz="2400" b="1" baseline="-25000" dirty="0" err="1">
                <a:effectLst/>
                <a:latin typeface="Calibri" panose="020F0502020204030204" pitchFamily="34" charset="0"/>
                <a:ea typeface="Calibri" panose="020F0502020204030204" pitchFamily="34" charset="0"/>
                <a:cs typeface="Times New Roman" panose="02020603050405020304" pitchFamily="18" charset="0"/>
              </a:rPr>
              <a:t>effusion</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 1</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a:t>
            </a:r>
            <a:r>
              <a:rPr lang="en-US" sz="2400" b="1" dirty="0">
                <a:effectLst/>
                <a:latin typeface="Calibri" panose="020F0502020204030204" pitchFamily="34" charset="0"/>
                <a:ea typeface="Calibri" panose="020F0502020204030204" pitchFamily="34"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m</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a:t>
            </a:r>
          </a:p>
          <a:p>
            <a:pPr marL="0" marR="0" indent="0">
              <a:lnSpc>
                <a:spcPct val="107000"/>
              </a:lnSpc>
              <a:spcBef>
                <a:spcPts val="0"/>
              </a:spcBef>
              <a:spcAft>
                <a:spcPts val="800"/>
              </a:spcAft>
              <a:buNone/>
            </a:pPr>
            <a:r>
              <a:rPr lang="en-US" sz="2400" b="1" baseline="-250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Rate</a:t>
            </a:r>
            <a:r>
              <a:rPr lang="en-US" sz="2400" b="1" kern="100" baseline="-25000" dirty="0" err="1">
                <a:effectLst/>
                <a:latin typeface="Calibri" panose="020F0502020204030204" pitchFamily="34" charset="0"/>
                <a:ea typeface="Calibri" panose="020F0502020204030204" pitchFamily="34" charset="0"/>
                <a:cs typeface="Times New Roman" panose="02020603050405020304" pitchFamily="18" charset="0"/>
              </a:rPr>
              <a:t>effusion</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 2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9:  How many times faster will He effuse than 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gas?</a:t>
            </a:r>
          </a:p>
          <a:p>
            <a:pPr marL="0" indent="0">
              <a:buNone/>
            </a:pPr>
            <a:endParaRPr lang="en-US" dirty="0"/>
          </a:p>
        </p:txBody>
      </p:sp>
      <p:cxnSp>
        <p:nvCxnSpPr>
          <p:cNvPr id="2" name="Straight Connector 1">
            <a:extLst>
              <a:ext uri="{FF2B5EF4-FFF2-40B4-BE49-F238E27FC236}">
                <a16:creationId xmlns:a16="http://schemas.microsoft.com/office/drawing/2014/main" id="{E3507A5E-F9A0-5B08-08F4-B3D68B24FEF8}"/>
              </a:ext>
            </a:extLst>
          </p:cNvPr>
          <p:cNvCxnSpPr>
            <a:cxnSpLocks/>
          </p:cNvCxnSpPr>
          <p:nvPr/>
        </p:nvCxnSpPr>
        <p:spPr>
          <a:xfrm>
            <a:off x="5272314" y="4041779"/>
            <a:ext cx="96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7A347EB-CDD6-B09D-843F-CA3733E690F3}"/>
              </a:ext>
            </a:extLst>
          </p:cNvPr>
          <p:cNvCxnSpPr>
            <a:cxnSpLocks/>
          </p:cNvCxnSpPr>
          <p:nvPr/>
        </p:nvCxnSpPr>
        <p:spPr>
          <a:xfrm>
            <a:off x="2833915" y="4390122"/>
            <a:ext cx="13679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791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fade">
                                      <p:cBhvr>
                                        <p:cTn id="30" dur="500"/>
                                        <p:tgtEl>
                                          <p:spTgt spid="8">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par>
                                <p:cTn id="34" presetID="10"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Effect transition="in" filter="fade">
                                      <p:cBhvr>
                                        <p:cTn id="41"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F502-5983-AF69-B7C7-39E4592A5D2A}"/>
              </a:ext>
            </a:extLst>
          </p:cNvPr>
          <p:cNvSpPr>
            <a:spLocks noGrp="1"/>
          </p:cNvSpPr>
          <p:nvPr>
            <p:ph type="title"/>
          </p:nvPr>
        </p:nvSpPr>
        <p:spPr/>
        <p:txBody>
          <a:bodyPr>
            <a:normAutofit fontScale="90000"/>
          </a:bodyPr>
          <a:lstStyle/>
          <a:p>
            <a:pPr algn="ctr"/>
            <a:r>
              <a:rPr lang="en-US" dirty="0"/>
              <a:t>Chapter 5, Section 3: Mole fraction, Effusion rates, Real gases</a:t>
            </a:r>
          </a:p>
        </p:txBody>
      </p:sp>
      <p:sp>
        <p:nvSpPr>
          <p:cNvPr id="5" name="Content Placeholder 4">
            <a:extLst>
              <a:ext uri="{FF2B5EF4-FFF2-40B4-BE49-F238E27FC236}">
                <a16:creationId xmlns:a16="http://schemas.microsoft.com/office/drawing/2014/main" id="{BF6A443A-7738-062F-A54D-C38374E5B3E0}"/>
              </a:ext>
            </a:extLst>
          </p:cNvPr>
          <p:cNvSpPr>
            <a:spLocks noGrp="1"/>
          </p:cNvSpPr>
          <p:nvPr>
            <p:ph idx="1"/>
          </p:nvPr>
        </p:nvSpPr>
        <p:spPr/>
        <p:txBody>
          <a:bodyPr/>
          <a:lstStyle/>
          <a:p>
            <a:pPr marL="0" indent="0">
              <a:buNone/>
            </a:pPr>
            <a:r>
              <a:rPr lang="en-US" dirty="0"/>
              <a:t>Assignment #2:  Problems 1-6 </a:t>
            </a:r>
          </a:p>
          <a:p>
            <a:pPr marL="0" indent="0">
              <a:buNone/>
            </a:pPr>
            <a:endParaRPr lang="en-US" dirty="0"/>
          </a:p>
          <a:p>
            <a:pPr marL="0" indent="0">
              <a:buNone/>
            </a:pPr>
            <a:r>
              <a:rPr lang="en-US" dirty="0"/>
              <a:t>Pre-lab:  Molar mass of a volatile liquid</a:t>
            </a:r>
          </a:p>
          <a:p>
            <a:pPr marL="0" indent="0">
              <a:buNone/>
            </a:pPr>
            <a:endParaRPr lang="en-US" dirty="0"/>
          </a:p>
          <a:p>
            <a:pPr marL="0" indent="0">
              <a:buNone/>
            </a:pPr>
            <a:r>
              <a:rPr lang="en-US" dirty="0"/>
              <a:t>Take-home quiz #2</a:t>
            </a:r>
          </a:p>
          <a:p>
            <a:pPr marL="0" indent="0">
              <a:buNone/>
            </a:pPr>
            <a:endParaRPr lang="en-US" dirty="0"/>
          </a:p>
          <a:p>
            <a:pPr marL="0" indent="0">
              <a:buNone/>
            </a:pPr>
            <a:r>
              <a:rPr lang="en-US" dirty="0"/>
              <a:t>Lab:  Molar mass of a volatile liquid </a:t>
            </a:r>
          </a:p>
        </p:txBody>
      </p:sp>
    </p:spTree>
    <p:extLst>
      <p:ext uri="{BB962C8B-B14F-4D97-AF65-F5344CB8AC3E}">
        <p14:creationId xmlns:p14="http://schemas.microsoft.com/office/powerpoint/2010/main" val="2811527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AutoShape 3">
            <a:extLst>
              <a:ext uri="{FF2B5EF4-FFF2-40B4-BE49-F238E27FC236}">
                <a16:creationId xmlns:a16="http://schemas.microsoft.com/office/drawing/2014/main" id="{E3D09CC1-520E-7D4B-77B8-5306A5283C4E}"/>
              </a:ext>
            </a:extLst>
          </p:cNvPr>
          <p:cNvSpPr>
            <a:spLocks noChangeAspect="1" noChangeArrowheads="1" noTextEdit="1"/>
          </p:cNvSpPr>
          <p:nvPr/>
        </p:nvSpPr>
        <p:spPr bwMode="auto">
          <a:xfrm>
            <a:off x="642938" y="693738"/>
            <a:ext cx="6834187"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ACC5AA6D-D677-316F-329C-95DECBDBC440}"/>
              </a:ext>
            </a:extLst>
          </p:cNvPr>
          <p:cNvSpPr>
            <a:spLocks noGrp="1"/>
          </p:cNvSpPr>
          <p:nvPr>
            <p:ph type="title"/>
          </p:nvPr>
        </p:nvSpPr>
        <p:spPr/>
        <p:txBody>
          <a:bodyPr>
            <a:normAutofit/>
          </a:bodyPr>
          <a:lstStyle/>
          <a:p>
            <a:pPr algn="ctr"/>
            <a:r>
              <a:rPr lang="en-US" dirty="0"/>
              <a:t>Chapter 5, Section 1:  Ideal gas law</a:t>
            </a:r>
          </a:p>
        </p:txBody>
      </p:sp>
      <p:sp>
        <p:nvSpPr>
          <p:cNvPr id="10" name="Content Placeholder 9">
            <a:extLst>
              <a:ext uri="{FF2B5EF4-FFF2-40B4-BE49-F238E27FC236}">
                <a16:creationId xmlns:a16="http://schemas.microsoft.com/office/drawing/2014/main" id="{AEB189D3-D4AD-D959-2826-389F81B3E2D2}"/>
              </a:ext>
            </a:extLst>
          </p:cNvPr>
          <p:cNvSpPr>
            <a:spLocks noGrp="1"/>
          </p:cNvSpPr>
          <p:nvPr>
            <p:ph idx="1"/>
          </p:nvPr>
        </p:nvSpPr>
        <p:spPr>
          <a:xfrm>
            <a:off x="359229" y="1825624"/>
            <a:ext cx="10994571" cy="4890861"/>
          </a:xfrm>
        </p:spPr>
        <p:txBody>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With gases,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volume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must be considered with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temperature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pressure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amount of material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(moles)</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Volume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Liters</a:t>
            </a: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Temperature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Kelvin  (K =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+ 273)</a:t>
            </a: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Pressure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3 common units:  atm/torr, mmHg, also kPa</a:t>
            </a:r>
          </a:p>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Ideal gas law</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used in gas law calculations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Ideal Gas Law</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P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V = n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R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2" name="TextBox 1">
            <a:extLst>
              <a:ext uri="{FF2B5EF4-FFF2-40B4-BE49-F238E27FC236}">
                <a16:creationId xmlns:a16="http://schemas.microsoft.com/office/drawing/2014/main" id="{7D48BE30-2245-FF5C-041F-DD6A6DDDA8C0}"/>
              </a:ext>
            </a:extLst>
          </p:cNvPr>
          <p:cNvSpPr txBox="1"/>
          <p:nvPr/>
        </p:nvSpPr>
        <p:spPr>
          <a:xfrm>
            <a:off x="7477125" y="4200968"/>
            <a:ext cx="3962400" cy="1963294"/>
          </a:xfrm>
          <a:prstGeom prst="rect">
            <a:avLst/>
          </a:prstGeom>
          <a:noFill/>
        </p:spPr>
        <p:txBody>
          <a:bodyPr wrap="square" rtlCol="0">
            <a:spAutoFit/>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8.56L</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n = ?</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1.5 atm</a:t>
            </a:r>
            <a:endParaRPr lang="en-US" sz="2400" dirty="0"/>
          </a:p>
        </p:txBody>
      </p:sp>
      <p:grpSp>
        <p:nvGrpSpPr>
          <p:cNvPr id="15" name="Group 14">
            <a:extLst>
              <a:ext uri="{FF2B5EF4-FFF2-40B4-BE49-F238E27FC236}">
                <a16:creationId xmlns:a16="http://schemas.microsoft.com/office/drawing/2014/main" id="{724DFE8B-4DBD-28CD-A3F0-B7CB9724861B}"/>
              </a:ext>
            </a:extLst>
          </p:cNvPr>
          <p:cNvGrpSpPr/>
          <p:nvPr/>
        </p:nvGrpSpPr>
        <p:grpSpPr>
          <a:xfrm>
            <a:off x="7664450" y="4589665"/>
            <a:ext cx="1482045" cy="2261756"/>
            <a:chOff x="7707993" y="4559277"/>
            <a:chExt cx="1482045" cy="2261756"/>
          </a:xfrm>
        </p:grpSpPr>
        <p:sp>
          <p:nvSpPr>
            <p:cNvPr id="11" name="Oval 10">
              <a:extLst>
                <a:ext uri="{FF2B5EF4-FFF2-40B4-BE49-F238E27FC236}">
                  <a16:creationId xmlns:a16="http://schemas.microsoft.com/office/drawing/2014/main" id="{9E4651E7-B443-778C-8B5E-C7CCC714AE9B}"/>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Isosceles Triangle 11">
              <a:extLst>
                <a:ext uri="{FF2B5EF4-FFF2-40B4-BE49-F238E27FC236}">
                  <a16:creationId xmlns:a16="http://schemas.microsoft.com/office/drawing/2014/main" id="{4600BA9C-B373-7094-1F9A-A599D623FD57}"/>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3" name="Connector: Curved 12">
              <a:extLst>
                <a:ext uri="{FF2B5EF4-FFF2-40B4-BE49-F238E27FC236}">
                  <a16:creationId xmlns:a16="http://schemas.microsoft.com/office/drawing/2014/main" id="{BB3931E8-6462-DE08-A74A-7951C4F423E4}"/>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91673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500"/>
                                        <p:tgtEl>
                                          <p:spTgt spid="10">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fade">
                                      <p:cBhvr>
                                        <p:cTn id="18" dur="500"/>
                                        <p:tgtEl>
                                          <p:spTgt spid="1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xEl>
                                              <p:pRg st="6" end="6"/>
                                            </p:txEl>
                                          </p:spTgt>
                                        </p:tgtEl>
                                        <p:attrNameLst>
                                          <p:attrName>style.visibility</p:attrName>
                                        </p:attrNameLst>
                                      </p:cBhvr>
                                      <p:to>
                                        <p:strVal val="visible"/>
                                      </p:to>
                                    </p:set>
                                    <p:animEffect transition="in" filter="fade">
                                      <p:cBhvr>
                                        <p:cTn id="26" dur="500"/>
                                        <p:tgtEl>
                                          <p:spTgt spid="10">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Effect transition="in" filter="fade">
                                      <p:cBhvr>
                                        <p:cTn id="31" dur="500"/>
                                        <p:tgtEl>
                                          <p:spTgt spid="2">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 end="1"/>
                                            </p:txEl>
                                          </p:spTgt>
                                        </p:tgtEl>
                                        <p:attrNameLst>
                                          <p:attrName>style.visibility</p:attrName>
                                        </p:attrNameLst>
                                      </p:cBhvr>
                                      <p:to>
                                        <p:strVal val="visible"/>
                                      </p:to>
                                    </p:set>
                                    <p:animEffect transition="in" filter="fade">
                                      <p:cBhvr>
                                        <p:cTn id="34" dur="500"/>
                                        <p:tgtEl>
                                          <p:spTgt spid="2">
                                            <p:txEl>
                                              <p:pRg st="1" end="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500"/>
                                        <p:tgtEl>
                                          <p:spTgt spid="2">
                                            <p:txEl>
                                              <p:pRg st="2" end="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Effect transition="in" filter="fade">
                                      <p:cBhvr>
                                        <p:cTn id="40" dur="500"/>
                                        <p:tgtEl>
                                          <p:spTgt spid="2">
                                            <p:txEl>
                                              <p:pRg st="3" end="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7EEF60-66B2-8173-BF6D-22289E999AD8}"/>
              </a:ext>
            </a:extLst>
          </p:cNvPr>
          <p:cNvSpPr>
            <a:spLocks noGrp="1"/>
          </p:cNvSpPr>
          <p:nvPr>
            <p:ph type="title"/>
          </p:nvPr>
        </p:nvSpPr>
        <p:spPr/>
        <p:txBody>
          <a:bodyPr>
            <a:normAutofit/>
          </a:bodyPr>
          <a:lstStyle/>
          <a:p>
            <a:pPr algn="ctr"/>
            <a:r>
              <a:rPr lang="en-US" dirty="0"/>
              <a:t>Chapter 5 Section 4: Real gases</a:t>
            </a:r>
          </a:p>
        </p:txBody>
      </p:sp>
      <p:sp>
        <p:nvSpPr>
          <p:cNvPr id="86" name="Content Placeholder 85">
            <a:extLst>
              <a:ext uri="{FF2B5EF4-FFF2-40B4-BE49-F238E27FC236}">
                <a16:creationId xmlns:a16="http://schemas.microsoft.com/office/drawing/2014/main" id="{A371E9B3-54B3-B3E7-1263-447047EF6775}"/>
              </a:ext>
            </a:extLst>
          </p:cNvPr>
          <p:cNvSpPr>
            <a:spLocks noGrp="1"/>
          </p:cNvSpPr>
          <p:nvPr>
            <p:ph idx="1"/>
          </p:nvPr>
        </p:nvSpPr>
        <p:spPr>
          <a:xfrm>
            <a:off x="0" y="1825624"/>
            <a:ext cx="12192000" cy="5032375"/>
          </a:xfrm>
        </p:spPr>
        <p:txBody>
          <a:bodyPr>
            <a:normAutofit/>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Real gases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different than ideal gases in two important ways</a:t>
            </a:r>
          </a:p>
          <a:p>
            <a:pPr marL="571500" marR="0" indent="-342900">
              <a:lnSpc>
                <a:spcPct val="107000"/>
              </a:lnSpc>
              <a:spcBef>
                <a:spcPts val="0"/>
              </a:spcBef>
              <a:spcAft>
                <a:spcPts val="800"/>
              </a:spcAft>
              <a:buAutoNum type="arabicParenR"/>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The space a molecule takes up</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Real gas molecules take up actual volume that is used for  movement.  The actual free volume is less in real gases than ideal gases.</a:t>
            </a:r>
          </a:p>
          <a:p>
            <a:pPr marL="571500" marR="0" indent="-342900">
              <a:lnSpc>
                <a:spcPct val="107000"/>
              </a:lnSpc>
              <a:spcBef>
                <a:spcPts val="0"/>
              </a:spcBef>
              <a:spcAft>
                <a:spcPts val="800"/>
              </a:spcAft>
              <a:buAutoNum type="arabicParenR"/>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The pressure because of attractive forces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Because the molecules are attracted to each other, the pressure on the container is less than ideal.  The pressure in the container will be less for a real gas than an ideal gas.</a:t>
            </a:r>
          </a:p>
          <a:p>
            <a:pPr marL="0" marR="0" indent="0">
              <a:lnSpc>
                <a:spcPct val="107000"/>
              </a:lnSpc>
              <a:spcBef>
                <a:spcPts val="0"/>
              </a:spcBef>
              <a:spcAft>
                <a:spcPts val="800"/>
              </a:spcAft>
              <a:buNone/>
            </a:pP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Volume correction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V’ = V – n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b</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*moles (amount of material) affects volume; more moles, more effect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*b is a constant that differs for each gas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871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500"/>
                                        <p:tgtEl>
                                          <p:spTgt spid="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
                                            <p:txEl>
                                              <p:pRg st="1" end="1"/>
                                            </p:txEl>
                                          </p:spTgt>
                                        </p:tgtEl>
                                        <p:attrNameLst>
                                          <p:attrName>style.visibility</p:attrName>
                                        </p:attrNameLst>
                                      </p:cBhvr>
                                      <p:to>
                                        <p:strVal val="visible"/>
                                      </p:to>
                                    </p:set>
                                    <p:animEffect transition="in" filter="fade">
                                      <p:cBhvr>
                                        <p:cTn id="12" dur="500"/>
                                        <p:tgtEl>
                                          <p:spTgt spid="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
                                            <p:txEl>
                                              <p:pRg st="2" end="2"/>
                                            </p:txEl>
                                          </p:spTgt>
                                        </p:tgtEl>
                                        <p:attrNameLst>
                                          <p:attrName>style.visibility</p:attrName>
                                        </p:attrNameLst>
                                      </p:cBhvr>
                                      <p:to>
                                        <p:strVal val="visible"/>
                                      </p:to>
                                    </p:set>
                                    <p:animEffect transition="in" filter="fade">
                                      <p:cBhvr>
                                        <p:cTn id="17" dur="500"/>
                                        <p:tgtEl>
                                          <p:spTgt spid="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6">
                                            <p:txEl>
                                              <p:pRg st="4" end="4"/>
                                            </p:txEl>
                                          </p:spTgt>
                                        </p:tgtEl>
                                        <p:attrNameLst>
                                          <p:attrName>style.visibility</p:attrName>
                                        </p:attrNameLst>
                                      </p:cBhvr>
                                      <p:to>
                                        <p:strVal val="visible"/>
                                      </p:to>
                                    </p:set>
                                    <p:animEffect transition="in" filter="fade">
                                      <p:cBhvr>
                                        <p:cTn id="22" dur="500"/>
                                        <p:tgtEl>
                                          <p:spTgt spid="86">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6">
                                            <p:txEl>
                                              <p:pRg st="5" end="5"/>
                                            </p:txEl>
                                          </p:spTgt>
                                        </p:tgtEl>
                                        <p:attrNameLst>
                                          <p:attrName>style.visibility</p:attrName>
                                        </p:attrNameLst>
                                      </p:cBhvr>
                                      <p:to>
                                        <p:strVal val="visible"/>
                                      </p:to>
                                    </p:set>
                                    <p:animEffect transition="in" filter="fade">
                                      <p:cBhvr>
                                        <p:cTn id="25" dur="500"/>
                                        <p:tgtEl>
                                          <p:spTgt spid="86">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6">
                                            <p:txEl>
                                              <p:pRg st="6" end="6"/>
                                            </p:txEl>
                                          </p:spTgt>
                                        </p:tgtEl>
                                        <p:attrNameLst>
                                          <p:attrName>style.visibility</p:attrName>
                                        </p:attrNameLst>
                                      </p:cBhvr>
                                      <p:to>
                                        <p:strVal val="visible"/>
                                      </p:to>
                                    </p:set>
                                    <p:animEffect transition="in" filter="fade">
                                      <p:cBhvr>
                                        <p:cTn id="28" dur="500"/>
                                        <p:tgtEl>
                                          <p:spTgt spid="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5DD596-F193-8C77-21B6-AF5ED0463FEB}"/>
              </a:ext>
            </a:extLst>
          </p:cNvPr>
          <p:cNvSpPr txBox="1">
            <a:spLocks/>
          </p:cNvSpPr>
          <p:nvPr/>
        </p:nvSpPr>
        <p:spPr>
          <a:xfrm>
            <a:off x="838200" y="0"/>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5 Section 4:  Real gases</a:t>
            </a:r>
          </a:p>
        </p:txBody>
      </p:sp>
      <p:sp>
        <p:nvSpPr>
          <p:cNvPr id="6" name="Content Placeholder 5">
            <a:extLst>
              <a:ext uri="{FF2B5EF4-FFF2-40B4-BE49-F238E27FC236}">
                <a16:creationId xmlns:a16="http://schemas.microsoft.com/office/drawing/2014/main" id="{E2B38D56-DFB5-C60F-5B3A-9AA901D0477B}"/>
              </a:ext>
            </a:extLst>
          </p:cNvPr>
          <p:cNvSpPr>
            <a:spLocks noGrp="1"/>
          </p:cNvSpPr>
          <p:nvPr>
            <p:ph idx="1"/>
          </p:nvPr>
        </p:nvSpPr>
        <p:spPr>
          <a:xfrm>
            <a:off x="0" y="1643743"/>
            <a:ext cx="12192000" cy="5453743"/>
          </a:xfrm>
        </p:spPr>
        <p:txBody>
          <a:bodyPr>
            <a:normAutofit fontScale="85000" lnSpcReduction="20000"/>
          </a:bodyPr>
          <a:lstStyle/>
          <a:p>
            <a:pPr marL="0" marR="0" indent="0">
              <a:lnSpc>
                <a:spcPct val="107000"/>
              </a:lnSpc>
              <a:spcBef>
                <a:spcPts val="0"/>
              </a:spcBef>
              <a:spcAft>
                <a:spcPts val="800"/>
              </a:spcAft>
              <a:buNone/>
            </a:pPr>
            <a:r>
              <a:rPr lang="en-US" u="sng" kern="100" dirty="0">
                <a:effectLst/>
                <a:latin typeface="Calibri" panose="020F0502020204030204" pitchFamily="34" charset="0"/>
                <a:ea typeface="Calibri" panose="020F0502020204030204" pitchFamily="34" charset="0"/>
                <a:cs typeface="Times New Roman" panose="02020603050405020304" pitchFamily="18" charset="0"/>
              </a:rPr>
              <a:t>Pressure correction</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err="1">
                <a:effectLst/>
                <a:latin typeface="Calibri" panose="020F0502020204030204" pitchFamily="34" charset="0"/>
                <a:ea typeface="Calibri" panose="020F0502020204030204" pitchFamily="34" charset="0"/>
                <a:cs typeface="Times New Roman" panose="02020603050405020304" pitchFamily="18" charset="0"/>
              </a:rPr>
              <a:t>P</a:t>
            </a:r>
            <a:r>
              <a:rPr lang="en-US" b="1" kern="100" baseline="-25000" dirty="0" err="1">
                <a:effectLst/>
                <a:latin typeface="Calibri" panose="020F0502020204030204" pitchFamily="34" charset="0"/>
                <a:ea typeface="Calibri" panose="020F0502020204030204" pitchFamily="34" charset="0"/>
                <a:cs typeface="Times New Roman" panose="02020603050405020304" pitchFamily="18" charset="0"/>
              </a:rPr>
              <a:t>observed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 (n/v)</a:t>
            </a:r>
            <a:r>
              <a:rPr lang="en-US" b="1" kern="1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	*moles (amount of material) important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	*a is a constant that differs for each gas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	*depends on the volume of the container; more volume, more effect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	*since two molecules interact, the effect must be squared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u="sng" kern="100" dirty="0">
                <a:effectLst/>
                <a:latin typeface="Calibri" panose="020F0502020204030204" pitchFamily="34" charset="0"/>
                <a:ea typeface="Calibri" panose="020F0502020204030204" pitchFamily="34" charset="0"/>
                <a:cs typeface="Times New Roman" panose="02020603050405020304" pitchFamily="18" charset="0"/>
              </a:rPr>
              <a:t>Ideal Gas Law</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P </a:t>
            </a:r>
            <a:r>
              <a:rPr lang="en-US" b="1" kern="100" dirty="0">
                <a:effectLst/>
                <a:latin typeface="Calibri" panose="020F0502020204030204" pitchFamily="34" charset="0"/>
                <a:ea typeface="Calibri" panose="020F0502020204030204" pitchFamily="34" charset="0"/>
                <a:cs typeface="Calibri" panose="020F0502020204030204" pitchFamily="34" charset="0"/>
              </a:rPr>
              <a: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V = n </a:t>
            </a:r>
            <a:r>
              <a:rPr lang="en-US" b="1" kern="100" dirty="0">
                <a:effectLst/>
                <a:latin typeface="Calibri" panose="020F0502020204030204" pitchFamily="34" charset="0"/>
                <a:ea typeface="Calibri" panose="020F0502020204030204" pitchFamily="34" charset="0"/>
                <a:cs typeface="Calibri" panose="020F0502020204030204" pitchFamily="34" charset="0"/>
              </a:rPr>
              <a: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R </a:t>
            </a:r>
            <a:r>
              <a:rPr lang="en-US" b="1" kern="100" dirty="0">
                <a:effectLst/>
                <a:latin typeface="Calibri" panose="020F0502020204030204" pitchFamily="34" charset="0"/>
                <a:ea typeface="Calibri" panose="020F0502020204030204" pitchFamily="34" charset="0"/>
                <a:cs typeface="Calibri" panose="020F0502020204030204" pitchFamily="34" charset="0"/>
              </a:rPr>
              <a: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u="sng" kern="100" dirty="0">
                <a:effectLst/>
                <a:latin typeface="Calibri" panose="020F0502020204030204" pitchFamily="34" charset="0"/>
                <a:ea typeface="Calibri" panose="020F0502020204030204" pitchFamily="34" charset="0"/>
                <a:cs typeface="Times New Roman" panose="02020603050405020304" pitchFamily="18" charset="0"/>
              </a:rPr>
              <a:t>Real Gas Law</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err="1">
                <a:effectLst/>
                <a:latin typeface="Calibri" panose="020F0502020204030204" pitchFamily="34" charset="0"/>
                <a:ea typeface="Calibri" panose="020F0502020204030204" pitchFamily="34" charset="0"/>
                <a:cs typeface="Times New Roman" panose="02020603050405020304" pitchFamily="18" charset="0"/>
              </a:rPr>
              <a:t>P</a:t>
            </a:r>
            <a:r>
              <a:rPr lang="en-US" b="1" kern="100" baseline="-25000" dirty="0" err="1">
                <a:effectLst/>
                <a:latin typeface="Calibri" panose="020F0502020204030204" pitchFamily="34" charset="0"/>
                <a:ea typeface="Calibri" panose="020F0502020204030204" pitchFamily="34" charset="0"/>
                <a:cs typeface="Times New Roman" panose="02020603050405020304" pitchFamily="18" charset="0"/>
              </a:rPr>
              <a:t>observed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 a (n/v)</a:t>
            </a:r>
            <a:r>
              <a:rPr lang="en-US" b="1"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Calibri" panose="020F0502020204030204" pitchFamily="34" charset="0"/>
              </a:rPr>
              <a: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(V – </a:t>
            </a:r>
            <a:r>
              <a:rPr lang="en-US" b="1" kern="100" dirty="0" err="1">
                <a:effectLst/>
                <a:latin typeface="Calibri" panose="020F0502020204030204" pitchFamily="34" charset="0"/>
                <a:ea typeface="Calibri" panose="020F0502020204030204" pitchFamily="34" charset="0"/>
                <a:cs typeface="Times New Roman" panose="02020603050405020304" pitchFamily="18" charset="0"/>
              </a:rPr>
              <a:t>nb</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b="1" kern="100" dirty="0" err="1">
                <a:effectLst/>
                <a:latin typeface="Calibri" panose="020F0502020204030204" pitchFamily="34" charset="0"/>
                <a:ea typeface="Calibri" panose="020F0502020204030204" pitchFamily="34" charset="0"/>
                <a:cs typeface="Times New Roman" panose="02020603050405020304" pitchFamily="18" charset="0"/>
              </a:rPr>
              <a:t>nRT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(van der Waals equation)</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 and b are determined by experimentation (Table 5.3, pg. 210) </a:t>
            </a:r>
          </a:p>
          <a:p>
            <a:pPr marL="0" marR="0" indent="0">
              <a:lnSpc>
                <a:spcPct val="107000"/>
              </a:lnSpc>
              <a:spcBef>
                <a:spcPts val="0"/>
              </a:spcBef>
              <a:spcAft>
                <a:spcPts val="8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 depends on both size and polarity</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	*once given, plug and chug</a:t>
            </a:r>
          </a:p>
          <a:p>
            <a:pPr marL="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*different for each gas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4045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500"/>
                                        <p:tgtEl>
                                          <p:spTgt spid="6">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fade">
                                      <p:cBhvr>
                                        <p:cTn id="31" dur="500"/>
                                        <p:tgtEl>
                                          <p:spTgt spid="6">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fade">
                                      <p:cBhvr>
                                        <p:cTn id="36" dur="500"/>
                                        <p:tgtEl>
                                          <p:spTgt spid="6">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fade">
                                      <p:cBhvr>
                                        <p:cTn id="39" dur="500"/>
                                        <p:tgtEl>
                                          <p:spTgt spid="6">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animEffect transition="in" filter="fade">
                                      <p:cBhvr>
                                        <p:cTn id="4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3E15CB-3632-377C-16BB-1142D2277012}"/>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5 Section 4</a:t>
            </a:r>
            <a:r>
              <a:rPr lang="en-US"/>
              <a:t>: Real </a:t>
            </a:r>
            <a:r>
              <a:rPr lang="en-US" dirty="0"/>
              <a:t>gases</a:t>
            </a:r>
          </a:p>
        </p:txBody>
      </p:sp>
      <p:sp>
        <p:nvSpPr>
          <p:cNvPr id="6" name="Content Placeholder 5">
            <a:extLst>
              <a:ext uri="{FF2B5EF4-FFF2-40B4-BE49-F238E27FC236}">
                <a16:creationId xmlns:a16="http://schemas.microsoft.com/office/drawing/2014/main" id="{E71537F3-8097-8B85-D398-4FED123AB6C8}"/>
              </a:ext>
            </a:extLst>
          </p:cNvPr>
          <p:cNvSpPr>
            <a:spLocks noGrp="1"/>
          </p:cNvSpPr>
          <p:nvPr>
            <p:ph idx="1"/>
          </p:nvPr>
        </p:nvSpPr>
        <p:spPr/>
        <p:txBody>
          <a:bodyPr/>
          <a:lstStyle/>
          <a:p>
            <a:pPr marL="0" indent="0">
              <a:buNone/>
            </a:pPr>
            <a:r>
              <a:rPr lang="en-US" dirty="0"/>
              <a:t>Assignment #3:  Problems 1-7</a:t>
            </a:r>
          </a:p>
          <a:p>
            <a:pPr marL="0" indent="0">
              <a:buNone/>
            </a:pPr>
            <a:endParaRPr lang="en-US" dirty="0"/>
          </a:p>
          <a:p>
            <a:pPr marL="0" indent="0">
              <a:buNone/>
            </a:pPr>
            <a:r>
              <a:rPr lang="en-US" dirty="0">
                <a:hlinkClick r:id="rId2"/>
              </a:rPr>
              <a:t>Java simulator for boiling H</a:t>
            </a:r>
            <a:r>
              <a:rPr lang="en-US" baseline="-25000" dirty="0">
                <a:hlinkClick r:id="rId2"/>
              </a:rPr>
              <a:t>2</a:t>
            </a:r>
            <a:r>
              <a:rPr lang="en-US" dirty="0">
                <a:hlinkClick r:id="rId2"/>
              </a:rPr>
              <a:t>O &amp; ethanol</a:t>
            </a:r>
            <a:endParaRPr lang="en-US" dirty="0"/>
          </a:p>
        </p:txBody>
      </p:sp>
    </p:spTree>
    <p:extLst>
      <p:ext uri="{BB962C8B-B14F-4D97-AF65-F5344CB8AC3E}">
        <p14:creationId xmlns:p14="http://schemas.microsoft.com/office/powerpoint/2010/main" val="783891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05DC36-2E1C-659E-1AAA-4021A6CBE07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 Unit wrap-up</a:t>
            </a:r>
          </a:p>
        </p:txBody>
      </p:sp>
      <p:sp>
        <p:nvSpPr>
          <p:cNvPr id="3" name="Content Placeholder 2">
            <a:extLst>
              <a:ext uri="{FF2B5EF4-FFF2-40B4-BE49-F238E27FC236}">
                <a16:creationId xmlns:a16="http://schemas.microsoft.com/office/drawing/2014/main" id="{CC581572-8183-E0AC-4456-E23A31D13644}"/>
              </a:ext>
            </a:extLst>
          </p:cNvPr>
          <p:cNvSpPr>
            <a:spLocks noGrp="1"/>
          </p:cNvSpPr>
          <p:nvPr>
            <p:ph idx="1"/>
          </p:nvPr>
        </p:nvSpPr>
        <p:spPr/>
        <p:txBody>
          <a:bodyPr/>
          <a:lstStyle/>
          <a:p>
            <a:pPr marL="0" indent="0">
              <a:buNone/>
            </a:pPr>
            <a:r>
              <a:rPr lang="en-US" dirty="0"/>
              <a:t>NMSI problems</a:t>
            </a:r>
          </a:p>
          <a:p>
            <a:pPr marL="0" indent="0">
              <a:buNone/>
            </a:pPr>
            <a:endParaRPr lang="en-US" dirty="0"/>
          </a:p>
          <a:p>
            <a:pPr marL="0" indent="0">
              <a:buNone/>
            </a:pPr>
            <a:r>
              <a:rPr lang="en-US" dirty="0"/>
              <a:t>Practice problems</a:t>
            </a:r>
          </a:p>
        </p:txBody>
      </p:sp>
    </p:spTree>
    <p:extLst>
      <p:ext uri="{BB962C8B-B14F-4D97-AF65-F5344CB8AC3E}">
        <p14:creationId xmlns:p14="http://schemas.microsoft.com/office/powerpoint/2010/main" val="1155269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3592-5C77-A03E-7151-A3AC41C1466B}"/>
              </a:ext>
            </a:extLst>
          </p:cNvPr>
          <p:cNvSpPr>
            <a:spLocks noGrp="1"/>
          </p:cNvSpPr>
          <p:nvPr>
            <p:ph type="title"/>
          </p:nvPr>
        </p:nvSpPr>
        <p:spPr/>
        <p:txBody>
          <a:bodyPr/>
          <a:lstStyle/>
          <a:p>
            <a:r>
              <a:rPr lang="en-US" dirty="0"/>
              <a:t>Chapter 5, Section 1:  Ideal gas law</a:t>
            </a:r>
          </a:p>
        </p:txBody>
      </p:sp>
      <p:sp>
        <p:nvSpPr>
          <p:cNvPr id="3" name="Content Placeholder 2">
            <a:extLst>
              <a:ext uri="{FF2B5EF4-FFF2-40B4-BE49-F238E27FC236}">
                <a16:creationId xmlns:a16="http://schemas.microsoft.com/office/drawing/2014/main" id="{2E6E5F23-E170-B5D6-32CC-A0ADB9F2328B}"/>
              </a:ext>
            </a:extLst>
          </p:cNvPr>
          <p:cNvSpPr>
            <a:spLocks noGrp="1"/>
          </p:cNvSpPr>
          <p:nvPr>
            <p:ph idx="1"/>
          </p:nvPr>
        </p:nvSpPr>
        <p:spPr/>
        <p:txBody>
          <a:bodyPr/>
          <a:lstStyle/>
          <a:p>
            <a:pPr marL="0" indent="0">
              <a:buNone/>
            </a:pPr>
            <a:r>
              <a:rPr lang="en-US" dirty="0"/>
              <a:t>Assignment #1:  Problems 1-9</a:t>
            </a:r>
          </a:p>
          <a:p>
            <a:pPr marL="0" indent="0">
              <a:buNone/>
            </a:pPr>
            <a:endParaRPr lang="en-US" dirty="0"/>
          </a:p>
          <a:p>
            <a:pPr marL="0" indent="0">
              <a:buNone/>
            </a:pPr>
            <a:r>
              <a:rPr lang="en-US" dirty="0"/>
              <a:t>Take home quiz #1</a:t>
            </a:r>
          </a:p>
        </p:txBody>
      </p:sp>
    </p:spTree>
    <p:extLst>
      <p:ext uri="{BB962C8B-B14F-4D97-AF65-F5344CB8AC3E}">
        <p14:creationId xmlns:p14="http://schemas.microsoft.com/office/powerpoint/2010/main" val="371020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B4D15AF-034D-5330-71FF-129F5A8D6433}"/>
              </a:ext>
            </a:extLst>
          </p:cNvPr>
          <p:cNvSpPr>
            <a:spLocks noGrp="1"/>
          </p:cNvSpPr>
          <p:nvPr>
            <p:ph type="title"/>
          </p:nvPr>
        </p:nvSpPr>
        <p:spPr/>
        <p:txBody>
          <a:bodyPr>
            <a:normAutofit fontScale="90000"/>
          </a:bodyPr>
          <a:lstStyle/>
          <a:p>
            <a:pPr algn="ctr"/>
            <a:r>
              <a:rPr lang="en-US" dirty="0"/>
              <a:t>Chapter 5, Section 2:  Combined gas laws</a:t>
            </a:r>
          </a:p>
        </p:txBody>
      </p:sp>
      <p:sp>
        <p:nvSpPr>
          <p:cNvPr id="19" name="Content Placeholder 18">
            <a:extLst>
              <a:ext uri="{FF2B5EF4-FFF2-40B4-BE49-F238E27FC236}">
                <a16:creationId xmlns:a16="http://schemas.microsoft.com/office/drawing/2014/main" id="{A6BAED0C-E8B5-8173-EF54-3592615488C3}"/>
              </a:ext>
            </a:extLst>
          </p:cNvPr>
          <p:cNvSpPr>
            <a:spLocks noGrp="1"/>
          </p:cNvSpPr>
          <p:nvPr>
            <p:ph idx="1"/>
          </p:nvPr>
        </p:nvSpPr>
        <p:spPr>
          <a:xfrm>
            <a:off x="979100" y="1809087"/>
            <a:ext cx="10233800" cy="4351338"/>
          </a:xfrm>
        </p:spPr>
        <p:txBody>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2: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Boyle’s Law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8.56 L			    	1.35 L</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kern="100" dirty="0">
                <a:effectLst/>
                <a:latin typeface="Calibri" panose="020F0502020204030204" pitchFamily="34" charset="0"/>
                <a:ea typeface="Calibri" panose="020F0502020204030204" pitchFamily="34" charset="0"/>
                <a:cs typeface="Times New Roman" panose="02020603050405020304" pitchFamily="18" charset="0"/>
              </a:rPr>
              <a:t>5</a:t>
            </a:r>
            <a:r>
              <a:rPr lang="en-US" sz="2400" strike="sngStrike"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strike="sngStrike" kern="100" dirty="0">
                <a:effectLst/>
                <a:latin typeface="Calibri" panose="020F0502020204030204" pitchFamily="34" charset="0"/>
                <a:ea typeface="Calibri" panose="020F0502020204030204" pitchFamily="34" charset="0"/>
                <a:cs typeface="Times New Roman" panose="02020603050405020304" pitchFamily="18" charset="0"/>
              </a:rPr>
              <a:t>C</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kern="100" dirty="0">
                <a:effectLst/>
                <a:latin typeface="Calibri" panose="020F0502020204030204" pitchFamily="34" charset="0"/>
                <a:ea typeface="Calibri" panose="020F0502020204030204" pitchFamily="34" charset="0"/>
                <a:cs typeface="Times New Roman" panose="02020603050405020304" pitchFamily="18" charset="0"/>
              </a:rPr>
              <a:t>5</a:t>
            </a:r>
            <a:r>
              <a:rPr lang="en-US" sz="2400" strike="sngStrike"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strike="sngStrike" kern="100" dirty="0">
                <a:effectLst/>
                <a:latin typeface="Calibri" panose="020F0502020204030204" pitchFamily="34" charset="0"/>
                <a:ea typeface="Calibri" panose="020F0502020204030204" pitchFamily="34" charset="0"/>
                <a:cs typeface="Times New Roman" panose="02020603050405020304" pitchFamily="18" charset="0"/>
              </a:rPr>
              <a:t>C</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1.68 atm			? atm</a:t>
            </a:r>
          </a:p>
          <a:p>
            <a:pPr marL="0" indent="0">
              <a:buNone/>
            </a:pPr>
            <a:endParaRPr lang="en-US" dirty="0"/>
          </a:p>
        </p:txBody>
      </p:sp>
      <p:grpSp>
        <p:nvGrpSpPr>
          <p:cNvPr id="15" name="Group 14">
            <a:extLst>
              <a:ext uri="{FF2B5EF4-FFF2-40B4-BE49-F238E27FC236}">
                <a16:creationId xmlns:a16="http://schemas.microsoft.com/office/drawing/2014/main" id="{4C6EFF98-1BD9-85A2-8F30-CEF09AC21A07}"/>
              </a:ext>
            </a:extLst>
          </p:cNvPr>
          <p:cNvGrpSpPr/>
          <p:nvPr/>
        </p:nvGrpSpPr>
        <p:grpSpPr>
          <a:xfrm>
            <a:off x="1764393" y="2963209"/>
            <a:ext cx="1482045" cy="2261756"/>
            <a:chOff x="7707993" y="4559277"/>
            <a:chExt cx="1482045" cy="2261756"/>
          </a:xfrm>
        </p:grpSpPr>
        <p:sp>
          <p:nvSpPr>
            <p:cNvPr id="16" name="Oval 15">
              <a:extLst>
                <a:ext uri="{FF2B5EF4-FFF2-40B4-BE49-F238E27FC236}">
                  <a16:creationId xmlns:a16="http://schemas.microsoft.com/office/drawing/2014/main" id="{ED90D4C2-BC70-1DFB-454D-E7C1D1FE7585}"/>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Isosceles Triangle 16">
              <a:extLst>
                <a:ext uri="{FF2B5EF4-FFF2-40B4-BE49-F238E27FC236}">
                  <a16:creationId xmlns:a16="http://schemas.microsoft.com/office/drawing/2014/main" id="{949611E9-0B7D-CA68-5F6A-A178095C2983}"/>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8" name="Connector: Curved 17">
              <a:extLst>
                <a:ext uri="{FF2B5EF4-FFF2-40B4-BE49-F238E27FC236}">
                  <a16:creationId xmlns:a16="http://schemas.microsoft.com/office/drawing/2014/main" id="{8616F834-F14D-8ACE-ED2D-70E83D34C54C}"/>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F95529AB-CA56-379A-1907-21028DDDFB81}"/>
              </a:ext>
            </a:extLst>
          </p:cNvPr>
          <p:cNvGrpSpPr/>
          <p:nvPr/>
        </p:nvGrpSpPr>
        <p:grpSpPr>
          <a:xfrm>
            <a:off x="5226050" y="2963209"/>
            <a:ext cx="1482045" cy="2261756"/>
            <a:chOff x="7707993" y="4559277"/>
            <a:chExt cx="1482045" cy="2261756"/>
          </a:xfrm>
        </p:grpSpPr>
        <p:sp>
          <p:nvSpPr>
            <p:cNvPr id="21" name="Oval 20">
              <a:extLst>
                <a:ext uri="{FF2B5EF4-FFF2-40B4-BE49-F238E27FC236}">
                  <a16:creationId xmlns:a16="http://schemas.microsoft.com/office/drawing/2014/main" id="{32428127-0146-3A4B-ECED-1565B33ED29D}"/>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2" name="Isosceles Triangle 21">
              <a:extLst>
                <a:ext uri="{FF2B5EF4-FFF2-40B4-BE49-F238E27FC236}">
                  <a16:creationId xmlns:a16="http://schemas.microsoft.com/office/drawing/2014/main" id="{8EA4CEA9-B728-B474-1EC1-BD906E5A797C}"/>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3" name="Connector: Curved 22">
              <a:extLst>
                <a:ext uri="{FF2B5EF4-FFF2-40B4-BE49-F238E27FC236}">
                  <a16:creationId xmlns:a16="http://schemas.microsoft.com/office/drawing/2014/main" id="{C50F241D-928D-F383-CE2F-683E59877E8A}"/>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22336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xEl>
                                              <p:pRg st="3" end="3"/>
                                            </p:txEl>
                                          </p:spTgt>
                                        </p:tgtEl>
                                        <p:attrNameLst>
                                          <p:attrName>style.visibility</p:attrName>
                                        </p:attrNameLst>
                                      </p:cBhvr>
                                      <p:to>
                                        <p:strVal val="visible"/>
                                      </p:to>
                                    </p:set>
                                    <p:animEffect transition="in" filter="fade">
                                      <p:cBhvr>
                                        <p:cTn id="18" dur="500"/>
                                        <p:tgtEl>
                                          <p:spTgt spid="1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fade">
                                      <p:cBhvr>
                                        <p:cTn id="21" dur="500"/>
                                        <p:tgtEl>
                                          <p:spTgt spid="1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xEl>
                                              <p:pRg st="5" end="5"/>
                                            </p:txEl>
                                          </p:spTgt>
                                        </p:tgtEl>
                                        <p:attrNameLst>
                                          <p:attrName>style.visibility</p:attrName>
                                        </p:attrNameLst>
                                      </p:cBhvr>
                                      <p:to>
                                        <p:strVal val="visible"/>
                                      </p:to>
                                    </p:set>
                                    <p:animEffect transition="in" filter="fade">
                                      <p:cBhvr>
                                        <p:cTn id="24" dur="500"/>
                                        <p:tgtEl>
                                          <p:spTgt spid="1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xEl>
                                              <p:pRg st="2" end="2"/>
                                            </p:txEl>
                                          </p:spTgt>
                                        </p:tgtEl>
                                        <p:attrNameLst>
                                          <p:attrName>style.visibility</p:attrName>
                                        </p:attrNameLst>
                                      </p:cBhvr>
                                      <p:to>
                                        <p:strVal val="visible"/>
                                      </p:to>
                                    </p:set>
                                    <p:animEffect transition="in" filter="fade">
                                      <p:cBhvr>
                                        <p:cTn id="27"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5, Section 2:  Combined gas laws</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120000" y="1825625"/>
            <a:ext cx="10233800" cy="4667250"/>
          </a:xfrm>
        </p:spPr>
        <p:txBody>
          <a:bodyPr/>
          <a:lstStyle/>
          <a:p>
            <a:pPr marL="0" indent="0">
              <a:buNone/>
            </a:pPr>
            <a:r>
              <a:rPr lang="en-US" sz="2400" dirty="0"/>
              <a:t>EX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3: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Charles’ Law –  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		           </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T</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2</a:t>
            </a:r>
          </a:p>
          <a:p>
            <a:pPr marL="0" indent="0">
              <a:buNone/>
            </a:pPr>
            <a:endParaRPr lang="en-US" sz="2400" b="1" baseline="-25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				</a:t>
            </a:r>
            <a:r>
              <a:rPr lang="en-US" sz="2400" kern="100" dirty="0">
                <a:latin typeface="Calibri" panose="020F0502020204030204" pitchFamily="34" charset="0"/>
                <a:ea typeface="Calibri" panose="020F0502020204030204" pitchFamily="34" charset="0"/>
                <a:cs typeface="Times New Roman" panose="02020603050405020304" pitchFamily="18" charset="0"/>
              </a:rPr>
              <a:t>    CH</a:t>
            </a:r>
            <a:r>
              <a:rPr lang="en-US" sz="2400" kern="100" baseline="-25000" dirty="0">
                <a:latin typeface="Calibri" panose="020F0502020204030204" pitchFamily="34" charset="0"/>
                <a:ea typeface="Calibri" panose="020F0502020204030204" pitchFamily="34" charset="0"/>
                <a:cs typeface="Times New Roman" panose="02020603050405020304" pitchFamily="18" charset="0"/>
              </a:rPr>
              <a:t>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3.8 L				   ? L</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86</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dirty="0">
                <a:effectLst/>
                <a:latin typeface="Calibri" panose="020F0502020204030204" pitchFamily="34" charset="0"/>
                <a:ea typeface="Calibri" panose="020F0502020204030204" pitchFamily="34" charset="0"/>
                <a:cs typeface="Times New Roman" panose="02020603050405020304" pitchFamily="18" charset="0"/>
              </a:rPr>
              <a:t>1.5 atm</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dirty="0">
                <a:effectLst/>
                <a:latin typeface="Calibri" panose="020F0502020204030204" pitchFamily="34" charset="0"/>
                <a:ea typeface="Calibri" panose="020F0502020204030204" pitchFamily="34" charset="0"/>
                <a:cs typeface="Times New Roman" panose="02020603050405020304" pitchFamily="18" charset="0"/>
              </a:rPr>
              <a:t>1.5 atm</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grpSp>
        <p:nvGrpSpPr>
          <p:cNvPr id="10" name="Group 9">
            <a:extLst>
              <a:ext uri="{FF2B5EF4-FFF2-40B4-BE49-F238E27FC236}">
                <a16:creationId xmlns:a16="http://schemas.microsoft.com/office/drawing/2014/main" id="{38E24705-DD1D-5F2A-2A90-5BCB224E6439}"/>
              </a:ext>
            </a:extLst>
          </p:cNvPr>
          <p:cNvGrpSpPr/>
          <p:nvPr/>
        </p:nvGrpSpPr>
        <p:grpSpPr>
          <a:xfrm>
            <a:off x="3810000" y="2242453"/>
            <a:ext cx="957944" cy="10890"/>
            <a:chOff x="3810000" y="2242453"/>
            <a:chExt cx="957944" cy="10890"/>
          </a:xfrm>
        </p:grpSpPr>
        <p:cxnSp>
          <p:nvCxnSpPr>
            <p:cNvPr id="8" name="Straight Connector 7">
              <a:extLst>
                <a:ext uri="{FF2B5EF4-FFF2-40B4-BE49-F238E27FC236}">
                  <a16:creationId xmlns:a16="http://schemas.microsoft.com/office/drawing/2014/main" id="{9B35D547-B0F6-0C75-7DA6-875D9DB41291}"/>
                </a:ext>
              </a:extLst>
            </p:cNvPr>
            <p:cNvCxnSpPr/>
            <p:nvPr/>
          </p:nvCxnSpPr>
          <p:spPr>
            <a:xfrm>
              <a:off x="3810000" y="225334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166F5C9-5DFA-3A39-844F-C77690E00AD3}"/>
                </a:ext>
              </a:extLst>
            </p:cNvPr>
            <p:cNvCxnSpPr/>
            <p:nvPr/>
          </p:nvCxnSpPr>
          <p:spPr>
            <a:xfrm>
              <a:off x="4419601" y="224245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B341B9C-89E5-1C51-7268-FA2BC8995F75}"/>
              </a:ext>
            </a:extLst>
          </p:cNvPr>
          <p:cNvGrpSpPr/>
          <p:nvPr/>
        </p:nvGrpSpPr>
        <p:grpSpPr>
          <a:xfrm>
            <a:off x="1731736" y="3529266"/>
            <a:ext cx="1482045" cy="2261756"/>
            <a:chOff x="7707993" y="4559277"/>
            <a:chExt cx="1482045" cy="2261756"/>
          </a:xfrm>
        </p:grpSpPr>
        <p:sp>
          <p:nvSpPr>
            <p:cNvPr id="12" name="Oval 11">
              <a:extLst>
                <a:ext uri="{FF2B5EF4-FFF2-40B4-BE49-F238E27FC236}">
                  <a16:creationId xmlns:a16="http://schemas.microsoft.com/office/drawing/2014/main" id="{C6A5069F-CF0B-C3C0-9CED-CEEBC904A6B6}"/>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Isosceles Triangle 12">
              <a:extLst>
                <a:ext uri="{FF2B5EF4-FFF2-40B4-BE49-F238E27FC236}">
                  <a16:creationId xmlns:a16="http://schemas.microsoft.com/office/drawing/2014/main" id="{D8DC1028-AF7F-6B52-B592-22954573BEA2}"/>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4" name="Connector: Curved 13">
              <a:extLst>
                <a:ext uri="{FF2B5EF4-FFF2-40B4-BE49-F238E27FC236}">
                  <a16:creationId xmlns:a16="http://schemas.microsoft.com/office/drawing/2014/main" id="{72FAF627-4842-3B75-6D71-B24B67222EE5}"/>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62AA42B4-9E8B-0C49-3EF7-48E38775DF40}"/>
              </a:ext>
            </a:extLst>
          </p:cNvPr>
          <p:cNvGrpSpPr/>
          <p:nvPr/>
        </p:nvGrpSpPr>
        <p:grpSpPr>
          <a:xfrm>
            <a:off x="5495877" y="3429000"/>
            <a:ext cx="1482045" cy="2261756"/>
            <a:chOff x="7707993" y="4559277"/>
            <a:chExt cx="1482045" cy="2261756"/>
          </a:xfrm>
        </p:grpSpPr>
        <p:sp>
          <p:nvSpPr>
            <p:cNvPr id="16" name="Oval 15">
              <a:extLst>
                <a:ext uri="{FF2B5EF4-FFF2-40B4-BE49-F238E27FC236}">
                  <a16:creationId xmlns:a16="http://schemas.microsoft.com/office/drawing/2014/main" id="{EE1C28BD-4B51-703B-F198-6048523E1078}"/>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Isosceles Triangle 16">
              <a:extLst>
                <a:ext uri="{FF2B5EF4-FFF2-40B4-BE49-F238E27FC236}">
                  <a16:creationId xmlns:a16="http://schemas.microsoft.com/office/drawing/2014/main" id="{59BE5664-F0E8-11D6-81B0-E5D99619F184}"/>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8" name="Connector: Curved 17">
              <a:extLst>
                <a:ext uri="{FF2B5EF4-FFF2-40B4-BE49-F238E27FC236}">
                  <a16:creationId xmlns:a16="http://schemas.microsoft.com/office/drawing/2014/main" id="{6B3467D6-B97F-5742-4DC0-FED8F44141F4}"/>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5846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5, Section 2:  Combined gas laws</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120000" y="1825625"/>
            <a:ext cx="10233800" cy="4667250"/>
          </a:xfrm>
        </p:spPr>
        <p:txBody>
          <a:bodyPr/>
          <a:lstStyle/>
          <a:p>
            <a:pPr marL="0" indent="0">
              <a:buNone/>
            </a:pPr>
            <a:r>
              <a:rPr lang="en-US" sz="2400" dirty="0"/>
              <a:t>EX </a:t>
            </a:r>
            <a:r>
              <a:rPr lang="en-US" sz="2400" kern="100" dirty="0">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Gay-Lussac’s Law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		           </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T</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2</a:t>
            </a:r>
          </a:p>
          <a:p>
            <a:pPr marL="0" indent="0">
              <a:buNone/>
            </a:pPr>
            <a:endParaRPr lang="en-US" sz="2400" b="1" baseline="-25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				</a:t>
            </a:r>
            <a:r>
              <a:rPr lang="en-US" sz="2400" kern="100" dirty="0">
                <a:latin typeface="Calibri" panose="020F0502020204030204" pitchFamily="34" charset="0"/>
                <a:ea typeface="Calibri" panose="020F0502020204030204" pitchFamily="34" charset="0"/>
                <a:cs typeface="Times New Roman" panose="02020603050405020304" pitchFamily="18" charset="0"/>
              </a:rPr>
              <a:t>    CH</a:t>
            </a:r>
            <a:r>
              <a:rPr lang="en-US" sz="2400" kern="100" baseline="-25000" dirty="0">
                <a:latin typeface="Calibri" panose="020F0502020204030204" pitchFamily="34" charset="0"/>
                <a:ea typeface="Calibri" panose="020F0502020204030204" pitchFamily="34" charset="0"/>
                <a:cs typeface="Times New Roman" panose="02020603050405020304" pitchFamily="18" charset="0"/>
              </a:rPr>
              <a:t>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kern="100" dirty="0">
                <a:effectLst/>
                <a:latin typeface="Calibri" panose="020F0502020204030204" pitchFamily="34" charset="0"/>
                <a:ea typeface="Calibri" panose="020F0502020204030204" pitchFamily="34" charset="0"/>
                <a:cs typeface="Times New Roman" panose="02020603050405020304" pitchFamily="18" charset="0"/>
              </a:rPr>
              <a:t>3.8 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kern="100" dirty="0">
                <a:effectLst/>
                <a:latin typeface="Calibri" panose="020F0502020204030204" pitchFamily="34" charset="0"/>
                <a:ea typeface="Calibri" panose="020F0502020204030204" pitchFamily="34" charset="0"/>
                <a:cs typeface="Times New Roman" panose="02020603050405020304" pitchFamily="18" charset="0"/>
              </a:rPr>
              <a:t>3.8 L</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86</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1.5 atm 			</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atm</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grpSp>
        <p:nvGrpSpPr>
          <p:cNvPr id="10" name="Group 9">
            <a:extLst>
              <a:ext uri="{FF2B5EF4-FFF2-40B4-BE49-F238E27FC236}">
                <a16:creationId xmlns:a16="http://schemas.microsoft.com/office/drawing/2014/main" id="{38E24705-DD1D-5F2A-2A90-5BCB224E6439}"/>
              </a:ext>
            </a:extLst>
          </p:cNvPr>
          <p:cNvGrpSpPr/>
          <p:nvPr/>
        </p:nvGrpSpPr>
        <p:grpSpPr>
          <a:xfrm>
            <a:off x="4397830" y="2242453"/>
            <a:ext cx="892628" cy="10890"/>
            <a:chOff x="4397830" y="2242453"/>
            <a:chExt cx="892628" cy="10890"/>
          </a:xfrm>
        </p:grpSpPr>
        <p:cxnSp>
          <p:nvCxnSpPr>
            <p:cNvPr id="8" name="Straight Connector 7">
              <a:extLst>
                <a:ext uri="{FF2B5EF4-FFF2-40B4-BE49-F238E27FC236}">
                  <a16:creationId xmlns:a16="http://schemas.microsoft.com/office/drawing/2014/main" id="{9B35D547-B0F6-0C75-7DA6-875D9DB41291}"/>
                </a:ext>
              </a:extLst>
            </p:cNvPr>
            <p:cNvCxnSpPr/>
            <p:nvPr/>
          </p:nvCxnSpPr>
          <p:spPr>
            <a:xfrm>
              <a:off x="4397830" y="225334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166F5C9-5DFA-3A39-844F-C77690E00AD3}"/>
                </a:ext>
              </a:extLst>
            </p:cNvPr>
            <p:cNvCxnSpPr/>
            <p:nvPr/>
          </p:nvCxnSpPr>
          <p:spPr>
            <a:xfrm>
              <a:off x="4942115" y="224245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B341B9C-89E5-1C51-7268-FA2BC8995F75}"/>
              </a:ext>
            </a:extLst>
          </p:cNvPr>
          <p:cNvGrpSpPr/>
          <p:nvPr/>
        </p:nvGrpSpPr>
        <p:grpSpPr>
          <a:xfrm>
            <a:off x="1731736" y="3529266"/>
            <a:ext cx="1482045" cy="2261756"/>
            <a:chOff x="7707993" y="4559277"/>
            <a:chExt cx="1482045" cy="2261756"/>
          </a:xfrm>
        </p:grpSpPr>
        <p:sp>
          <p:nvSpPr>
            <p:cNvPr id="12" name="Oval 11">
              <a:extLst>
                <a:ext uri="{FF2B5EF4-FFF2-40B4-BE49-F238E27FC236}">
                  <a16:creationId xmlns:a16="http://schemas.microsoft.com/office/drawing/2014/main" id="{C6A5069F-CF0B-C3C0-9CED-CEEBC904A6B6}"/>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Isosceles Triangle 12">
              <a:extLst>
                <a:ext uri="{FF2B5EF4-FFF2-40B4-BE49-F238E27FC236}">
                  <a16:creationId xmlns:a16="http://schemas.microsoft.com/office/drawing/2014/main" id="{D8DC1028-AF7F-6B52-B592-22954573BEA2}"/>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4" name="Connector: Curved 13">
              <a:extLst>
                <a:ext uri="{FF2B5EF4-FFF2-40B4-BE49-F238E27FC236}">
                  <a16:creationId xmlns:a16="http://schemas.microsoft.com/office/drawing/2014/main" id="{72FAF627-4842-3B75-6D71-B24B67222EE5}"/>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62AA42B4-9E8B-0C49-3EF7-48E38775DF40}"/>
              </a:ext>
            </a:extLst>
          </p:cNvPr>
          <p:cNvGrpSpPr/>
          <p:nvPr/>
        </p:nvGrpSpPr>
        <p:grpSpPr>
          <a:xfrm>
            <a:off x="5495877" y="3429000"/>
            <a:ext cx="1482045" cy="2261756"/>
            <a:chOff x="7707993" y="4559277"/>
            <a:chExt cx="1482045" cy="2261756"/>
          </a:xfrm>
        </p:grpSpPr>
        <p:sp>
          <p:nvSpPr>
            <p:cNvPr id="16" name="Oval 15">
              <a:extLst>
                <a:ext uri="{FF2B5EF4-FFF2-40B4-BE49-F238E27FC236}">
                  <a16:creationId xmlns:a16="http://schemas.microsoft.com/office/drawing/2014/main" id="{EE1C28BD-4B51-703B-F198-6048523E1078}"/>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Isosceles Triangle 16">
              <a:extLst>
                <a:ext uri="{FF2B5EF4-FFF2-40B4-BE49-F238E27FC236}">
                  <a16:creationId xmlns:a16="http://schemas.microsoft.com/office/drawing/2014/main" id="{59BE5664-F0E8-11D6-81B0-E5D99619F184}"/>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8" name="Connector: Curved 17">
              <a:extLst>
                <a:ext uri="{FF2B5EF4-FFF2-40B4-BE49-F238E27FC236}">
                  <a16:creationId xmlns:a16="http://schemas.microsoft.com/office/drawing/2014/main" id="{6B3467D6-B97F-5742-4DC0-FED8F44141F4}"/>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795808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5, Section 2:  Combined gas laws</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120000" y="1825625"/>
            <a:ext cx="10233800" cy="4667250"/>
          </a:xfrm>
        </p:spPr>
        <p:txBody>
          <a:bodyPr/>
          <a:lstStyle/>
          <a:p>
            <a:pPr marL="0" indent="0">
              <a:buNone/>
            </a:pPr>
            <a:r>
              <a:rPr lang="en-US" sz="2400" dirty="0"/>
              <a:t>EX </a:t>
            </a:r>
            <a:r>
              <a:rPr lang="en-US" sz="2400" kern="100" dirty="0">
                <a:latin typeface="Calibri" panose="020F0502020204030204" pitchFamily="34" charset="0"/>
                <a:ea typeface="Calibri" panose="020F0502020204030204" pitchFamily="34" charset="0"/>
                <a:cs typeface="Times New Roman" panose="02020603050405020304" pitchFamily="18" charset="0"/>
              </a:rPr>
              <a:t>5: </a:t>
            </a:r>
            <a:r>
              <a:rPr lang="en-US" sz="2400" b="1" kern="100" dirty="0">
                <a:latin typeface="Calibri" panose="020F0502020204030204" pitchFamily="34" charset="0"/>
                <a:ea typeface="Calibri" panose="020F0502020204030204" pitchFamily="34" charset="0"/>
                <a:cs typeface="Times New Roman" panose="02020603050405020304" pitchFamily="18" charset="0"/>
              </a:rPr>
              <a:t> Combined Gas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Law –  </a:t>
            </a:r>
            <a:r>
              <a:rPr lang="en-US" sz="2400" b="1" dirty="0"/>
              <a:t>P</a:t>
            </a:r>
            <a:r>
              <a:rPr lang="en-US" sz="2400" b="1" baseline="-25000" dirty="0"/>
              <a:t>1 </a:t>
            </a:r>
            <a:r>
              <a:rPr lang="en-US" sz="2400" b="1" dirty="0"/>
              <a:t>∙</a:t>
            </a:r>
            <a:r>
              <a:rPr lang="en-US" sz="2400" b="1" baseline="-25000" dirty="0"/>
              <a:t> </a:t>
            </a:r>
            <a:r>
              <a:rPr lang="en-US" sz="2400" b="1" dirty="0"/>
              <a:t>V</a:t>
            </a:r>
            <a:r>
              <a:rPr lang="en-US" sz="2400" b="1" baseline="-25000" dirty="0"/>
              <a:t>1</a:t>
            </a:r>
            <a:r>
              <a:rPr lang="en-US" sz="2400" b="1" dirty="0"/>
              <a:t>  = P</a:t>
            </a:r>
            <a:r>
              <a:rPr lang="en-US" sz="2400" b="1" baseline="-25000" dirty="0"/>
              <a:t>2 </a:t>
            </a:r>
            <a:r>
              <a:rPr lang="en-US" sz="2400" b="1" dirty="0"/>
              <a:t>∙</a:t>
            </a:r>
            <a:r>
              <a:rPr lang="en-US" sz="2400" b="1" baseline="-25000" dirty="0"/>
              <a:t> </a:t>
            </a:r>
            <a:r>
              <a:rPr lang="en-US" sz="2400" b="1" dirty="0"/>
              <a:t>V</a:t>
            </a:r>
            <a:r>
              <a:rPr lang="en-US" sz="2400" b="1" baseline="-25000" dirty="0"/>
              <a:t>2</a:t>
            </a:r>
            <a:r>
              <a:rPr lang="en-US" dirty="0"/>
              <a:t>		           </a:t>
            </a:r>
            <a:r>
              <a:rPr lang="en-US" sz="2400" b="1" dirty="0">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T</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T</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2</a:t>
            </a:r>
          </a:p>
          <a:p>
            <a:pPr marL="0" indent="0">
              <a:buNone/>
            </a:pPr>
            <a:endParaRPr lang="en-US" sz="2400" b="1" baseline="-25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O</a:t>
            </a:r>
            <a:r>
              <a:rPr lang="en-US" sz="2400" kern="100" baseline="-25000" dirty="0">
                <a:latin typeface="Calibri" panose="020F0502020204030204" pitchFamily="34" charset="0"/>
                <a:ea typeface="Calibri" panose="020F0502020204030204" pitchFamily="34" charset="0"/>
                <a:cs typeface="Times New Roman" panose="02020603050405020304" pitchFamily="18" charset="0"/>
              </a:rPr>
              <a:t>2				</a:t>
            </a:r>
            <a:r>
              <a:rPr lang="en-US" sz="2400" kern="100" dirty="0">
                <a:latin typeface="Calibri" panose="020F0502020204030204" pitchFamily="34" charset="0"/>
                <a:ea typeface="Calibri" panose="020F0502020204030204" pitchFamily="34" charset="0"/>
                <a:cs typeface="Times New Roman" panose="02020603050405020304" pitchFamily="18" charset="0"/>
              </a:rPr>
              <a:t>     O</a:t>
            </a:r>
            <a:r>
              <a:rPr lang="en-US" sz="2400" kern="100" baseline="-25000" dirty="0">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3.4 L				   </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L</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t>
            </a:r>
            <a:r>
              <a:rPr lang="en-US" sz="2400" kern="100" dirty="0">
                <a:latin typeface="Calibri" panose="020F0502020204030204" pitchFamily="34" charset="0"/>
                <a:ea typeface="Calibri" panose="020F0502020204030204" pitchFamily="34" charset="0"/>
                <a:cs typeface="Times New Roman" panose="02020603050405020304" pitchFamily="18" charset="0"/>
              </a:rPr>
              <a:t>10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1 atm 			</a:t>
            </a:r>
            <a:r>
              <a:rPr lang="en-US" sz="2400" dirty="0">
                <a:latin typeface="Calibri" panose="020F0502020204030204" pitchFamily="34" charset="0"/>
                <a:ea typeface="Calibri" panose="020F0502020204030204" pitchFamily="34" charset="0"/>
                <a:cs typeface="Times New Roman" panose="02020603050405020304" pitchFamily="18" charset="0"/>
              </a:rPr>
              <a:t>   	 0.7</a:t>
            </a:r>
            <a:r>
              <a:rPr lang="en-US" sz="2400" dirty="0">
                <a:effectLst/>
                <a:latin typeface="Calibri" panose="020F0502020204030204" pitchFamily="34" charset="0"/>
                <a:ea typeface="Calibri" panose="020F0502020204030204" pitchFamily="34" charset="0"/>
                <a:cs typeface="Times New Roman" panose="02020603050405020304" pitchFamily="18" charset="0"/>
              </a:rPr>
              <a:t> atm</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grpSp>
        <p:nvGrpSpPr>
          <p:cNvPr id="10" name="Group 9">
            <a:extLst>
              <a:ext uri="{FF2B5EF4-FFF2-40B4-BE49-F238E27FC236}">
                <a16:creationId xmlns:a16="http://schemas.microsoft.com/office/drawing/2014/main" id="{38E24705-DD1D-5F2A-2A90-5BCB224E6439}"/>
              </a:ext>
            </a:extLst>
          </p:cNvPr>
          <p:cNvGrpSpPr/>
          <p:nvPr/>
        </p:nvGrpSpPr>
        <p:grpSpPr>
          <a:xfrm flipV="1">
            <a:off x="4693647" y="2296986"/>
            <a:ext cx="1728924" cy="10188"/>
            <a:chOff x="4397830" y="2251278"/>
            <a:chExt cx="892628" cy="2065"/>
          </a:xfrm>
        </p:grpSpPr>
        <p:cxnSp>
          <p:nvCxnSpPr>
            <p:cNvPr id="8" name="Straight Connector 7">
              <a:extLst>
                <a:ext uri="{FF2B5EF4-FFF2-40B4-BE49-F238E27FC236}">
                  <a16:creationId xmlns:a16="http://schemas.microsoft.com/office/drawing/2014/main" id="{9B35D547-B0F6-0C75-7DA6-875D9DB41291}"/>
                </a:ext>
              </a:extLst>
            </p:cNvPr>
            <p:cNvCxnSpPr/>
            <p:nvPr/>
          </p:nvCxnSpPr>
          <p:spPr>
            <a:xfrm>
              <a:off x="4397830" y="225334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166F5C9-5DFA-3A39-844F-C77690E00AD3}"/>
                </a:ext>
              </a:extLst>
            </p:cNvPr>
            <p:cNvCxnSpPr/>
            <p:nvPr/>
          </p:nvCxnSpPr>
          <p:spPr>
            <a:xfrm>
              <a:off x="4942115" y="2251278"/>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B341B9C-89E5-1C51-7268-FA2BC8995F75}"/>
              </a:ext>
            </a:extLst>
          </p:cNvPr>
          <p:cNvGrpSpPr/>
          <p:nvPr/>
        </p:nvGrpSpPr>
        <p:grpSpPr>
          <a:xfrm>
            <a:off x="1731736" y="3529266"/>
            <a:ext cx="1482045" cy="2261756"/>
            <a:chOff x="7707993" y="4559277"/>
            <a:chExt cx="1482045" cy="2261756"/>
          </a:xfrm>
        </p:grpSpPr>
        <p:sp>
          <p:nvSpPr>
            <p:cNvPr id="12" name="Oval 11">
              <a:extLst>
                <a:ext uri="{FF2B5EF4-FFF2-40B4-BE49-F238E27FC236}">
                  <a16:creationId xmlns:a16="http://schemas.microsoft.com/office/drawing/2014/main" id="{C6A5069F-CF0B-C3C0-9CED-CEEBC904A6B6}"/>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Isosceles Triangle 12">
              <a:extLst>
                <a:ext uri="{FF2B5EF4-FFF2-40B4-BE49-F238E27FC236}">
                  <a16:creationId xmlns:a16="http://schemas.microsoft.com/office/drawing/2014/main" id="{D8DC1028-AF7F-6B52-B592-22954573BEA2}"/>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4" name="Connector: Curved 13">
              <a:extLst>
                <a:ext uri="{FF2B5EF4-FFF2-40B4-BE49-F238E27FC236}">
                  <a16:creationId xmlns:a16="http://schemas.microsoft.com/office/drawing/2014/main" id="{72FAF627-4842-3B75-6D71-B24B67222EE5}"/>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62AA42B4-9E8B-0C49-3EF7-48E38775DF40}"/>
              </a:ext>
            </a:extLst>
          </p:cNvPr>
          <p:cNvGrpSpPr/>
          <p:nvPr/>
        </p:nvGrpSpPr>
        <p:grpSpPr>
          <a:xfrm>
            <a:off x="5495877" y="3429000"/>
            <a:ext cx="1482045" cy="2261756"/>
            <a:chOff x="7707993" y="4559277"/>
            <a:chExt cx="1482045" cy="2261756"/>
          </a:xfrm>
        </p:grpSpPr>
        <p:sp>
          <p:nvSpPr>
            <p:cNvPr id="16" name="Oval 15">
              <a:extLst>
                <a:ext uri="{FF2B5EF4-FFF2-40B4-BE49-F238E27FC236}">
                  <a16:creationId xmlns:a16="http://schemas.microsoft.com/office/drawing/2014/main" id="{EE1C28BD-4B51-703B-F198-6048523E1078}"/>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Isosceles Triangle 16">
              <a:extLst>
                <a:ext uri="{FF2B5EF4-FFF2-40B4-BE49-F238E27FC236}">
                  <a16:creationId xmlns:a16="http://schemas.microsoft.com/office/drawing/2014/main" id="{59BE5664-F0E8-11D6-81B0-E5D99619F184}"/>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8" name="Connector: Curved 17">
              <a:extLst>
                <a:ext uri="{FF2B5EF4-FFF2-40B4-BE49-F238E27FC236}">
                  <a16:creationId xmlns:a16="http://schemas.microsoft.com/office/drawing/2014/main" id="{6B3467D6-B97F-5742-4DC0-FED8F44141F4}"/>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7085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5, Section 2:  Combined gas laws</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120000" y="1825625"/>
            <a:ext cx="10233800" cy="4667250"/>
          </a:xfrm>
        </p:spPr>
        <p:txBody>
          <a:bodyPr/>
          <a:lstStyle/>
          <a:p>
            <a:pPr marL="0" indent="0">
              <a:buNone/>
            </a:pPr>
            <a:r>
              <a:rPr lang="en-US" sz="2400" dirty="0"/>
              <a:t>EX </a:t>
            </a:r>
            <a:r>
              <a:rPr lang="en-US" sz="2400" kern="100" dirty="0">
                <a:latin typeface="Calibri" panose="020F0502020204030204" pitchFamily="34" charset="0"/>
                <a:ea typeface="Calibri" panose="020F0502020204030204" pitchFamily="34" charset="0"/>
                <a:cs typeface="Times New Roman" panose="02020603050405020304" pitchFamily="18" charset="0"/>
              </a:rPr>
              <a:t>6</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latin typeface="Calibri" panose="020F0502020204030204" pitchFamily="34" charset="0"/>
                <a:ea typeface="Calibri" panose="020F0502020204030204" pitchFamily="34" charset="0"/>
                <a:cs typeface="Times New Roman" panose="02020603050405020304" pitchFamily="18" charset="0"/>
              </a:rPr>
              <a:t>Avagadro’s</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Law –  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		           </a:t>
            </a:r>
            <a:r>
              <a:rPr lang="en-US" sz="2400" b="1" dirty="0">
                <a:latin typeface="Calibri" panose="020F0502020204030204" pitchFamily="34" charset="0"/>
                <a:ea typeface="Calibri" panose="020F0502020204030204" pitchFamily="34" charset="0"/>
                <a:cs typeface="Times New Roman" panose="02020603050405020304" pitchFamily="18" charset="0"/>
              </a:rPr>
              <a:t> 	     n</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n</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2</a:t>
            </a:r>
          </a:p>
          <a:p>
            <a:pPr marL="0" indent="0">
              <a:buNone/>
            </a:pPr>
            <a:endParaRPr lang="en-US" sz="2400" b="1" baseline="-25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  N</a:t>
            </a:r>
            <a:r>
              <a:rPr lang="en-US" sz="2400" kern="100" baseline="-25000" dirty="0">
                <a:latin typeface="Calibri" panose="020F0502020204030204" pitchFamily="34" charset="0"/>
                <a:ea typeface="Calibri" panose="020F0502020204030204" pitchFamily="34" charset="0"/>
                <a:cs typeface="Times New Roman" panose="02020603050405020304" pitchFamily="18" charset="0"/>
              </a:rPr>
              <a:t>2				</a:t>
            </a:r>
            <a:r>
              <a:rPr lang="en-US" sz="2400" kern="100" dirty="0">
                <a:latin typeface="Calibri" panose="020F0502020204030204" pitchFamily="34" charset="0"/>
                <a:ea typeface="Calibri" panose="020F0502020204030204" pitchFamily="34" charset="0"/>
                <a:cs typeface="Times New Roman" panose="02020603050405020304" pitchFamily="18" charset="0"/>
              </a:rPr>
              <a:t>    N</a:t>
            </a:r>
            <a:r>
              <a:rPr lang="en-US" sz="2400" kern="100" baseline="-25000" dirty="0">
                <a:latin typeface="Calibri" panose="020F0502020204030204" pitchFamily="34" charset="0"/>
                <a:ea typeface="Calibri" panose="020F0502020204030204" pitchFamily="34" charset="0"/>
                <a:cs typeface="Times New Roman" panose="02020603050405020304" pitchFamily="18" charset="0"/>
              </a:rPr>
              <a:t>2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2.5</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L				   ? L</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0.50 mole 			0.75 mole</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a:t>
            </a:r>
            <a:r>
              <a:rPr lang="en-US" sz="2400" kern="100" dirty="0">
                <a:latin typeface="Calibri" panose="020F0502020204030204" pitchFamily="34" charset="0"/>
                <a:ea typeface="Calibri" panose="020F0502020204030204" pitchFamily="34" charset="0"/>
                <a:cs typeface="Times New Roman" panose="02020603050405020304" pitchFamily="18" charset="0"/>
              </a:rPr>
              <a:t>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strike="sngStrike" dirty="0">
                <a:latin typeface="Calibri" panose="020F0502020204030204" pitchFamily="34" charset="0"/>
                <a:ea typeface="Calibri" panose="020F0502020204030204" pitchFamily="34" charset="0"/>
                <a:cs typeface="Times New Roman" panose="02020603050405020304" pitchFamily="18" charset="0"/>
              </a:rPr>
              <a:t>2</a:t>
            </a:r>
            <a:r>
              <a:rPr lang="en-US" sz="2400" strike="sngStrike" dirty="0">
                <a:effectLst/>
                <a:latin typeface="Calibri" panose="020F0502020204030204" pitchFamily="34" charset="0"/>
                <a:ea typeface="Calibri" panose="020F0502020204030204" pitchFamily="34" charset="0"/>
                <a:cs typeface="Times New Roman" panose="02020603050405020304" pitchFamily="18" charset="0"/>
              </a:rPr>
              <a:t> atm</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strike="sngStrike" dirty="0">
                <a:latin typeface="Calibri" panose="020F0502020204030204" pitchFamily="34" charset="0"/>
                <a:ea typeface="Calibri" panose="020F0502020204030204" pitchFamily="34" charset="0"/>
                <a:cs typeface="Times New Roman" panose="02020603050405020304" pitchFamily="18" charset="0"/>
              </a:rPr>
              <a:t>2</a:t>
            </a:r>
            <a:r>
              <a:rPr lang="en-US" sz="2400" strike="sngStrike" dirty="0">
                <a:effectLst/>
                <a:latin typeface="Calibri" panose="020F0502020204030204" pitchFamily="34" charset="0"/>
                <a:ea typeface="Calibri" panose="020F0502020204030204" pitchFamily="34" charset="0"/>
                <a:cs typeface="Times New Roman" panose="02020603050405020304" pitchFamily="18" charset="0"/>
              </a:rPr>
              <a:t> atm</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grpSp>
        <p:nvGrpSpPr>
          <p:cNvPr id="10" name="Group 9">
            <a:extLst>
              <a:ext uri="{FF2B5EF4-FFF2-40B4-BE49-F238E27FC236}">
                <a16:creationId xmlns:a16="http://schemas.microsoft.com/office/drawing/2014/main" id="{38E24705-DD1D-5F2A-2A90-5BCB224E6439}"/>
              </a:ext>
            </a:extLst>
          </p:cNvPr>
          <p:cNvGrpSpPr/>
          <p:nvPr/>
        </p:nvGrpSpPr>
        <p:grpSpPr>
          <a:xfrm>
            <a:off x="4201885" y="2285996"/>
            <a:ext cx="957944" cy="10890"/>
            <a:chOff x="3810000" y="2242453"/>
            <a:chExt cx="957944" cy="10890"/>
          </a:xfrm>
        </p:grpSpPr>
        <p:cxnSp>
          <p:nvCxnSpPr>
            <p:cNvPr id="8" name="Straight Connector 7">
              <a:extLst>
                <a:ext uri="{FF2B5EF4-FFF2-40B4-BE49-F238E27FC236}">
                  <a16:creationId xmlns:a16="http://schemas.microsoft.com/office/drawing/2014/main" id="{9B35D547-B0F6-0C75-7DA6-875D9DB41291}"/>
                </a:ext>
              </a:extLst>
            </p:cNvPr>
            <p:cNvCxnSpPr/>
            <p:nvPr/>
          </p:nvCxnSpPr>
          <p:spPr>
            <a:xfrm>
              <a:off x="3810000" y="225334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166F5C9-5DFA-3A39-844F-C77690E00AD3}"/>
                </a:ext>
              </a:extLst>
            </p:cNvPr>
            <p:cNvCxnSpPr/>
            <p:nvPr/>
          </p:nvCxnSpPr>
          <p:spPr>
            <a:xfrm>
              <a:off x="4419601" y="2242453"/>
              <a:ext cx="3483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B341B9C-89E5-1C51-7268-FA2BC8995F75}"/>
              </a:ext>
            </a:extLst>
          </p:cNvPr>
          <p:cNvGrpSpPr/>
          <p:nvPr/>
        </p:nvGrpSpPr>
        <p:grpSpPr>
          <a:xfrm>
            <a:off x="1598386" y="3507495"/>
            <a:ext cx="1817007" cy="2871534"/>
            <a:chOff x="7707993" y="4559277"/>
            <a:chExt cx="1482045" cy="2261756"/>
          </a:xfrm>
        </p:grpSpPr>
        <p:sp>
          <p:nvSpPr>
            <p:cNvPr id="12" name="Oval 11">
              <a:extLst>
                <a:ext uri="{FF2B5EF4-FFF2-40B4-BE49-F238E27FC236}">
                  <a16:creationId xmlns:a16="http://schemas.microsoft.com/office/drawing/2014/main" id="{C6A5069F-CF0B-C3C0-9CED-CEEBC904A6B6}"/>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Isosceles Triangle 12">
              <a:extLst>
                <a:ext uri="{FF2B5EF4-FFF2-40B4-BE49-F238E27FC236}">
                  <a16:creationId xmlns:a16="http://schemas.microsoft.com/office/drawing/2014/main" id="{D8DC1028-AF7F-6B52-B592-22954573BEA2}"/>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4" name="Connector: Curved 13">
              <a:extLst>
                <a:ext uri="{FF2B5EF4-FFF2-40B4-BE49-F238E27FC236}">
                  <a16:creationId xmlns:a16="http://schemas.microsoft.com/office/drawing/2014/main" id="{72FAF627-4842-3B75-6D71-B24B67222EE5}"/>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62AA42B4-9E8B-0C49-3EF7-48E38775DF40}"/>
              </a:ext>
            </a:extLst>
          </p:cNvPr>
          <p:cNvGrpSpPr/>
          <p:nvPr/>
        </p:nvGrpSpPr>
        <p:grpSpPr>
          <a:xfrm>
            <a:off x="5328396" y="3429000"/>
            <a:ext cx="1817007" cy="3063875"/>
            <a:chOff x="7707993" y="4559277"/>
            <a:chExt cx="1482045" cy="2261756"/>
          </a:xfrm>
        </p:grpSpPr>
        <p:sp>
          <p:nvSpPr>
            <p:cNvPr id="16" name="Oval 15">
              <a:extLst>
                <a:ext uri="{FF2B5EF4-FFF2-40B4-BE49-F238E27FC236}">
                  <a16:creationId xmlns:a16="http://schemas.microsoft.com/office/drawing/2014/main" id="{EE1C28BD-4B51-703B-F198-6048523E1078}"/>
                </a:ext>
              </a:extLst>
            </p:cNvPr>
            <p:cNvSpPr/>
            <p:nvPr/>
          </p:nvSpPr>
          <p:spPr>
            <a:xfrm>
              <a:off x="7707993" y="4559277"/>
              <a:ext cx="1482045" cy="180919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Isosceles Triangle 16">
              <a:extLst>
                <a:ext uri="{FF2B5EF4-FFF2-40B4-BE49-F238E27FC236}">
                  <a16:creationId xmlns:a16="http://schemas.microsoft.com/office/drawing/2014/main" id="{59BE5664-F0E8-11D6-81B0-E5D99619F184}"/>
                </a:ext>
              </a:extLst>
            </p:cNvPr>
            <p:cNvSpPr/>
            <p:nvPr/>
          </p:nvSpPr>
          <p:spPr>
            <a:xfrm>
              <a:off x="8374970" y="6399552"/>
              <a:ext cx="133350" cy="177800"/>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8" name="Connector: Curved 17">
              <a:extLst>
                <a:ext uri="{FF2B5EF4-FFF2-40B4-BE49-F238E27FC236}">
                  <a16:creationId xmlns:a16="http://schemas.microsoft.com/office/drawing/2014/main" id="{6B3467D6-B97F-5742-4DC0-FED8F44141F4}"/>
                </a:ext>
              </a:extLst>
            </p:cNvPr>
            <p:cNvCxnSpPr/>
            <p:nvPr/>
          </p:nvCxnSpPr>
          <p:spPr>
            <a:xfrm flipH="1">
              <a:off x="8256136" y="6401933"/>
              <a:ext cx="184150" cy="419100"/>
            </a:xfrm>
            <a:prstGeom prst="curvedConnector3">
              <a:avLst>
                <a:gd name="adj1" fmla="val 6773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22792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fade">
                                      <p:cBhvr>
                                        <p:cTn id="30" dur="500"/>
                                        <p:tgtEl>
                                          <p:spTgt spid="6">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B4493-06D5-9F0A-1B96-FF5664331FD7}"/>
              </a:ext>
            </a:extLst>
          </p:cNvPr>
          <p:cNvSpPr>
            <a:spLocks noGrp="1"/>
          </p:cNvSpPr>
          <p:nvPr>
            <p:ph type="title"/>
          </p:nvPr>
        </p:nvSpPr>
        <p:spPr/>
        <p:txBody>
          <a:bodyPr>
            <a:normAutofit fontScale="90000"/>
          </a:bodyPr>
          <a:lstStyle/>
          <a:p>
            <a:pPr algn="ctr"/>
            <a:r>
              <a:rPr lang="en-US" dirty="0"/>
              <a:t>Chapter 5, Section 2:  Combined gas laws</a:t>
            </a:r>
          </a:p>
        </p:txBody>
      </p:sp>
      <p:sp>
        <p:nvSpPr>
          <p:cNvPr id="3" name="Content Placeholder 2">
            <a:extLst>
              <a:ext uri="{FF2B5EF4-FFF2-40B4-BE49-F238E27FC236}">
                <a16:creationId xmlns:a16="http://schemas.microsoft.com/office/drawing/2014/main" id="{0C38B40C-C1A0-489B-FCB9-C59E48DC1F56}"/>
              </a:ext>
            </a:extLst>
          </p:cNvPr>
          <p:cNvSpPr>
            <a:spLocks noGrp="1"/>
          </p:cNvSpPr>
          <p:nvPr>
            <p:ph idx="1"/>
          </p:nvPr>
        </p:nvSpPr>
        <p:spPr>
          <a:xfrm>
            <a:off x="272143" y="1825625"/>
            <a:ext cx="11734800" cy="4351338"/>
          </a:xfrm>
        </p:spPr>
        <p:txBody>
          <a:bodyPr>
            <a:normAutofit/>
          </a:bodyPr>
          <a:lstStyle/>
          <a:p>
            <a:pPr marL="0" marR="0" indent="0">
              <a:lnSpc>
                <a:spcPct val="107000"/>
              </a:lnSpc>
              <a:spcBef>
                <a:spcPts val="0"/>
              </a:spcBef>
              <a:spcAft>
                <a:spcPts val="800"/>
              </a:spcAft>
              <a:buNone/>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Problems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particular balloon is designed by its manufacturer to be inflated to a volume of no more than 2.5 L.  If the balloon is filled with 2.0 L of helium at sea level (760 mm Hg), is released, and it rises to an altitude at which the atmospheric pressure is only 500.0 mm Hg, will the balloon burst?  (Assume the temperature is constant)</a:t>
            </a:r>
          </a:p>
          <a:p>
            <a:pPr marL="0" indent="0">
              <a:buNone/>
            </a:pPr>
            <a:endParaRPr lang="en-US"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Suppose you have a 12.2-liter sample containing 0.50 moles of oxygen gas at a pressure of 1 atm and a temperature of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If all this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was converted to ozone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the same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temperature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pressure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what would be the volume of the ozone?</a:t>
            </a:r>
          </a:p>
          <a:p>
            <a:pPr marL="0" indent="0">
              <a:buNone/>
            </a:pPr>
            <a:endParaRPr lang="en-US" dirty="0"/>
          </a:p>
        </p:txBody>
      </p:sp>
    </p:spTree>
    <p:extLst>
      <p:ext uri="{BB962C8B-B14F-4D97-AF65-F5344CB8AC3E}">
        <p14:creationId xmlns:p14="http://schemas.microsoft.com/office/powerpoint/2010/main" val="345713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xit" presetSubtype="0" fill="hold" nodeType="withEffect">
                                  <p:stCondLst>
                                    <p:cond delay="0"/>
                                  </p:stCondLst>
                                  <p:childTnLst>
                                    <p:animEffect transition="out" filter="fade">
                                      <p:cBhvr>
                                        <p:cTn id="19" dur="500"/>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1775</TotalTime>
  <Words>2018</Words>
  <Application>Microsoft Office PowerPoint</Application>
  <PresentationFormat>Widescreen</PresentationFormat>
  <Paragraphs>168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Corbel</vt:lpstr>
      <vt:lpstr>Depth</vt:lpstr>
      <vt:lpstr>Gas Laws</vt:lpstr>
      <vt:lpstr>Chapter 5, Section 1:  Ideal gas law</vt:lpstr>
      <vt:lpstr>Chapter 5, Section 1:  Ideal gas law</vt:lpstr>
      <vt:lpstr>Chapter 5, Section 2:  Combined gas laws</vt:lpstr>
      <vt:lpstr>Chapter 5, Section 2:  Combined gas laws</vt:lpstr>
      <vt:lpstr>Chapter 5, Section 2:  Combined gas laws</vt:lpstr>
      <vt:lpstr>Chapter 5, Section 2:  Combined gas laws</vt:lpstr>
      <vt:lpstr>Chapter 5, Section 2:  Combined gas laws</vt:lpstr>
      <vt:lpstr>Chapter 5, Section 2:  Combined gas laws</vt:lpstr>
      <vt:lpstr>Chapter 5, Section 2:  Combined gas laws</vt:lpstr>
      <vt:lpstr>Chapter 5, Section 2:  Combined gas laws</vt:lpstr>
      <vt:lpstr>Chapter 5, Section 2:  Combined gas laws</vt:lpstr>
      <vt:lpstr>Chapter 5, Section 3:  Dalton’s Law application</vt:lpstr>
      <vt:lpstr>Chapter 5, Section 3:  Molar mass determination</vt:lpstr>
      <vt:lpstr>Chapter 5 Section 3:  Mole fraction, Effusion rates, Real gases</vt:lpstr>
      <vt:lpstr>Chapter 5 Section 3:  Mole fraction, Effusion rates, Real gases</vt:lpstr>
      <vt:lpstr>Chapter 5 Section 3:  Mole fraction, Effusion rates, Real gases</vt:lpstr>
      <vt:lpstr>Chapter 5 Section 3:  Mole fraction, Effusion rates, Real gases</vt:lpstr>
      <vt:lpstr>Chapter 5, Section 3: Mole fraction, Effusion rates, Real gases</vt:lpstr>
      <vt:lpstr>Chapter 5 Section 4: Real gases</vt:lpstr>
      <vt:lpstr>PowerPoint Presentation</vt:lpstr>
      <vt:lpstr>Chapter 5 Section 4: Real gases</vt:lpstr>
      <vt:lpstr>Chapter  – Unit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 Notes</dc:title>
  <dc:creator>Scott Johnson</dc:creator>
  <cp:lastModifiedBy>Scott Johnson</cp:lastModifiedBy>
  <cp:revision>15</cp:revision>
  <dcterms:created xsi:type="dcterms:W3CDTF">2024-07-25T17:07:39Z</dcterms:created>
  <dcterms:modified xsi:type="dcterms:W3CDTF">2024-12-28T18:01:18Z</dcterms:modified>
</cp:coreProperties>
</file>