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308" r:id="rId3"/>
    <p:sldId id="314" r:id="rId4"/>
    <p:sldId id="268" r:id="rId5"/>
    <p:sldId id="258" r:id="rId6"/>
    <p:sldId id="269" r:id="rId7"/>
    <p:sldId id="309" r:id="rId8"/>
    <p:sldId id="270" r:id="rId9"/>
    <p:sldId id="284" r:id="rId10"/>
    <p:sldId id="285" r:id="rId11"/>
    <p:sldId id="293" r:id="rId12"/>
    <p:sldId id="271" r:id="rId13"/>
    <p:sldId id="310" r:id="rId14"/>
    <p:sldId id="279" r:id="rId15"/>
    <p:sldId id="282" r:id="rId16"/>
    <p:sldId id="283" r:id="rId17"/>
    <p:sldId id="272" r:id="rId18"/>
    <p:sldId id="273" r:id="rId19"/>
    <p:sldId id="311" r:id="rId20"/>
    <p:sldId id="280" r:id="rId21"/>
    <p:sldId id="281" r:id="rId22"/>
    <p:sldId id="274" r:id="rId23"/>
    <p:sldId id="290" r:id="rId24"/>
    <p:sldId id="291" r:id="rId25"/>
    <p:sldId id="275" r:id="rId26"/>
    <p:sldId id="288" r:id="rId27"/>
    <p:sldId id="289" r:id="rId28"/>
    <p:sldId id="276" r:id="rId29"/>
    <p:sldId id="312" r:id="rId30"/>
    <p:sldId id="294" r:id="rId31"/>
    <p:sldId id="297" r:id="rId32"/>
    <p:sldId id="296" r:id="rId33"/>
    <p:sldId id="277" r:id="rId34"/>
    <p:sldId id="278" r:id="rId35"/>
    <p:sldId id="286" r:id="rId36"/>
    <p:sldId id="295" r:id="rId37"/>
    <p:sldId id="292" r:id="rId38"/>
    <p:sldId id="298" r:id="rId39"/>
    <p:sldId id="299" r:id="rId40"/>
    <p:sldId id="302" r:id="rId41"/>
    <p:sldId id="303" r:id="rId42"/>
    <p:sldId id="300" r:id="rId43"/>
    <p:sldId id="301" r:id="rId44"/>
    <p:sldId id="313" r:id="rId45"/>
    <p:sldId id="306" r:id="rId46"/>
    <p:sldId id="307" r:id="rId47"/>
    <p:sldId id="304" r:id="rId48"/>
    <p:sldId id="305"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8" autoAdjust="0"/>
    <p:restoredTop sz="94660"/>
  </p:normalViewPr>
  <p:slideViewPr>
    <p:cSldViewPr snapToGrid="0">
      <p:cViewPr varScale="1">
        <p:scale>
          <a:sx n="63" d="100"/>
          <a:sy n="63" d="100"/>
        </p:scale>
        <p:origin x="65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1342B4-C8B9-4D3F-B85D-8994DCB4FB85}"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93A74-1A57-4023-AF28-39F124AFE9D6}" type="slidenum">
              <a:rPr lang="en-US" smtClean="0"/>
              <a:t>‹#›</a:t>
            </a:fld>
            <a:endParaRPr lang="en-US"/>
          </a:p>
        </p:txBody>
      </p:sp>
    </p:spTree>
    <p:extLst>
      <p:ext uri="{BB962C8B-B14F-4D97-AF65-F5344CB8AC3E}">
        <p14:creationId xmlns:p14="http://schemas.microsoft.com/office/powerpoint/2010/main" val="509243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1342B4-C8B9-4D3F-B85D-8994DCB4FB85}"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93A74-1A57-4023-AF28-39F124AFE9D6}" type="slidenum">
              <a:rPr lang="en-US" smtClean="0"/>
              <a:t>‹#›</a:t>
            </a:fld>
            <a:endParaRPr lang="en-US"/>
          </a:p>
        </p:txBody>
      </p:sp>
    </p:spTree>
    <p:extLst>
      <p:ext uri="{BB962C8B-B14F-4D97-AF65-F5344CB8AC3E}">
        <p14:creationId xmlns:p14="http://schemas.microsoft.com/office/powerpoint/2010/main" val="2359067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1342B4-C8B9-4D3F-B85D-8994DCB4FB85}"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93A74-1A57-4023-AF28-39F124AFE9D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60698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1342B4-C8B9-4D3F-B85D-8994DCB4FB85}"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93A74-1A57-4023-AF28-39F124AFE9D6}" type="slidenum">
              <a:rPr lang="en-US" smtClean="0"/>
              <a:t>‹#›</a:t>
            </a:fld>
            <a:endParaRPr lang="en-US"/>
          </a:p>
        </p:txBody>
      </p:sp>
    </p:spTree>
    <p:extLst>
      <p:ext uri="{BB962C8B-B14F-4D97-AF65-F5344CB8AC3E}">
        <p14:creationId xmlns:p14="http://schemas.microsoft.com/office/powerpoint/2010/main" val="607530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1342B4-C8B9-4D3F-B85D-8994DCB4FB85}"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93A74-1A57-4023-AF28-39F124AFE9D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36109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1342B4-C8B9-4D3F-B85D-8994DCB4FB85}"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93A74-1A57-4023-AF28-39F124AFE9D6}" type="slidenum">
              <a:rPr lang="en-US" smtClean="0"/>
              <a:t>‹#›</a:t>
            </a:fld>
            <a:endParaRPr lang="en-US"/>
          </a:p>
        </p:txBody>
      </p:sp>
    </p:spTree>
    <p:extLst>
      <p:ext uri="{BB962C8B-B14F-4D97-AF65-F5344CB8AC3E}">
        <p14:creationId xmlns:p14="http://schemas.microsoft.com/office/powerpoint/2010/main" val="1711102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1342B4-C8B9-4D3F-B85D-8994DCB4FB85}"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93A74-1A57-4023-AF28-39F124AFE9D6}" type="slidenum">
              <a:rPr lang="en-US" smtClean="0"/>
              <a:t>‹#›</a:t>
            </a:fld>
            <a:endParaRPr lang="en-US"/>
          </a:p>
        </p:txBody>
      </p:sp>
    </p:spTree>
    <p:extLst>
      <p:ext uri="{BB962C8B-B14F-4D97-AF65-F5344CB8AC3E}">
        <p14:creationId xmlns:p14="http://schemas.microsoft.com/office/powerpoint/2010/main" val="3556116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1342B4-C8B9-4D3F-B85D-8994DCB4FB85}"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93A74-1A57-4023-AF28-39F124AFE9D6}" type="slidenum">
              <a:rPr lang="en-US" smtClean="0"/>
              <a:t>‹#›</a:t>
            </a:fld>
            <a:endParaRPr lang="en-US"/>
          </a:p>
        </p:txBody>
      </p:sp>
    </p:spTree>
    <p:extLst>
      <p:ext uri="{BB962C8B-B14F-4D97-AF65-F5344CB8AC3E}">
        <p14:creationId xmlns:p14="http://schemas.microsoft.com/office/powerpoint/2010/main" val="1162304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6E39C043-05BC-984D-B00A-4DB4E5D38E03}"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2" name="Content Placeholder 2"/>
          <p:cNvSpPr>
            <a:spLocks noGrp="1"/>
          </p:cNvSpPr>
          <p:nvPr>
            <p:ph sz="half" idx="17"/>
          </p:nvPr>
        </p:nvSpPr>
        <p:spPr>
          <a:xfrm>
            <a:off x="670561" y="1985963"/>
            <a:ext cx="487655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670561" y="4164965"/>
            <a:ext cx="487655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5880100" y="1985963"/>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5880100" y="4169664"/>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862357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2_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6E39C043-05BC-984D-B00A-4DB4E5D38E03}"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2" name="Content Placeholder 2"/>
          <p:cNvSpPr>
            <a:spLocks noGrp="1"/>
          </p:cNvSpPr>
          <p:nvPr>
            <p:ph sz="half" idx="17"/>
          </p:nvPr>
        </p:nvSpPr>
        <p:spPr>
          <a:xfrm>
            <a:off x="670562" y="1985963"/>
            <a:ext cx="4876551" cy="196596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670562" y="4164965"/>
            <a:ext cx="4876551" cy="196596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5880100" y="1985963"/>
            <a:ext cx="4876800" cy="196596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5880100" y="4169664"/>
            <a:ext cx="4876800" cy="196596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538270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1342B4-C8B9-4D3F-B85D-8994DCB4FB85}"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93A74-1A57-4023-AF28-39F124AFE9D6}" type="slidenum">
              <a:rPr lang="en-US" smtClean="0"/>
              <a:t>‹#›</a:t>
            </a:fld>
            <a:endParaRPr lang="en-US"/>
          </a:p>
        </p:txBody>
      </p:sp>
    </p:spTree>
    <p:extLst>
      <p:ext uri="{BB962C8B-B14F-4D97-AF65-F5344CB8AC3E}">
        <p14:creationId xmlns:p14="http://schemas.microsoft.com/office/powerpoint/2010/main" val="4046342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1342B4-C8B9-4D3F-B85D-8994DCB4FB85}"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93A74-1A57-4023-AF28-39F124AFE9D6}" type="slidenum">
              <a:rPr lang="en-US" smtClean="0"/>
              <a:t>‹#›</a:t>
            </a:fld>
            <a:endParaRPr lang="en-US"/>
          </a:p>
        </p:txBody>
      </p:sp>
    </p:spTree>
    <p:extLst>
      <p:ext uri="{BB962C8B-B14F-4D97-AF65-F5344CB8AC3E}">
        <p14:creationId xmlns:p14="http://schemas.microsoft.com/office/powerpoint/2010/main" val="1625593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1342B4-C8B9-4D3F-B85D-8994DCB4FB85}"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E93A74-1A57-4023-AF28-39F124AFE9D6}" type="slidenum">
              <a:rPr lang="en-US" smtClean="0"/>
              <a:t>‹#›</a:t>
            </a:fld>
            <a:endParaRPr lang="en-US"/>
          </a:p>
        </p:txBody>
      </p:sp>
    </p:spTree>
    <p:extLst>
      <p:ext uri="{BB962C8B-B14F-4D97-AF65-F5344CB8AC3E}">
        <p14:creationId xmlns:p14="http://schemas.microsoft.com/office/powerpoint/2010/main" val="1449637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1342B4-C8B9-4D3F-B85D-8994DCB4FB85}" type="datetimeFigureOut">
              <a:rPr lang="en-US" smtClean="0"/>
              <a:t>4/17/2024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E93A74-1A57-4023-AF28-39F124AFE9D6}" type="slidenum">
              <a:rPr lang="en-US" smtClean="0"/>
              <a:t>‹#›</a:t>
            </a:fld>
            <a:endParaRPr lang="en-US"/>
          </a:p>
        </p:txBody>
      </p:sp>
    </p:spTree>
    <p:extLst>
      <p:ext uri="{BB962C8B-B14F-4D97-AF65-F5344CB8AC3E}">
        <p14:creationId xmlns:p14="http://schemas.microsoft.com/office/powerpoint/2010/main" val="2271302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1342B4-C8B9-4D3F-B85D-8994DCB4FB85}" type="datetimeFigureOut">
              <a:rPr lang="en-US" smtClean="0"/>
              <a:t>4/17/2024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E93A74-1A57-4023-AF28-39F124AFE9D6}" type="slidenum">
              <a:rPr lang="en-US" smtClean="0"/>
              <a:t>‹#›</a:t>
            </a:fld>
            <a:endParaRPr lang="en-US"/>
          </a:p>
        </p:txBody>
      </p:sp>
    </p:spTree>
    <p:extLst>
      <p:ext uri="{BB962C8B-B14F-4D97-AF65-F5344CB8AC3E}">
        <p14:creationId xmlns:p14="http://schemas.microsoft.com/office/powerpoint/2010/main" val="4062259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1342B4-C8B9-4D3F-B85D-8994DCB4FB85}" type="datetimeFigureOut">
              <a:rPr lang="en-US" smtClean="0"/>
              <a:t>4/17/2024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E93A74-1A57-4023-AF28-39F124AFE9D6}" type="slidenum">
              <a:rPr lang="en-US" smtClean="0"/>
              <a:t>‹#›</a:t>
            </a:fld>
            <a:endParaRPr lang="en-US"/>
          </a:p>
        </p:txBody>
      </p:sp>
    </p:spTree>
    <p:extLst>
      <p:ext uri="{BB962C8B-B14F-4D97-AF65-F5344CB8AC3E}">
        <p14:creationId xmlns:p14="http://schemas.microsoft.com/office/powerpoint/2010/main" val="1426287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1342B4-C8B9-4D3F-B85D-8994DCB4FB85}"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E93A74-1A57-4023-AF28-39F124AFE9D6}" type="slidenum">
              <a:rPr lang="en-US" smtClean="0"/>
              <a:t>‹#›</a:t>
            </a:fld>
            <a:endParaRPr lang="en-US"/>
          </a:p>
        </p:txBody>
      </p:sp>
    </p:spTree>
    <p:extLst>
      <p:ext uri="{BB962C8B-B14F-4D97-AF65-F5344CB8AC3E}">
        <p14:creationId xmlns:p14="http://schemas.microsoft.com/office/powerpoint/2010/main" val="2065073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1342B4-C8B9-4D3F-B85D-8994DCB4FB85}"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E93A74-1A57-4023-AF28-39F124AFE9D6}" type="slidenum">
              <a:rPr lang="en-US" smtClean="0"/>
              <a:t>‹#›</a:t>
            </a:fld>
            <a:endParaRPr lang="en-US"/>
          </a:p>
        </p:txBody>
      </p:sp>
    </p:spTree>
    <p:extLst>
      <p:ext uri="{BB962C8B-B14F-4D97-AF65-F5344CB8AC3E}">
        <p14:creationId xmlns:p14="http://schemas.microsoft.com/office/powerpoint/2010/main" val="1041135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1342B4-C8B9-4D3F-B85D-8994DCB4FB85}" type="datetimeFigureOut">
              <a:rPr lang="en-US" smtClean="0"/>
              <a:t>4/17/2024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4E93A74-1A57-4023-AF28-39F124AFE9D6}" type="slidenum">
              <a:rPr lang="en-US" smtClean="0"/>
              <a:t>‹#›</a:t>
            </a:fld>
            <a:endParaRPr lang="en-US"/>
          </a:p>
        </p:txBody>
      </p:sp>
    </p:spTree>
    <p:extLst>
      <p:ext uri="{BB962C8B-B14F-4D97-AF65-F5344CB8AC3E}">
        <p14:creationId xmlns:p14="http://schemas.microsoft.com/office/powerpoint/2010/main" val="208341420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8.xml"/><Relationship Id="rId7" Type="http://schemas.openxmlformats.org/officeDocument/2006/relationships/slide" Target="slide25.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2.xml"/><Relationship Id="rId11" Type="http://schemas.openxmlformats.org/officeDocument/2006/relationships/slide" Target="slide42.xml"/><Relationship Id="rId5" Type="http://schemas.openxmlformats.org/officeDocument/2006/relationships/slide" Target="slide17.xml"/><Relationship Id="rId10" Type="http://schemas.openxmlformats.org/officeDocument/2006/relationships/slide" Target="slide39.xml"/><Relationship Id="rId4" Type="http://schemas.openxmlformats.org/officeDocument/2006/relationships/slide" Target="slide12.xml"/><Relationship Id="rId9" Type="http://schemas.openxmlformats.org/officeDocument/2006/relationships/slide" Target="slide33.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6" y="515773"/>
            <a:ext cx="8083973" cy="1646302"/>
          </a:xfrm>
        </p:spPr>
        <p:txBody>
          <a:bodyPr/>
          <a:lstStyle/>
          <a:p>
            <a:pPr algn="ctr"/>
            <a:r>
              <a:rPr lang="en-US" sz="6000" dirty="0">
                <a:solidFill>
                  <a:schemeClr val="accent5">
                    <a:lumMod val="75000"/>
                  </a:schemeClr>
                </a:solidFill>
              </a:rPr>
              <a:t>Write This, Not That! </a:t>
            </a:r>
            <a:br>
              <a:rPr lang="en-US" dirty="0"/>
            </a:br>
            <a:r>
              <a:rPr lang="en-US" sz="4400" dirty="0"/>
              <a:t>on the AP Chemistry Exam</a:t>
            </a:r>
            <a:r>
              <a:rPr lang="en-US" dirty="0"/>
              <a:t>	</a:t>
            </a:r>
          </a:p>
        </p:txBody>
      </p:sp>
      <p:graphicFrame>
        <p:nvGraphicFramePr>
          <p:cNvPr id="4" name="Table 3"/>
          <p:cNvGraphicFramePr>
            <a:graphicFrameLocks noGrp="1"/>
          </p:cNvGraphicFramePr>
          <p:nvPr>
            <p:extLst>
              <p:ext uri="{D42A27DB-BD31-4B8C-83A1-F6EECF244321}">
                <p14:modId xmlns:p14="http://schemas.microsoft.com/office/powerpoint/2010/main" val="3807879183"/>
              </p:ext>
            </p:extLst>
          </p:nvPr>
        </p:nvGraphicFramePr>
        <p:xfrm>
          <a:off x="1643857" y="2625726"/>
          <a:ext cx="7640247" cy="1804034"/>
        </p:xfrm>
        <a:graphic>
          <a:graphicData uri="http://schemas.openxmlformats.org/drawingml/2006/table">
            <a:tbl>
              <a:tblPr>
                <a:tableStyleId>{5C22544A-7EE6-4342-B048-85BDC9FD1C3A}</a:tableStyleId>
              </a:tblPr>
              <a:tblGrid>
                <a:gridCol w="7640247">
                  <a:extLst>
                    <a:ext uri="{9D8B030D-6E8A-4147-A177-3AD203B41FA5}">
                      <a16:colId xmlns:a16="http://schemas.microsoft.com/office/drawing/2014/main" val="368018462"/>
                    </a:ext>
                  </a:extLst>
                </a:gridCol>
              </a:tblGrid>
              <a:tr h="1804034">
                <a:tc>
                  <a:txBody>
                    <a:bodyPr/>
                    <a:lstStyle/>
                    <a:p>
                      <a:pPr marL="0" marR="0" algn="l">
                        <a:lnSpc>
                          <a:spcPct val="107000"/>
                        </a:lnSpc>
                        <a:spcBef>
                          <a:spcPts val="0"/>
                        </a:spcBef>
                        <a:spcAft>
                          <a:spcPts val="800"/>
                        </a:spcAft>
                      </a:pPr>
                      <a:r>
                        <a:rPr lang="en-US" sz="2000" dirty="0">
                          <a:effectLst/>
                        </a:rPr>
                        <a:t>Compiled by:	 Nora Walsh	 FJ Reitz High School, Evansville, IN</a:t>
                      </a:r>
                      <a:endParaRPr lang="en-US" sz="3200" dirty="0">
                        <a:effectLst/>
                      </a:endParaRPr>
                    </a:p>
                    <a:p>
                      <a:pPr marL="0" marR="0" algn="l">
                        <a:lnSpc>
                          <a:spcPct val="107000"/>
                        </a:lnSpc>
                        <a:spcBef>
                          <a:spcPts val="0"/>
                        </a:spcBef>
                        <a:spcAft>
                          <a:spcPts val="800"/>
                        </a:spcAft>
                      </a:pPr>
                      <a:r>
                        <a:rPr lang="en-US" sz="1200" dirty="0">
                          <a:effectLst/>
                        </a:rPr>
                        <a:t>			</a:t>
                      </a:r>
                      <a:endParaRPr lang="en-US" sz="1800" dirty="0">
                        <a:effectLst/>
                      </a:endParaRPr>
                    </a:p>
                    <a:p>
                      <a:pPr marL="0" marR="0" algn="l">
                        <a:spcBef>
                          <a:spcPts val="0"/>
                        </a:spcBef>
                        <a:spcAft>
                          <a:spcPts val="0"/>
                        </a:spcAft>
                      </a:pPr>
                      <a:r>
                        <a:rPr lang="en-US" sz="1400" dirty="0">
                          <a:effectLst/>
                        </a:rPr>
                        <a:t>Sources:   	</a:t>
                      </a:r>
                    </a:p>
                    <a:p>
                      <a:pPr marL="285750" marR="0" indent="-285750" algn="l">
                        <a:spcBef>
                          <a:spcPts val="0"/>
                        </a:spcBef>
                        <a:spcAft>
                          <a:spcPts val="0"/>
                        </a:spcAft>
                        <a:buFont typeface="Arial" panose="020B0604020202020204" pitchFamily="34" charset="0"/>
                        <a:buChar char="•"/>
                      </a:pPr>
                      <a:r>
                        <a:rPr lang="en-US" sz="1400" dirty="0">
                          <a:effectLst/>
                        </a:rPr>
                        <a:t>Released Free-Response Questions with Samples and Commentary/Chief Reader Reports</a:t>
                      </a:r>
                    </a:p>
                    <a:p>
                      <a:pPr marL="285750" marR="0" indent="-285750" algn="l">
                        <a:spcBef>
                          <a:spcPts val="0"/>
                        </a:spcBef>
                        <a:spcAft>
                          <a:spcPts val="0"/>
                        </a:spcAft>
                        <a:buFont typeface="Arial" panose="020B0604020202020204" pitchFamily="34" charset="0"/>
                        <a:buChar char="•"/>
                      </a:pPr>
                      <a:r>
                        <a:rPr lang="en-US" sz="1400" dirty="0">
                          <a:effectLst/>
                        </a:rPr>
                        <a:t>AACT Webinars: Lessons Learned from AP Chemistry Exam </a:t>
                      </a:r>
                    </a:p>
                    <a:p>
                      <a:pPr marL="0" marR="0" algn="l">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8745" marR="118745" marT="91440" marB="91440"/>
                </a:tc>
                <a:extLst>
                  <a:ext uri="{0D108BD9-81ED-4DB2-BD59-A6C34878D82A}">
                    <a16:rowId xmlns:a16="http://schemas.microsoft.com/office/drawing/2014/main" val="364130871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47302971"/>
              </p:ext>
            </p:extLst>
          </p:nvPr>
        </p:nvGraphicFramePr>
        <p:xfrm>
          <a:off x="1643857" y="4708317"/>
          <a:ext cx="7640247" cy="1302100"/>
        </p:xfrm>
        <a:graphic>
          <a:graphicData uri="http://schemas.openxmlformats.org/drawingml/2006/table">
            <a:tbl>
              <a:tblPr>
                <a:tableStyleId>{5C22544A-7EE6-4342-B048-85BDC9FD1C3A}</a:tableStyleId>
              </a:tblPr>
              <a:tblGrid>
                <a:gridCol w="7640247">
                  <a:extLst>
                    <a:ext uri="{9D8B030D-6E8A-4147-A177-3AD203B41FA5}">
                      <a16:colId xmlns:a16="http://schemas.microsoft.com/office/drawing/2014/main" val="368018462"/>
                    </a:ext>
                  </a:extLst>
                </a:gridCol>
              </a:tblGrid>
              <a:tr h="1302100">
                <a:tc>
                  <a:txBody>
                    <a:bodyPr/>
                    <a:lstStyle/>
                    <a:p>
                      <a:pPr marL="0" marR="0" algn="l">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All</a:t>
                      </a:r>
                      <a:r>
                        <a:rPr lang="en-US" sz="1100" baseline="0" dirty="0">
                          <a:effectLst/>
                          <a:latin typeface="Calibri" panose="020F0502020204030204" pitchFamily="34" charset="0"/>
                          <a:ea typeface="Calibri" panose="020F0502020204030204" pitchFamily="34" charset="0"/>
                          <a:cs typeface="Times New Roman" panose="02020603050405020304" pitchFamily="18" charset="0"/>
                        </a:rPr>
                        <a:t> practice problems are taken from previous AP Chemistry Exams and are property of the College Board.</a:t>
                      </a:r>
                    </a:p>
                    <a:p>
                      <a:pPr marL="0" marR="0" algn="l">
                        <a:lnSpc>
                          <a:spcPct val="107000"/>
                        </a:lnSpc>
                        <a:spcBef>
                          <a:spcPts val="0"/>
                        </a:spcBef>
                        <a:spcAft>
                          <a:spcPts val="800"/>
                        </a:spcAft>
                      </a:pPr>
                      <a:r>
                        <a:rPr lang="en-US" sz="1100" baseline="0" dirty="0">
                          <a:effectLst/>
                          <a:latin typeface="Calibri" panose="020F0502020204030204" pitchFamily="34" charset="0"/>
                          <a:ea typeface="Calibri" panose="020F0502020204030204" pitchFamily="34" charset="0"/>
                          <a:cs typeface="Times New Roman" panose="02020603050405020304" pitchFamily="18" charset="0"/>
                        </a:rPr>
                        <a:t>*IPE stands for International Practice Exam.</a:t>
                      </a:r>
                    </a:p>
                    <a:p>
                      <a:pPr marL="0" marR="0" algn="l">
                        <a:lnSpc>
                          <a:spcPct val="107000"/>
                        </a:lnSpc>
                        <a:spcBef>
                          <a:spcPts val="0"/>
                        </a:spcBef>
                        <a:spcAft>
                          <a:spcPts val="800"/>
                        </a:spcAft>
                      </a:pPr>
                      <a:r>
                        <a:rPr lang="en-US" sz="1100" baseline="0" dirty="0">
                          <a:effectLst/>
                          <a:latin typeface="Calibri" panose="020F0502020204030204" pitchFamily="34" charset="0"/>
                          <a:ea typeface="Calibri" panose="020F0502020204030204" pitchFamily="34" charset="0"/>
                          <a:cs typeface="Times New Roman" panose="02020603050405020304" pitchFamily="18" charset="0"/>
                        </a:rPr>
                        <a:t>*FRQ stands for free response question and are the questions publicly released from the exam.</a:t>
                      </a:r>
                    </a:p>
                    <a:p>
                      <a:pPr marL="0" marR="0" algn="l">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8745" marR="118745" marT="91440" marB="91440"/>
                </a:tc>
                <a:extLst>
                  <a:ext uri="{0D108BD9-81ED-4DB2-BD59-A6C34878D82A}">
                    <a16:rowId xmlns:a16="http://schemas.microsoft.com/office/drawing/2014/main" val="3641308711"/>
                  </a:ext>
                </a:extLst>
              </a:tr>
            </a:tbl>
          </a:graphicData>
        </a:graphic>
      </p:graphicFrame>
      <p:graphicFrame>
        <p:nvGraphicFramePr>
          <p:cNvPr id="5" name="Table 4">
            <a:extLst>
              <a:ext uri="{FF2B5EF4-FFF2-40B4-BE49-F238E27FC236}">
                <a16:creationId xmlns:a16="http://schemas.microsoft.com/office/drawing/2014/main" id="{E7896F21-C19A-4D9A-AC3A-8B0557E8F421}"/>
              </a:ext>
            </a:extLst>
          </p:cNvPr>
          <p:cNvGraphicFramePr>
            <a:graphicFrameLocks noGrp="1"/>
          </p:cNvGraphicFramePr>
          <p:nvPr>
            <p:extLst>
              <p:ext uri="{D42A27DB-BD31-4B8C-83A1-F6EECF244321}">
                <p14:modId xmlns:p14="http://schemas.microsoft.com/office/powerpoint/2010/main" val="155589362"/>
              </p:ext>
            </p:extLst>
          </p:nvPr>
        </p:nvGraphicFramePr>
        <p:xfrm>
          <a:off x="1633756" y="6150545"/>
          <a:ext cx="7640247" cy="383363"/>
        </p:xfrm>
        <a:graphic>
          <a:graphicData uri="http://schemas.openxmlformats.org/drawingml/2006/table">
            <a:tbl>
              <a:tblPr>
                <a:tableStyleId>{5C22544A-7EE6-4342-B048-85BDC9FD1C3A}</a:tableStyleId>
              </a:tblPr>
              <a:tblGrid>
                <a:gridCol w="7640247">
                  <a:extLst>
                    <a:ext uri="{9D8B030D-6E8A-4147-A177-3AD203B41FA5}">
                      <a16:colId xmlns:a16="http://schemas.microsoft.com/office/drawing/2014/main" val="368018462"/>
                    </a:ext>
                  </a:extLst>
                </a:gridCol>
              </a:tblGrid>
              <a:tr h="383363">
                <a:tc>
                  <a:txBody>
                    <a:bodyPr/>
                    <a:lstStyle/>
                    <a:p>
                      <a:pPr marL="0" marR="0" algn="l">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Updated April 15</a:t>
                      </a:r>
                      <a:r>
                        <a:rPr lang="en-US" sz="1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100" dirty="0">
                          <a:effectLst/>
                          <a:latin typeface="Calibri" panose="020F0502020204030204" pitchFamily="34" charset="0"/>
                          <a:ea typeface="Calibri" panose="020F0502020204030204" pitchFamily="34" charset="0"/>
                          <a:cs typeface="Times New Roman" panose="02020603050405020304" pitchFamily="18" charset="0"/>
                        </a:rPr>
                        <a:t>, 2024</a:t>
                      </a:r>
                      <a:endParaRPr lang="en-US" sz="11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118745" marR="118745" marT="91440" marB="91440"/>
                </a:tc>
                <a:extLst>
                  <a:ext uri="{0D108BD9-81ED-4DB2-BD59-A6C34878D82A}">
                    <a16:rowId xmlns:a16="http://schemas.microsoft.com/office/drawing/2014/main" val="3641308711"/>
                  </a:ext>
                </a:extLst>
              </a:tr>
            </a:tbl>
          </a:graphicData>
        </a:graphic>
      </p:graphicFrame>
    </p:spTree>
    <p:extLst>
      <p:ext uri="{BB962C8B-B14F-4D97-AF65-F5344CB8AC3E}">
        <p14:creationId xmlns:p14="http://schemas.microsoft.com/office/powerpoint/2010/main" val="1159679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443" y="36947"/>
            <a:ext cx="8974665" cy="1320800"/>
          </a:xfrm>
        </p:spPr>
        <p:txBody>
          <a:bodyPr/>
          <a:lstStyle/>
          <a:p>
            <a:r>
              <a:rPr lang="en-US" sz="2800" dirty="0"/>
              <a:t>2018 FRQ #3 Scoring Guidelines and Things to Notice</a:t>
            </a:r>
            <a:endParaRPr lang="en-US" dirty="0"/>
          </a:p>
        </p:txBody>
      </p:sp>
      <p:sp>
        <p:nvSpPr>
          <p:cNvPr id="6" name="TextBox 5"/>
          <p:cNvSpPr txBox="1"/>
          <p:nvPr/>
        </p:nvSpPr>
        <p:spPr>
          <a:xfrm>
            <a:off x="5907425" y="946629"/>
            <a:ext cx="5307830" cy="738664"/>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US" sz="1400" dirty="0"/>
              <a:t>Notice that this electron configuration is for an ion, and that the two electrons were lost from the valence shell (not the last filled shell)</a:t>
            </a:r>
          </a:p>
        </p:txBody>
      </p:sp>
      <p:sp>
        <p:nvSpPr>
          <p:cNvPr id="8" name="TextBox 7"/>
          <p:cNvSpPr txBox="1"/>
          <p:nvPr/>
        </p:nvSpPr>
        <p:spPr>
          <a:xfrm>
            <a:off x="5835843" y="3925754"/>
            <a:ext cx="5307830" cy="738664"/>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US" sz="1400" dirty="0"/>
              <a:t>Because you are told to justify using Coulomb’s law, the explanation will not be correct without referencing features of the law at play</a:t>
            </a:r>
          </a:p>
        </p:txBody>
      </p:sp>
      <p:sp>
        <p:nvSpPr>
          <p:cNvPr id="11" name="TextBox 10"/>
          <p:cNvSpPr txBox="1"/>
          <p:nvPr/>
        </p:nvSpPr>
        <p:spPr>
          <a:xfrm>
            <a:off x="5835843" y="2605157"/>
            <a:ext cx="5307830" cy="738664"/>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US" sz="1400" dirty="0"/>
              <a:t>Notice that the response references both ions but then the justification is in terms of the Fe</a:t>
            </a:r>
            <a:r>
              <a:rPr lang="en-US" sz="1400" baseline="30000" dirty="0"/>
              <a:t>2+</a:t>
            </a:r>
            <a:r>
              <a:rPr lang="en-US" sz="1400" dirty="0"/>
              <a:t> (because the prompt asks why the Fe</a:t>
            </a:r>
            <a:r>
              <a:rPr lang="en-US" sz="1400" baseline="30000" dirty="0"/>
              <a:t>2+</a:t>
            </a:r>
            <a:r>
              <a:rPr lang="en-US" sz="1400" dirty="0"/>
              <a:t> is larger)</a:t>
            </a:r>
          </a:p>
        </p:txBody>
      </p:sp>
      <p:pic>
        <p:nvPicPr>
          <p:cNvPr id="3" name="Picture 2"/>
          <p:cNvPicPr>
            <a:picLocks noChangeAspect="1"/>
          </p:cNvPicPr>
          <p:nvPr/>
        </p:nvPicPr>
        <p:blipFill>
          <a:blip r:embed="rId2"/>
          <a:stretch>
            <a:fillRect/>
          </a:stretch>
        </p:blipFill>
        <p:spPr>
          <a:xfrm>
            <a:off x="277436" y="697347"/>
            <a:ext cx="5486400" cy="4595619"/>
          </a:xfrm>
          <a:prstGeom prst="rect">
            <a:avLst/>
          </a:prstGeom>
        </p:spPr>
      </p:pic>
      <p:sp>
        <p:nvSpPr>
          <p:cNvPr id="13" name="Rectangle 12"/>
          <p:cNvSpPr/>
          <p:nvPr/>
        </p:nvSpPr>
        <p:spPr>
          <a:xfrm>
            <a:off x="3020635" y="697347"/>
            <a:ext cx="572309" cy="180108"/>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333037" y="2377511"/>
            <a:ext cx="486527" cy="153253"/>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97364" y="3792776"/>
            <a:ext cx="1395074" cy="132978"/>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0235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443" y="36947"/>
            <a:ext cx="8974665" cy="1320800"/>
          </a:xfrm>
        </p:spPr>
        <p:txBody>
          <a:bodyPr/>
          <a:lstStyle/>
          <a:p>
            <a:r>
              <a:rPr lang="en-US" sz="2800" dirty="0"/>
              <a:t>2018 FRQ #3 Scoring Guidelines and Things to Notice (</a:t>
            </a:r>
            <a:r>
              <a:rPr lang="en-US" sz="2800" dirty="0" err="1"/>
              <a:t>cont</a:t>
            </a:r>
            <a:r>
              <a:rPr lang="en-US" sz="2800" dirty="0"/>
              <a:t>).</a:t>
            </a:r>
            <a:endParaRPr lang="en-US" dirty="0"/>
          </a:p>
        </p:txBody>
      </p:sp>
      <p:sp>
        <p:nvSpPr>
          <p:cNvPr id="6" name="TextBox 5"/>
          <p:cNvSpPr txBox="1"/>
          <p:nvPr/>
        </p:nvSpPr>
        <p:spPr>
          <a:xfrm>
            <a:off x="5817370" y="4056860"/>
            <a:ext cx="5307830" cy="1600438"/>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US" sz="1400" dirty="0"/>
              <a:t>Answer the question first: “lower”</a:t>
            </a:r>
          </a:p>
          <a:p>
            <a:pPr marL="285750" indent="-285750">
              <a:buFont typeface="Arial" panose="020B0604020202020204" pitchFamily="34" charset="0"/>
              <a:buChar char="•"/>
            </a:pPr>
            <a:r>
              <a:rPr lang="en-US" sz="1400" dirty="0"/>
              <a:t>Justify second. Notice that the point is not earned without the justification – it must be included.</a:t>
            </a:r>
          </a:p>
          <a:p>
            <a:pPr marL="285750" indent="-285750">
              <a:buFont typeface="Arial" panose="020B0604020202020204" pitchFamily="34" charset="0"/>
              <a:buChar char="•"/>
            </a:pPr>
            <a:r>
              <a:rPr lang="en-US" sz="1400" dirty="0"/>
              <a:t>Don’t let wording through you off – you don’t need to do anything with oxidation here, it’s all thinking about the impact of an leftover reactant on calculations in an experiment</a:t>
            </a:r>
          </a:p>
        </p:txBody>
      </p:sp>
      <p:sp>
        <p:nvSpPr>
          <p:cNvPr id="8" name="TextBox 7"/>
          <p:cNvSpPr txBox="1"/>
          <p:nvPr/>
        </p:nvSpPr>
        <p:spPr>
          <a:xfrm>
            <a:off x="5907425" y="1330338"/>
            <a:ext cx="5307830" cy="523220"/>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US" sz="1400" dirty="0"/>
              <a:t>Show all work and make it easy to follow by using units and math that has a logical progression on the page</a:t>
            </a:r>
          </a:p>
        </p:txBody>
      </p:sp>
      <p:sp>
        <p:nvSpPr>
          <p:cNvPr id="11" name="TextBox 10"/>
          <p:cNvSpPr txBox="1"/>
          <p:nvPr/>
        </p:nvSpPr>
        <p:spPr>
          <a:xfrm>
            <a:off x="5817370" y="2550182"/>
            <a:ext cx="5307830" cy="738664"/>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US" sz="1400" dirty="0"/>
              <a:t>Remember: no double jeopardy; using an incorrect answer from part g will still give the point here if this part is done correctly</a:t>
            </a:r>
          </a:p>
        </p:txBody>
      </p:sp>
      <p:pic>
        <p:nvPicPr>
          <p:cNvPr id="4" name="Picture 3"/>
          <p:cNvPicPr>
            <a:picLocks noChangeAspect="1"/>
          </p:cNvPicPr>
          <p:nvPr/>
        </p:nvPicPr>
        <p:blipFill>
          <a:blip r:embed="rId2"/>
          <a:stretch>
            <a:fillRect/>
          </a:stretch>
        </p:blipFill>
        <p:spPr>
          <a:xfrm>
            <a:off x="370413" y="1078931"/>
            <a:ext cx="5486400" cy="4600643"/>
          </a:xfrm>
          <a:prstGeom prst="rect">
            <a:avLst/>
          </a:prstGeom>
        </p:spPr>
      </p:pic>
      <p:sp>
        <p:nvSpPr>
          <p:cNvPr id="13" name="Rectangle 12"/>
          <p:cNvSpPr/>
          <p:nvPr/>
        </p:nvSpPr>
        <p:spPr>
          <a:xfrm>
            <a:off x="3571084" y="3866456"/>
            <a:ext cx="383692" cy="171932"/>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75675" y="3885933"/>
            <a:ext cx="1395074" cy="132978"/>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149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864" y="0"/>
            <a:ext cx="9258702" cy="801340"/>
          </a:xfrm>
        </p:spPr>
        <p:txBody>
          <a:bodyPr>
            <a:normAutofit fontScale="90000"/>
          </a:bodyPr>
          <a:lstStyle/>
          <a:p>
            <a:r>
              <a:rPr lang="en-US" dirty="0"/>
              <a:t>Unit 2: Molecular and Ionic Compound Structure </a:t>
            </a:r>
            <a:br>
              <a:rPr lang="en-US" dirty="0"/>
            </a:br>
            <a:r>
              <a:rPr lang="en-US" dirty="0"/>
              <a:t>and Properties</a:t>
            </a:r>
          </a:p>
        </p:txBody>
      </p:sp>
      <p:graphicFrame>
        <p:nvGraphicFramePr>
          <p:cNvPr id="8" name="Content Placeholder 6"/>
          <p:cNvGraphicFramePr>
            <a:graphicFrameLocks/>
          </p:cNvGraphicFramePr>
          <p:nvPr>
            <p:extLst>
              <p:ext uri="{D42A27DB-BD31-4B8C-83A1-F6EECF244321}">
                <p14:modId xmlns:p14="http://schemas.microsoft.com/office/powerpoint/2010/main" val="1205086760"/>
              </p:ext>
            </p:extLst>
          </p:nvPr>
        </p:nvGraphicFramePr>
        <p:xfrm>
          <a:off x="290441" y="980245"/>
          <a:ext cx="11656394" cy="5818764"/>
        </p:xfrm>
        <a:graphic>
          <a:graphicData uri="http://schemas.openxmlformats.org/drawingml/2006/table">
            <a:tbl>
              <a:tblPr firstRow="1" firstCol="1" bandRow="1">
                <a:tableStyleId>{FABFCF23-3B69-468F-B69F-88F6DE6A72F2}</a:tableStyleId>
              </a:tblPr>
              <a:tblGrid>
                <a:gridCol w="4302983">
                  <a:extLst>
                    <a:ext uri="{9D8B030D-6E8A-4147-A177-3AD203B41FA5}">
                      <a16:colId xmlns:a16="http://schemas.microsoft.com/office/drawing/2014/main" val="20000"/>
                    </a:ext>
                  </a:extLst>
                </a:gridCol>
                <a:gridCol w="4036403">
                  <a:extLst>
                    <a:ext uri="{9D8B030D-6E8A-4147-A177-3AD203B41FA5}">
                      <a16:colId xmlns:a16="http://schemas.microsoft.com/office/drawing/2014/main" val="20001"/>
                    </a:ext>
                  </a:extLst>
                </a:gridCol>
                <a:gridCol w="3317008">
                  <a:extLst>
                    <a:ext uri="{9D8B030D-6E8A-4147-A177-3AD203B41FA5}">
                      <a16:colId xmlns:a16="http://schemas.microsoft.com/office/drawing/2014/main" val="20002"/>
                    </a:ext>
                  </a:extLst>
                </a:gridCol>
              </a:tblGrid>
              <a:tr h="592584">
                <a:tc>
                  <a:txBody>
                    <a:bodyPr/>
                    <a:lstStyle/>
                    <a:p>
                      <a:pPr marL="0" marR="0" algn="l">
                        <a:lnSpc>
                          <a:spcPct val="107000"/>
                        </a:lnSpc>
                        <a:spcBef>
                          <a:spcPts val="1200"/>
                        </a:spcBef>
                        <a:spcAft>
                          <a:spcPts val="0"/>
                        </a:spcAft>
                      </a:pPr>
                      <a:r>
                        <a:rPr lang="en-US" sz="2400" kern="0" dirty="0">
                          <a:effectLst/>
                        </a:rPr>
                        <a:t>Write This…</a:t>
                      </a:r>
                      <a:endParaRPr lang="en-US" sz="2400" b="1" kern="0" dirty="0">
                        <a:solidFill>
                          <a:srgbClr val="2E74B5"/>
                        </a:solidFill>
                        <a:effectLst/>
                        <a:latin typeface="Calibri"/>
                        <a:ea typeface="Times New Roman"/>
                        <a:cs typeface="Times New Roman"/>
                      </a:endParaRPr>
                    </a:p>
                  </a:txBody>
                  <a:tcPr marL="34234" marR="34234" marT="0" marB="0"/>
                </a:tc>
                <a:tc>
                  <a:txBody>
                    <a:bodyPr/>
                    <a:lstStyle/>
                    <a:p>
                      <a:pPr marL="0" marR="0" algn="l">
                        <a:lnSpc>
                          <a:spcPct val="107000"/>
                        </a:lnSpc>
                        <a:spcBef>
                          <a:spcPts val="1200"/>
                        </a:spcBef>
                        <a:spcAft>
                          <a:spcPts val="0"/>
                        </a:spcAft>
                      </a:pPr>
                      <a:r>
                        <a:rPr lang="en-US" sz="2400" kern="0" dirty="0">
                          <a:effectLst/>
                        </a:rPr>
                        <a:t>…Not That!</a:t>
                      </a:r>
                      <a:endParaRPr lang="en-US" sz="2400" b="1" kern="0" dirty="0">
                        <a:solidFill>
                          <a:srgbClr val="2E74B5"/>
                        </a:solidFill>
                        <a:effectLst/>
                        <a:latin typeface="Calibri"/>
                        <a:ea typeface="Times New Roman"/>
                        <a:cs typeface="Times New Roman"/>
                      </a:endParaRPr>
                    </a:p>
                  </a:txBody>
                  <a:tcPr marL="34234" marR="34234" marT="0" marB="0"/>
                </a:tc>
                <a:tc>
                  <a:txBody>
                    <a:bodyPr/>
                    <a:lstStyle/>
                    <a:p>
                      <a:pPr marL="0" marR="0" algn="l">
                        <a:lnSpc>
                          <a:spcPct val="107000"/>
                        </a:lnSpc>
                        <a:spcBef>
                          <a:spcPts val="1200"/>
                        </a:spcBef>
                        <a:spcAft>
                          <a:spcPts val="0"/>
                        </a:spcAft>
                      </a:pPr>
                      <a:r>
                        <a:rPr lang="en-US" sz="2400" kern="0" dirty="0">
                          <a:effectLst/>
                        </a:rPr>
                        <a:t>Rationale</a:t>
                      </a:r>
                      <a:endParaRPr lang="en-US" sz="2400" b="1" kern="0" dirty="0">
                        <a:solidFill>
                          <a:srgbClr val="2E74B5"/>
                        </a:solidFill>
                        <a:effectLst/>
                        <a:latin typeface="Calibri"/>
                        <a:ea typeface="Times New Roman"/>
                        <a:cs typeface="Times New Roman"/>
                      </a:endParaRPr>
                    </a:p>
                  </a:txBody>
                  <a:tcPr marL="34234" marR="34234" marT="0" marB="0"/>
                </a:tc>
                <a:extLst>
                  <a:ext uri="{0D108BD9-81ED-4DB2-BD59-A6C34878D82A}">
                    <a16:rowId xmlns:a16="http://schemas.microsoft.com/office/drawing/2014/main" val="1900054053"/>
                  </a:ext>
                </a:extLst>
              </a:tr>
              <a:tr h="59258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Explaining properties of a solid/substance by discussing the components and bonds within </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Attributing properties of a solid/substance to its type without explaining the structural reason </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Structural features are required to justify properties of a substance (i.e. types of bonds, mobile charges, etc) (Ref. 2021 #6a)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5164005"/>
                  </a:ext>
                </a:extLst>
              </a:tr>
              <a:tr h="59258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“ionic compound”</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“molecule” when discussing an ionic compound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 molecule is a covalent compound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9594903"/>
                  </a:ext>
                </a:extLst>
              </a:tr>
              <a:tr h="59258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“ions”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“atoms” when discussing ionic compounds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Ionic compounds contain ions – this shows the understanding that it is the charges that form the bond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0012731"/>
                  </a:ext>
                </a:extLst>
              </a:tr>
              <a:tr h="723512">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“atoms”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“ions” when discussing covalent compounds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Covalent compounds do not contain 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1120864"/>
                  </a:ext>
                </a:extLst>
              </a:tr>
              <a:tr h="59258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600" b="0" dirty="0" err="1">
                          <a:effectLst/>
                          <a:latin typeface="Times New Roman" panose="02020603050405020304" pitchFamily="18" charset="0"/>
                          <a:ea typeface="Calibri" panose="020F0502020204030204" pitchFamily="34" charset="0"/>
                          <a:cs typeface="Times New Roman" panose="02020603050405020304" pitchFamily="18" charset="0"/>
                        </a:rPr>
                        <a:t>Coulombic</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 attraction”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“Opposites attract”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State the actual reason not the memory aid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914354"/>
                  </a:ext>
                </a:extLst>
              </a:tr>
              <a:tr h="59258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Lewis structures that obey the octet rule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Lewis structures that violate the octet rule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Lewis structures must obey the octet rule, except in the case of expanded octets (Ref 2021 #1c)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1307029"/>
                  </a:ext>
                </a:extLst>
              </a:tr>
              <a:tr h="59258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Lewis structures that are complete with necessary lone pairs and/or resonance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Lewis structures that are missing lone pairs and/or resonance (if needed for correct structures)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Lewis structures are incorrect without necessary lone pairs/resonance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8219049"/>
                  </a:ext>
                </a:extLst>
              </a:tr>
              <a:tr h="59258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Multiple bonds when there are not enough valence electrons to satisfy the octet rule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Multiple bonds when the octet rule for the structure would have been satisfied without them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Multiple bonds are only needed when there are not enough valence electrons to satisfy the octet rule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0941564"/>
                  </a:ext>
                </a:extLst>
              </a:tr>
            </a:tbl>
          </a:graphicData>
        </a:graphic>
      </p:graphicFrame>
    </p:spTree>
    <p:extLst>
      <p:ext uri="{BB962C8B-B14F-4D97-AF65-F5344CB8AC3E}">
        <p14:creationId xmlns:p14="http://schemas.microsoft.com/office/powerpoint/2010/main" val="3270514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864" y="0"/>
            <a:ext cx="9258702" cy="801340"/>
          </a:xfrm>
        </p:spPr>
        <p:txBody>
          <a:bodyPr>
            <a:normAutofit fontScale="90000"/>
          </a:bodyPr>
          <a:lstStyle/>
          <a:p>
            <a:r>
              <a:rPr lang="en-US" dirty="0"/>
              <a:t>Unit 2: Molecular and Ionic Compound Structure </a:t>
            </a:r>
            <a:br>
              <a:rPr lang="en-US" dirty="0"/>
            </a:br>
            <a:r>
              <a:rPr lang="en-US" dirty="0"/>
              <a:t>and Properties (cont.)</a:t>
            </a:r>
          </a:p>
        </p:txBody>
      </p:sp>
      <p:graphicFrame>
        <p:nvGraphicFramePr>
          <p:cNvPr id="8" name="Content Placeholder 6"/>
          <p:cNvGraphicFramePr>
            <a:graphicFrameLocks/>
          </p:cNvGraphicFramePr>
          <p:nvPr>
            <p:extLst>
              <p:ext uri="{D42A27DB-BD31-4B8C-83A1-F6EECF244321}">
                <p14:modId xmlns:p14="http://schemas.microsoft.com/office/powerpoint/2010/main" val="193187683"/>
              </p:ext>
            </p:extLst>
          </p:nvPr>
        </p:nvGraphicFramePr>
        <p:xfrm>
          <a:off x="290441" y="980245"/>
          <a:ext cx="11656394" cy="2527112"/>
        </p:xfrm>
        <a:graphic>
          <a:graphicData uri="http://schemas.openxmlformats.org/drawingml/2006/table">
            <a:tbl>
              <a:tblPr firstRow="1" firstCol="1" bandRow="1">
                <a:tableStyleId>{FABFCF23-3B69-468F-B69F-88F6DE6A72F2}</a:tableStyleId>
              </a:tblPr>
              <a:tblGrid>
                <a:gridCol w="4302983">
                  <a:extLst>
                    <a:ext uri="{9D8B030D-6E8A-4147-A177-3AD203B41FA5}">
                      <a16:colId xmlns:a16="http://schemas.microsoft.com/office/drawing/2014/main" val="20000"/>
                    </a:ext>
                  </a:extLst>
                </a:gridCol>
                <a:gridCol w="4036403">
                  <a:extLst>
                    <a:ext uri="{9D8B030D-6E8A-4147-A177-3AD203B41FA5}">
                      <a16:colId xmlns:a16="http://schemas.microsoft.com/office/drawing/2014/main" val="20001"/>
                    </a:ext>
                  </a:extLst>
                </a:gridCol>
                <a:gridCol w="3317008">
                  <a:extLst>
                    <a:ext uri="{9D8B030D-6E8A-4147-A177-3AD203B41FA5}">
                      <a16:colId xmlns:a16="http://schemas.microsoft.com/office/drawing/2014/main" val="20002"/>
                    </a:ext>
                  </a:extLst>
                </a:gridCol>
              </a:tblGrid>
              <a:tr h="592584">
                <a:tc>
                  <a:txBody>
                    <a:bodyPr/>
                    <a:lstStyle/>
                    <a:p>
                      <a:pPr marL="0" marR="0" algn="l">
                        <a:lnSpc>
                          <a:spcPct val="107000"/>
                        </a:lnSpc>
                        <a:spcBef>
                          <a:spcPts val="1200"/>
                        </a:spcBef>
                        <a:spcAft>
                          <a:spcPts val="0"/>
                        </a:spcAft>
                      </a:pPr>
                      <a:r>
                        <a:rPr lang="en-US" sz="2400" kern="0" dirty="0">
                          <a:effectLst/>
                        </a:rPr>
                        <a:t>Write This…</a:t>
                      </a:r>
                      <a:endParaRPr lang="en-US" sz="2400" b="1" kern="0" dirty="0">
                        <a:solidFill>
                          <a:srgbClr val="2E74B5"/>
                        </a:solidFill>
                        <a:effectLst/>
                        <a:latin typeface="Calibri"/>
                        <a:ea typeface="Times New Roman"/>
                        <a:cs typeface="Times New Roman"/>
                      </a:endParaRPr>
                    </a:p>
                  </a:txBody>
                  <a:tcPr marL="34234" marR="34234" marT="0" marB="0"/>
                </a:tc>
                <a:tc>
                  <a:txBody>
                    <a:bodyPr/>
                    <a:lstStyle/>
                    <a:p>
                      <a:pPr marL="0" marR="0" algn="l">
                        <a:lnSpc>
                          <a:spcPct val="107000"/>
                        </a:lnSpc>
                        <a:spcBef>
                          <a:spcPts val="1200"/>
                        </a:spcBef>
                        <a:spcAft>
                          <a:spcPts val="0"/>
                        </a:spcAft>
                      </a:pPr>
                      <a:r>
                        <a:rPr lang="en-US" sz="2400" kern="0" dirty="0">
                          <a:effectLst/>
                        </a:rPr>
                        <a:t>…Not That!</a:t>
                      </a:r>
                      <a:endParaRPr lang="en-US" sz="2400" b="1" kern="0" dirty="0">
                        <a:solidFill>
                          <a:srgbClr val="2E74B5"/>
                        </a:solidFill>
                        <a:effectLst/>
                        <a:latin typeface="Calibri"/>
                        <a:ea typeface="Times New Roman"/>
                        <a:cs typeface="Times New Roman"/>
                      </a:endParaRPr>
                    </a:p>
                  </a:txBody>
                  <a:tcPr marL="34234" marR="34234" marT="0" marB="0"/>
                </a:tc>
                <a:tc>
                  <a:txBody>
                    <a:bodyPr/>
                    <a:lstStyle/>
                    <a:p>
                      <a:pPr marL="0" marR="0" algn="l">
                        <a:lnSpc>
                          <a:spcPct val="107000"/>
                        </a:lnSpc>
                        <a:spcBef>
                          <a:spcPts val="1200"/>
                        </a:spcBef>
                        <a:spcAft>
                          <a:spcPts val="0"/>
                        </a:spcAft>
                      </a:pPr>
                      <a:r>
                        <a:rPr lang="en-US" sz="2400" kern="0" dirty="0">
                          <a:effectLst/>
                        </a:rPr>
                        <a:t>Rationale</a:t>
                      </a:r>
                      <a:endParaRPr lang="en-US" sz="2400" b="1" kern="0" dirty="0">
                        <a:solidFill>
                          <a:srgbClr val="2E74B5"/>
                        </a:solidFill>
                        <a:effectLst/>
                        <a:latin typeface="Calibri"/>
                        <a:ea typeface="Times New Roman"/>
                        <a:cs typeface="Times New Roman"/>
                      </a:endParaRPr>
                    </a:p>
                  </a:txBody>
                  <a:tcPr marL="34234" marR="34234" marT="0" marB="0"/>
                </a:tc>
                <a:extLst>
                  <a:ext uri="{0D108BD9-81ED-4DB2-BD59-A6C34878D82A}">
                    <a16:rowId xmlns:a16="http://schemas.microsoft.com/office/drawing/2014/main" val="1900054053"/>
                  </a:ext>
                </a:extLst>
              </a:tr>
              <a:tr h="59258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VSEPR geometry/hybridization that considers the 3D arrangement of atoms in a molecule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VSEPR geometry/hybridization that considers a molecule based on its 2D representation</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VSEPR/hybridization are used to describe the 3D arrangement of atoms in a molecule; failing to recognize the difference between the way a Lewis structure is drawn and the way the actual molecule is arranged may lead to an incorrect analysis of structure (ref. 2018 #2d)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1403099"/>
                  </a:ext>
                </a:extLst>
              </a:tr>
              <a:tr h="59258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Molecular geometries that consider the impact of lone pairs on the overall geometry (i.e. molecular geometries)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Molecular geometries that treat lone pairs and bonding pairs the same (i.e. electron group geometries)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molecular and electron group geometries are identical only if all electron groups are bonding (ref. 2023 #2di)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2098914"/>
                  </a:ext>
                </a:extLst>
              </a:tr>
            </a:tbl>
          </a:graphicData>
        </a:graphic>
      </p:graphicFrame>
    </p:spTree>
    <p:extLst>
      <p:ext uri="{BB962C8B-B14F-4D97-AF65-F5344CB8AC3E}">
        <p14:creationId xmlns:p14="http://schemas.microsoft.com/office/powerpoint/2010/main" val="3750984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444" y="36947"/>
            <a:ext cx="8596668" cy="1320800"/>
          </a:xfrm>
        </p:spPr>
        <p:txBody>
          <a:bodyPr/>
          <a:lstStyle/>
          <a:p>
            <a:r>
              <a:rPr lang="en-US" dirty="0"/>
              <a:t>Unit 2 Practice Problem - </a:t>
            </a:r>
            <a:r>
              <a:rPr lang="en-US" sz="2800" dirty="0"/>
              <a:t>2014 IPE #5</a:t>
            </a:r>
            <a:endParaRPr lang="en-US" dirty="0"/>
          </a:p>
        </p:txBody>
      </p:sp>
      <p:pic>
        <p:nvPicPr>
          <p:cNvPr id="7" name="Picture 6"/>
          <p:cNvPicPr>
            <a:picLocks noChangeAspect="1"/>
          </p:cNvPicPr>
          <p:nvPr/>
        </p:nvPicPr>
        <p:blipFill rotWithShape="1">
          <a:blip r:embed="rId2"/>
          <a:srcRect l="1658" t="1353" b="3518"/>
          <a:stretch/>
        </p:blipFill>
        <p:spPr>
          <a:xfrm>
            <a:off x="858982" y="640388"/>
            <a:ext cx="5033818" cy="6152446"/>
          </a:xfrm>
          <a:prstGeom prst="rect">
            <a:avLst/>
          </a:prstGeom>
        </p:spPr>
      </p:pic>
    </p:spTree>
    <p:extLst>
      <p:ext uri="{BB962C8B-B14F-4D97-AF65-F5344CB8AC3E}">
        <p14:creationId xmlns:p14="http://schemas.microsoft.com/office/powerpoint/2010/main" val="894236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444" y="36947"/>
            <a:ext cx="8596668" cy="1320800"/>
          </a:xfrm>
        </p:spPr>
        <p:txBody>
          <a:bodyPr/>
          <a:lstStyle/>
          <a:p>
            <a:r>
              <a:rPr lang="en-US" sz="2800" dirty="0"/>
              <a:t>2014 IPE #5 Scoring Guidelines and Things to Notice</a:t>
            </a:r>
            <a:endParaRPr lang="en-US" dirty="0"/>
          </a:p>
        </p:txBody>
      </p:sp>
      <p:pic>
        <p:nvPicPr>
          <p:cNvPr id="3" name="Picture 2"/>
          <p:cNvPicPr>
            <a:picLocks noChangeAspect="1"/>
          </p:cNvPicPr>
          <p:nvPr/>
        </p:nvPicPr>
        <p:blipFill>
          <a:blip r:embed="rId2"/>
          <a:stretch>
            <a:fillRect/>
          </a:stretch>
        </p:blipFill>
        <p:spPr>
          <a:xfrm>
            <a:off x="418715" y="697346"/>
            <a:ext cx="5486400" cy="4620126"/>
          </a:xfrm>
          <a:prstGeom prst="rect">
            <a:avLst/>
          </a:prstGeom>
        </p:spPr>
      </p:pic>
      <p:sp>
        <p:nvSpPr>
          <p:cNvPr id="6" name="TextBox 5"/>
          <p:cNvSpPr txBox="1"/>
          <p:nvPr/>
        </p:nvSpPr>
        <p:spPr>
          <a:xfrm>
            <a:off x="5905115" y="1130088"/>
            <a:ext cx="5307830" cy="523220"/>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US" sz="1400" dirty="0"/>
              <a:t>Be sure that your handwriting shows clearly that this is </a:t>
            </a:r>
            <a:r>
              <a:rPr lang="en-US" sz="1400" dirty="0" err="1"/>
              <a:t>ClF</a:t>
            </a:r>
            <a:r>
              <a:rPr lang="en-US" sz="1400" dirty="0"/>
              <a:t> with correct capitalization and order of the atoms</a:t>
            </a:r>
          </a:p>
        </p:txBody>
      </p:sp>
      <p:sp>
        <p:nvSpPr>
          <p:cNvPr id="8" name="TextBox 7"/>
          <p:cNvSpPr txBox="1"/>
          <p:nvPr/>
        </p:nvSpPr>
        <p:spPr>
          <a:xfrm>
            <a:off x="5817370" y="4302779"/>
            <a:ext cx="5307830" cy="738664"/>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US" sz="1400" dirty="0"/>
              <a:t>Be sure that you clearly denote the 3 bonds between the Cl and the 3 F atoms and that you fully complete the 3 lone pairs around EACH F atom and the 2 lone pairs on the Cl</a:t>
            </a:r>
          </a:p>
        </p:txBody>
      </p:sp>
    </p:spTree>
    <p:extLst>
      <p:ext uri="{BB962C8B-B14F-4D97-AF65-F5344CB8AC3E}">
        <p14:creationId xmlns:p14="http://schemas.microsoft.com/office/powerpoint/2010/main" val="2897420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444" y="36947"/>
            <a:ext cx="8596668" cy="1320800"/>
          </a:xfrm>
        </p:spPr>
        <p:txBody>
          <a:bodyPr/>
          <a:lstStyle/>
          <a:p>
            <a:r>
              <a:rPr lang="en-US" sz="2800" dirty="0"/>
              <a:t>2014 IPE #5 Scoring Guidelines and Things to Notice (cont.)</a:t>
            </a:r>
            <a:endParaRPr lang="en-US" dirty="0"/>
          </a:p>
        </p:txBody>
      </p:sp>
      <p:pic>
        <p:nvPicPr>
          <p:cNvPr id="4" name="Picture 3"/>
          <p:cNvPicPr>
            <a:picLocks noChangeAspect="1"/>
          </p:cNvPicPr>
          <p:nvPr/>
        </p:nvPicPr>
        <p:blipFill>
          <a:blip r:embed="rId2"/>
          <a:stretch>
            <a:fillRect/>
          </a:stretch>
        </p:blipFill>
        <p:spPr>
          <a:xfrm>
            <a:off x="603444" y="1002144"/>
            <a:ext cx="5486400" cy="5708938"/>
          </a:xfrm>
          <a:prstGeom prst="rect">
            <a:avLst/>
          </a:prstGeom>
        </p:spPr>
      </p:pic>
      <p:sp>
        <p:nvSpPr>
          <p:cNvPr id="5" name="TextBox 4"/>
          <p:cNvSpPr txBox="1"/>
          <p:nvPr/>
        </p:nvSpPr>
        <p:spPr>
          <a:xfrm>
            <a:off x="6089844" y="1799724"/>
            <a:ext cx="5307830" cy="1384995"/>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US" sz="1400" dirty="0"/>
              <a:t>Note that just saying “T Shaped” would not earn the point here – the correct geometry AND the justification are both needed</a:t>
            </a:r>
          </a:p>
          <a:p>
            <a:pPr marL="285750" indent="-285750">
              <a:buFont typeface="Arial" panose="020B0604020202020204" pitchFamily="34" charset="0"/>
              <a:buChar char="•"/>
            </a:pPr>
            <a:r>
              <a:rPr lang="en-US" sz="1400" dirty="0"/>
              <a:t>The prompt says “in terms of bond polarity and molecular structure” – in addition to the geometry, the dipoles must be referenced</a:t>
            </a:r>
          </a:p>
        </p:txBody>
      </p:sp>
      <p:sp>
        <p:nvSpPr>
          <p:cNvPr id="6" name="Rectangle 5"/>
          <p:cNvSpPr/>
          <p:nvPr/>
        </p:nvSpPr>
        <p:spPr>
          <a:xfrm>
            <a:off x="4257964" y="1357747"/>
            <a:ext cx="1403927" cy="14778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63600" y="1504844"/>
            <a:ext cx="2092036" cy="176173"/>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89844" y="5628196"/>
            <a:ext cx="5307830" cy="738664"/>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US" sz="1400" dirty="0"/>
              <a:t>The prompt says “based on concepts of atomic structure and periodicity” – both must be referenced to earn this point</a:t>
            </a:r>
          </a:p>
        </p:txBody>
      </p:sp>
      <p:sp>
        <p:nvSpPr>
          <p:cNvPr id="9" name="Rectangle 8"/>
          <p:cNvSpPr/>
          <p:nvPr/>
        </p:nvSpPr>
        <p:spPr>
          <a:xfrm>
            <a:off x="937492" y="5176983"/>
            <a:ext cx="2572326" cy="133926"/>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515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863" y="0"/>
            <a:ext cx="11194473" cy="801340"/>
          </a:xfrm>
        </p:spPr>
        <p:txBody>
          <a:bodyPr>
            <a:normAutofit/>
          </a:bodyPr>
          <a:lstStyle/>
          <a:p>
            <a:r>
              <a:rPr lang="en-US" dirty="0"/>
              <a:t>Unit 3: Intermolecular Forces and Properties</a:t>
            </a:r>
          </a:p>
        </p:txBody>
      </p:sp>
      <p:graphicFrame>
        <p:nvGraphicFramePr>
          <p:cNvPr id="8" name="Content Placeholder 6"/>
          <p:cNvGraphicFramePr>
            <a:graphicFrameLocks/>
          </p:cNvGraphicFramePr>
          <p:nvPr>
            <p:extLst>
              <p:ext uri="{D42A27DB-BD31-4B8C-83A1-F6EECF244321}">
                <p14:modId xmlns:p14="http://schemas.microsoft.com/office/powerpoint/2010/main" val="902315640"/>
              </p:ext>
            </p:extLst>
          </p:nvPr>
        </p:nvGraphicFramePr>
        <p:xfrm>
          <a:off x="282863" y="613150"/>
          <a:ext cx="11656394" cy="6190557"/>
        </p:xfrm>
        <a:graphic>
          <a:graphicData uri="http://schemas.openxmlformats.org/drawingml/2006/table">
            <a:tbl>
              <a:tblPr firstRow="1" firstCol="1" bandRow="1">
                <a:tableStyleId>{FABFCF23-3B69-468F-B69F-88F6DE6A72F2}</a:tableStyleId>
              </a:tblPr>
              <a:tblGrid>
                <a:gridCol w="4302983">
                  <a:extLst>
                    <a:ext uri="{9D8B030D-6E8A-4147-A177-3AD203B41FA5}">
                      <a16:colId xmlns:a16="http://schemas.microsoft.com/office/drawing/2014/main" val="20000"/>
                    </a:ext>
                  </a:extLst>
                </a:gridCol>
                <a:gridCol w="4036403">
                  <a:extLst>
                    <a:ext uri="{9D8B030D-6E8A-4147-A177-3AD203B41FA5}">
                      <a16:colId xmlns:a16="http://schemas.microsoft.com/office/drawing/2014/main" val="20001"/>
                    </a:ext>
                  </a:extLst>
                </a:gridCol>
                <a:gridCol w="3317008">
                  <a:extLst>
                    <a:ext uri="{9D8B030D-6E8A-4147-A177-3AD203B41FA5}">
                      <a16:colId xmlns:a16="http://schemas.microsoft.com/office/drawing/2014/main" val="20002"/>
                    </a:ext>
                  </a:extLst>
                </a:gridCol>
              </a:tblGrid>
              <a:tr h="0">
                <a:tc>
                  <a:txBody>
                    <a:bodyPr/>
                    <a:lstStyle/>
                    <a:p>
                      <a:pPr marL="0" marR="0" algn="l">
                        <a:lnSpc>
                          <a:spcPct val="107000"/>
                        </a:lnSpc>
                        <a:spcBef>
                          <a:spcPts val="1200"/>
                        </a:spcBef>
                        <a:spcAft>
                          <a:spcPts val="0"/>
                        </a:spcAft>
                      </a:pPr>
                      <a:r>
                        <a:rPr lang="en-US" sz="2400" kern="0" dirty="0">
                          <a:effectLst/>
                        </a:rPr>
                        <a:t>Write This…</a:t>
                      </a:r>
                      <a:endParaRPr lang="en-US" sz="2400" b="1" kern="0" dirty="0">
                        <a:solidFill>
                          <a:srgbClr val="2E74B5"/>
                        </a:solidFill>
                        <a:effectLst/>
                        <a:latin typeface="Calibri"/>
                        <a:ea typeface="Times New Roman"/>
                        <a:cs typeface="Times New Roman"/>
                      </a:endParaRPr>
                    </a:p>
                  </a:txBody>
                  <a:tcPr marL="34234" marR="34234" marT="0" marB="0"/>
                </a:tc>
                <a:tc>
                  <a:txBody>
                    <a:bodyPr/>
                    <a:lstStyle/>
                    <a:p>
                      <a:pPr marL="0" marR="0" algn="l">
                        <a:lnSpc>
                          <a:spcPct val="107000"/>
                        </a:lnSpc>
                        <a:spcBef>
                          <a:spcPts val="1200"/>
                        </a:spcBef>
                        <a:spcAft>
                          <a:spcPts val="0"/>
                        </a:spcAft>
                      </a:pPr>
                      <a:r>
                        <a:rPr lang="en-US" sz="2400" kern="0" dirty="0">
                          <a:effectLst/>
                        </a:rPr>
                        <a:t>…Not That!</a:t>
                      </a:r>
                      <a:endParaRPr lang="en-US" sz="2400" b="1" kern="0" dirty="0">
                        <a:solidFill>
                          <a:srgbClr val="2E74B5"/>
                        </a:solidFill>
                        <a:effectLst/>
                        <a:latin typeface="Calibri"/>
                        <a:ea typeface="Times New Roman"/>
                        <a:cs typeface="Times New Roman"/>
                      </a:endParaRPr>
                    </a:p>
                  </a:txBody>
                  <a:tcPr marL="34234" marR="34234" marT="0" marB="0"/>
                </a:tc>
                <a:tc>
                  <a:txBody>
                    <a:bodyPr/>
                    <a:lstStyle/>
                    <a:p>
                      <a:pPr marL="0" marR="0" algn="l">
                        <a:lnSpc>
                          <a:spcPct val="107000"/>
                        </a:lnSpc>
                        <a:spcBef>
                          <a:spcPts val="1200"/>
                        </a:spcBef>
                        <a:spcAft>
                          <a:spcPts val="0"/>
                        </a:spcAft>
                      </a:pPr>
                      <a:r>
                        <a:rPr lang="en-US" sz="2400" kern="0" dirty="0">
                          <a:effectLst/>
                        </a:rPr>
                        <a:t>Rationale</a:t>
                      </a:r>
                      <a:endParaRPr lang="en-US" sz="2400" b="1" kern="0" dirty="0">
                        <a:solidFill>
                          <a:srgbClr val="2E74B5"/>
                        </a:solidFill>
                        <a:effectLst/>
                        <a:latin typeface="Calibri"/>
                        <a:ea typeface="Times New Roman"/>
                        <a:cs typeface="Times New Roman"/>
                      </a:endParaRPr>
                    </a:p>
                  </a:txBody>
                  <a:tcPr marL="34234" marR="34234" marT="0" marB="0"/>
                </a:tc>
                <a:extLst>
                  <a:ext uri="{0D108BD9-81ED-4DB2-BD59-A6C34878D82A}">
                    <a16:rowId xmlns:a16="http://schemas.microsoft.com/office/drawing/2014/main" val="1900054053"/>
                  </a:ext>
                </a:extLst>
              </a:tr>
              <a:tr h="592584">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Hydrogen bonding, dipole-dipole, London dispersion forces, etc. when asked to identify intermolecular forces </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Ionic bonds, covalent bonds, metallic bonds when asked to identify intermolecular forces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Intermolecular forces are attractions between molecules; bonds are intramolecular forces (within molecules)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9594903"/>
                  </a:ext>
                </a:extLst>
              </a:tr>
              <a:tr h="592584">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Discussion of ALL intermolecular forces when prompted to do so</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Neglecting IMFs that may be weaker</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If asked to state all IMFs, all points will not be earned if some of the IMFs are not stated (ref. 2018 #4a and 2019 #2c)</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0012731"/>
                  </a:ext>
                </a:extLst>
              </a:tr>
              <a:tr h="723512">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“Has hydrogen bonds between the molecules”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“Has hydrogen bonds”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Is unambiguous - Shows that you understand hydrogen bonds are not actually bonds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1120864"/>
                  </a:ext>
                </a:extLst>
              </a:tr>
              <a:tr h="592584">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Electrical conductivity is a property of an ionic solution due to the charges on the dissociated ions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Electrical conductivity is due to the ionic precipitate, electrical conductivity is due to the water</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Conductivity is due to the ability of a ion to carry charge; precipitate would not influence in solid form; pure water is non-conductive, (ref. 2019 #3e)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914354"/>
                  </a:ext>
                </a:extLst>
              </a:tr>
              <a:tr h="592584">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“Overcome intermolecular forces”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“break up” a solid/liquid, break covalent bonds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IMFs should be used to justify phase changes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8219049"/>
                  </a:ext>
                </a:extLst>
              </a:tr>
              <a:tr h="59258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Ion interactions when discussing ionic compounds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LDF’s when discussing ionic compounds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Ionic compounds have ions with whole charges, which dominate interactions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1403099"/>
                  </a:ext>
                </a:extLst>
              </a:tr>
              <a:tr h="592584">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“Coulombic attraction”</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“Opposites attract”</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State the actual reason not the memory aid</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5475344"/>
                  </a:ext>
                </a:extLst>
              </a:tr>
              <a:tr h="59258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Describe the process of overcoming intermolecular forces/polarity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“Like dissolves like”</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State the actual reason not the memory aid</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5750716"/>
                  </a:ext>
                </a:extLst>
              </a:tr>
              <a:tr h="59258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Identify specific intermolecular forces at play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“stronger intermolecular forces”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Shows your understanding of the particulate-level chemistry </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0175856"/>
                  </a:ext>
                </a:extLst>
              </a:tr>
            </a:tbl>
          </a:graphicData>
        </a:graphic>
      </p:graphicFrame>
    </p:spTree>
    <p:extLst>
      <p:ext uri="{BB962C8B-B14F-4D97-AF65-F5344CB8AC3E}">
        <p14:creationId xmlns:p14="http://schemas.microsoft.com/office/powerpoint/2010/main" val="1137959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863" y="0"/>
            <a:ext cx="11194473" cy="801340"/>
          </a:xfrm>
        </p:spPr>
        <p:txBody>
          <a:bodyPr>
            <a:normAutofit fontScale="90000"/>
          </a:bodyPr>
          <a:lstStyle/>
          <a:p>
            <a:r>
              <a:rPr lang="en-US" dirty="0"/>
              <a:t>Unit 3: Intermolecular Forces and Properties </a:t>
            </a:r>
            <a:br>
              <a:rPr lang="en-US" dirty="0"/>
            </a:br>
            <a:r>
              <a:rPr lang="en-US" dirty="0"/>
              <a:t>(cont.)</a:t>
            </a:r>
          </a:p>
        </p:txBody>
      </p:sp>
      <p:graphicFrame>
        <p:nvGraphicFramePr>
          <p:cNvPr id="8" name="Content Placeholder 6"/>
          <p:cNvGraphicFramePr>
            <a:graphicFrameLocks/>
          </p:cNvGraphicFramePr>
          <p:nvPr>
            <p:extLst>
              <p:ext uri="{D42A27DB-BD31-4B8C-83A1-F6EECF244321}">
                <p14:modId xmlns:p14="http://schemas.microsoft.com/office/powerpoint/2010/main" val="3525716896"/>
              </p:ext>
            </p:extLst>
          </p:nvPr>
        </p:nvGraphicFramePr>
        <p:xfrm>
          <a:off x="282863" y="1090228"/>
          <a:ext cx="11656394" cy="5550677"/>
        </p:xfrm>
        <a:graphic>
          <a:graphicData uri="http://schemas.openxmlformats.org/drawingml/2006/table">
            <a:tbl>
              <a:tblPr firstRow="1" firstCol="1" bandRow="1">
                <a:tableStyleId>{FABFCF23-3B69-468F-B69F-88F6DE6A72F2}</a:tableStyleId>
              </a:tblPr>
              <a:tblGrid>
                <a:gridCol w="4302983">
                  <a:extLst>
                    <a:ext uri="{9D8B030D-6E8A-4147-A177-3AD203B41FA5}">
                      <a16:colId xmlns:a16="http://schemas.microsoft.com/office/drawing/2014/main" val="20000"/>
                    </a:ext>
                  </a:extLst>
                </a:gridCol>
                <a:gridCol w="4036403">
                  <a:extLst>
                    <a:ext uri="{9D8B030D-6E8A-4147-A177-3AD203B41FA5}">
                      <a16:colId xmlns:a16="http://schemas.microsoft.com/office/drawing/2014/main" val="20001"/>
                    </a:ext>
                  </a:extLst>
                </a:gridCol>
                <a:gridCol w="3317008">
                  <a:extLst>
                    <a:ext uri="{9D8B030D-6E8A-4147-A177-3AD203B41FA5}">
                      <a16:colId xmlns:a16="http://schemas.microsoft.com/office/drawing/2014/main" val="20002"/>
                    </a:ext>
                  </a:extLst>
                </a:gridCol>
              </a:tblGrid>
              <a:tr h="0">
                <a:tc>
                  <a:txBody>
                    <a:bodyPr/>
                    <a:lstStyle/>
                    <a:p>
                      <a:pPr marL="0" marR="0" algn="l">
                        <a:lnSpc>
                          <a:spcPct val="107000"/>
                        </a:lnSpc>
                        <a:spcBef>
                          <a:spcPts val="1200"/>
                        </a:spcBef>
                        <a:spcAft>
                          <a:spcPts val="0"/>
                        </a:spcAft>
                      </a:pPr>
                      <a:r>
                        <a:rPr lang="en-US" sz="2400" kern="0" dirty="0">
                          <a:effectLst/>
                        </a:rPr>
                        <a:t>Write This…</a:t>
                      </a:r>
                      <a:endParaRPr lang="en-US" sz="2400" b="1" kern="0" dirty="0">
                        <a:solidFill>
                          <a:srgbClr val="2E74B5"/>
                        </a:solidFill>
                        <a:effectLst/>
                        <a:latin typeface="Calibri"/>
                        <a:ea typeface="Times New Roman"/>
                        <a:cs typeface="Times New Roman"/>
                      </a:endParaRPr>
                    </a:p>
                  </a:txBody>
                  <a:tcPr marL="34234" marR="34234" marT="0" marB="0"/>
                </a:tc>
                <a:tc>
                  <a:txBody>
                    <a:bodyPr/>
                    <a:lstStyle/>
                    <a:p>
                      <a:pPr marL="0" marR="0" algn="l">
                        <a:lnSpc>
                          <a:spcPct val="107000"/>
                        </a:lnSpc>
                        <a:spcBef>
                          <a:spcPts val="1200"/>
                        </a:spcBef>
                        <a:spcAft>
                          <a:spcPts val="0"/>
                        </a:spcAft>
                      </a:pPr>
                      <a:r>
                        <a:rPr lang="en-US" sz="2400" kern="0" dirty="0">
                          <a:effectLst/>
                        </a:rPr>
                        <a:t>…Not That!</a:t>
                      </a:r>
                      <a:endParaRPr lang="en-US" sz="2400" b="1" kern="0" dirty="0">
                        <a:solidFill>
                          <a:srgbClr val="2E74B5"/>
                        </a:solidFill>
                        <a:effectLst/>
                        <a:latin typeface="Calibri"/>
                        <a:ea typeface="Times New Roman"/>
                        <a:cs typeface="Times New Roman"/>
                      </a:endParaRPr>
                    </a:p>
                  </a:txBody>
                  <a:tcPr marL="34234" marR="34234" marT="0" marB="0"/>
                </a:tc>
                <a:tc>
                  <a:txBody>
                    <a:bodyPr/>
                    <a:lstStyle/>
                    <a:p>
                      <a:pPr marL="0" marR="0" algn="l">
                        <a:lnSpc>
                          <a:spcPct val="107000"/>
                        </a:lnSpc>
                        <a:spcBef>
                          <a:spcPts val="1200"/>
                        </a:spcBef>
                        <a:spcAft>
                          <a:spcPts val="0"/>
                        </a:spcAft>
                      </a:pPr>
                      <a:r>
                        <a:rPr lang="en-US" sz="2400" kern="0" dirty="0">
                          <a:effectLst/>
                        </a:rPr>
                        <a:t>Rationale</a:t>
                      </a:r>
                      <a:endParaRPr lang="en-US" sz="2400" b="1" kern="0" dirty="0">
                        <a:solidFill>
                          <a:srgbClr val="2E74B5"/>
                        </a:solidFill>
                        <a:effectLst/>
                        <a:latin typeface="Calibri"/>
                        <a:ea typeface="Times New Roman"/>
                        <a:cs typeface="Times New Roman"/>
                      </a:endParaRPr>
                    </a:p>
                  </a:txBody>
                  <a:tcPr marL="34234" marR="34234" marT="0" marB="0"/>
                </a:tc>
                <a:extLst>
                  <a:ext uri="{0D108BD9-81ED-4DB2-BD59-A6C34878D82A}">
                    <a16:rowId xmlns:a16="http://schemas.microsoft.com/office/drawing/2014/main" val="1900054053"/>
                  </a:ext>
                </a:extLst>
              </a:tr>
              <a:tr h="59258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Recognizing the difference in number of hydrogen bonding sites when comparing physical properties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Treating all species that form any amount of hydrogen bonds the same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number of available hydrogen bonding sites impacts the physical properties (Ref 2022 #4b)</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9594903"/>
                  </a:ext>
                </a:extLst>
              </a:tr>
              <a:tr h="592584">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LDFs increase with an increasing number of electrons and therefore polarizability</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LDFs increase with increasing size/mass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Increased number of electrons in an atom is what increases LDF; increased size is not the reason for increased strength of LDF</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0012731"/>
                  </a:ext>
                </a:extLst>
              </a:tr>
              <a:tr h="723512">
                <a:tc>
                  <a:txBody>
                    <a:bodyPr/>
                    <a:lstStyle/>
                    <a:p>
                      <a:pPr marL="0" marR="0" algn="l">
                        <a:lnSpc>
                          <a:spcPct val="107000"/>
                        </a:lnSpc>
                        <a:spcBef>
                          <a:spcPts val="0"/>
                        </a:spcBef>
                        <a:spcAft>
                          <a:spcPts val="0"/>
                        </a:spcAft>
                      </a:pPr>
                      <a:r>
                        <a:rPr lang="en-US" sz="1600" b="0" u="sng" dirty="0">
                          <a:effectLst/>
                          <a:latin typeface="Times New Roman" panose="02020603050405020304" pitchFamily="18" charset="0"/>
                          <a:ea typeface="Calibri" panose="020F0502020204030204" pitchFamily="34" charset="0"/>
                          <a:cs typeface="Times New Roman" panose="02020603050405020304" pitchFamily="18" charset="0"/>
                        </a:rPr>
                        <a:t>Inter</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molecular forces in discussing physical properties (MP, BP, solubility, etc):</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“Stronger intermolecular forces increase boiling point”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u="sng" dirty="0">
                          <a:effectLst/>
                          <a:latin typeface="Times New Roman" panose="02020603050405020304" pitchFamily="18" charset="0"/>
                          <a:ea typeface="Calibri" panose="020F0502020204030204" pitchFamily="34" charset="0"/>
                          <a:cs typeface="Times New Roman" panose="02020603050405020304" pitchFamily="18" charset="0"/>
                        </a:rPr>
                        <a:t>Intra</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molecular forces (“bonds”) in discussing physical properties: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“Stronger covalent bonds increase boiling point”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Bonds are not broken and so intramolecular forces are not the determining factors for physical properties (phase changes, solubility) (ref. 2018 #4a, 2019 #2c, 2022 #4b)</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1120864"/>
                  </a:ext>
                </a:extLst>
              </a:tr>
              <a:tr h="592584">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Pressure is caused by the collision of gas particles with the walls of a container.</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Pressure is caused by the collision of gas particles.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Unclear wording – implies pressure is caused by gas particles colliding with each other not with the container (ref. 2019 #4c)</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914354"/>
                  </a:ext>
                </a:extLst>
              </a:tr>
              <a:tr h="59258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Use R value with corresponding units to those used in work (and correctly report final unit)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R value with mismatched units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Units used in Ideal Gas Law must match units on the R value (ref. 2018 #4b and 2019 #2d)</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8219049"/>
                  </a:ext>
                </a:extLst>
              </a:tr>
              <a:tr h="59258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Comparison of R</a:t>
                      </a:r>
                      <a:r>
                        <a:rPr lang="en-US" sz="1600" b="0" baseline="-25000" dirty="0">
                          <a:effectLst/>
                          <a:latin typeface="Times New Roman" panose="02020603050405020304" pitchFamily="18" charset="0"/>
                          <a:ea typeface="Calibri" panose="020F0502020204030204" pitchFamily="34" charset="0"/>
                          <a:cs typeface="Times New Roman" panose="02020603050405020304" pitchFamily="18" charset="0"/>
                        </a:rPr>
                        <a:t>f</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 values in chromatography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Comparison of absolute height of spots on chromatograms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Take into account a difference in the distance the solvent front travelled between different chromatograms (ref. 2017 #4)</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0941564"/>
                  </a:ext>
                </a:extLst>
              </a:tr>
              <a:tr h="59258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Discussion of intermolecular forces between analyte molecules and stationary/mobile phases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Repulsions between analyte molecules and stationary/mobile phases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The movement in chromatography is determined by the attraction for the stationary/mobile phase (ref. 2017 #4)</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1403099"/>
                  </a:ext>
                </a:extLst>
              </a:tr>
              <a:tr h="592584">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“Solution” when an ionic compound is dissolved in water</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“Liquid” instead of solution</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An ionic compound dissolved in water is a solution, not a liquid (the word liquid indicates a molten compound) (ref. 2019 #3e)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5475344"/>
                  </a:ext>
                </a:extLst>
              </a:tr>
            </a:tbl>
          </a:graphicData>
        </a:graphic>
      </p:graphicFrame>
    </p:spTree>
    <p:extLst>
      <p:ext uri="{BB962C8B-B14F-4D97-AF65-F5344CB8AC3E}">
        <p14:creationId xmlns:p14="http://schemas.microsoft.com/office/powerpoint/2010/main" val="2597692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863" y="0"/>
            <a:ext cx="11194473" cy="801340"/>
          </a:xfrm>
        </p:spPr>
        <p:txBody>
          <a:bodyPr>
            <a:normAutofit fontScale="90000"/>
          </a:bodyPr>
          <a:lstStyle/>
          <a:p>
            <a:r>
              <a:rPr lang="en-US" dirty="0"/>
              <a:t>Unit 3: Intermolecular Forces and Properties </a:t>
            </a:r>
            <a:br>
              <a:rPr lang="en-US" dirty="0"/>
            </a:br>
            <a:r>
              <a:rPr lang="en-US" dirty="0"/>
              <a:t>(cont.)</a:t>
            </a:r>
          </a:p>
        </p:txBody>
      </p:sp>
      <p:graphicFrame>
        <p:nvGraphicFramePr>
          <p:cNvPr id="8" name="Content Placeholder 6"/>
          <p:cNvGraphicFramePr>
            <a:graphicFrameLocks/>
          </p:cNvGraphicFramePr>
          <p:nvPr>
            <p:extLst>
              <p:ext uri="{D42A27DB-BD31-4B8C-83A1-F6EECF244321}">
                <p14:modId xmlns:p14="http://schemas.microsoft.com/office/powerpoint/2010/main" val="1795318118"/>
              </p:ext>
            </p:extLst>
          </p:nvPr>
        </p:nvGraphicFramePr>
        <p:xfrm>
          <a:off x="282863" y="1090228"/>
          <a:ext cx="11656394" cy="2110614"/>
        </p:xfrm>
        <a:graphic>
          <a:graphicData uri="http://schemas.openxmlformats.org/drawingml/2006/table">
            <a:tbl>
              <a:tblPr firstRow="1" firstCol="1" bandRow="1">
                <a:tableStyleId>{FABFCF23-3B69-468F-B69F-88F6DE6A72F2}</a:tableStyleId>
              </a:tblPr>
              <a:tblGrid>
                <a:gridCol w="4302983">
                  <a:extLst>
                    <a:ext uri="{9D8B030D-6E8A-4147-A177-3AD203B41FA5}">
                      <a16:colId xmlns:a16="http://schemas.microsoft.com/office/drawing/2014/main" val="20000"/>
                    </a:ext>
                  </a:extLst>
                </a:gridCol>
                <a:gridCol w="4036403">
                  <a:extLst>
                    <a:ext uri="{9D8B030D-6E8A-4147-A177-3AD203B41FA5}">
                      <a16:colId xmlns:a16="http://schemas.microsoft.com/office/drawing/2014/main" val="20001"/>
                    </a:ext>
                  </a:extLst>
                </a:gridCol>
                <a:gridCol w="3317008">
                  <a:extLst>
                    <a:ext uri="{9D8B030D-6E8A-4147-A177-3AD203B41FA5}">
                      <a16:colId xmlns:a16="http://schemas.microsoft.com/office/drawing/2014/main" val="20002"/>
                    </a:ext>
                  </a:extLst>
                </a:gridCol>
              </a:tblGrid>
              <a:tr h="0">
                <a:tc>
                  <a:txBody>
                    <a:bodyPr/>
                    <a:lstStyle/>
                    <a:p>
                      <a:pPr marL="0" marR="0" algn="l">
                        <a:lnSpc>
                          <a:spcPct val="107000"/>
                        </a:lnSpc>
                        <a:spcBef>
                          <a:spcPts val="1200"/>
                        </a:spcBef>
                        <a:spcAft>
                          <a:spcPts val="0"/>
                        </a:spcAft>
                      </a:pPr>
                      <a:r>
                        <a:rPr lang="en-US" sz="2400" kern="0" dirty="0">
                          <a:effectLst/>
                        </a:rPr>
                        <a:t>Write This…</a:t>
                      </a:r>
                      <a:endParaRPr lang="en-US" sz="2400" b="1" kern="0" dirty="0">
                        <a:solidFill>
                          <a:srgbClr val="2E74B5"/>
                        </a:solidFill>
                        <a:effectLst/>
                        <a:latin typeface="Calibri"/>
                        <a:ea typeface="Times New Roman"/>
                        <a:cs typeface="Times New Roman"/>
                      </a:endParaRPr>
                    </a:p>
                  </a:txBody>
                  <a:tcPr marL="34234" marR="34234" marT="0" marB="0"/>
                </a:tc>
                <a:tc>
                  <a:txBody>
                    <a:bodyPr/>
                    <a:lstStyle/>
                    <a:p>
                      <a:pPr marL="0" marR="0" algn="l">
                        <a:lnSpc>
                          <a:spcPct val="107000"/>
                        </a:lnSpc>
                        <a:spcBef>
                          <a:spcPts val="1200"/>
                        </a:spcBef>
                        <a:spcAft>
                          <a:spcPts val="0"/>
                        </a:spcAft>
                      </a:pPr>
                      <a:r>
                        <a:rPr lang="en-US" sz="2400" kern="0" dirty="0">
                          <a:effectLst/>
                        </a:rPr>
                        <a:t>…Not That!</a:t>
                      </a:r>
                      <a:endParaRPr lang="en-US" sz="2400" b="1" kern="0" dirty="0">
                        <a:solidFill>
                          <a:srgbClr val="2E74B5"/>
                        </a:solidFill>
                        <a:effectLst/>
                        <a:latin typeface="Calibri"/>
                        <a:ea typeface="Times New Roman"/>
                        <a:cs typeface="Times New Roman"/>
                      </a:endParaRPr>
                    </a:p>
                  </a:txBody>
                  <a:tcPr marL="34234" marR="34234" marT="0" marB="0"/>
                </a:tc>
                <a:tc>
                  <a:txBody>
                    <a:bodyPr/>
                    <a:lstStyle/>
                    <a:p>
                      <a:pPr marL="0" marR="0" algn="l">
                        <a:lnSpc>
                          <a:spcPct val="107000"/>
                        </a:lnSpc>
                        <a:spcBef>
                          <a:spcPts val="1200"/>
                        </a:spcBef>
                        <a:spcAft>
                          <a:spcPts val="0"/>
                        </a:spcAft>
                      </a:pPr>
                      <a:r>
                        <a:rPr lang="en-US" sz="2400" kern="0" dirty="0">
                          <a:effectLst/>
                        </a:rPr>
                        <a:t>Rationale</a:t>
                      </a:r>
                      <a:endParaRPr lang="en-US" sz="2400" b="1" kern="0" dirty="0">
                        <a:solidFill>
                          <a:srgbClr val="2E74B5"/>
                        </a:solidFill>
                        <a:effectLst/>
                        <a:latin typeface="Calibri"/>
                        <a:ea typeface="Times New Roman"/>
                        <a:cs typeface="Times New Roman"/>
                      </a:endParaRPr>
                    </a:p>
                  </a:txBody>
                  <a:tcPr marL="34234" marR="34234" marT="0" marB="0"/>
                </a:tc>
                <a:extLst>
                  <a:ext uri="{0D108BD9-81ED-4DB2-BD59-A6C34878D82A}">
                    <a16:rowId xmlns:a16="http://schemas.microsoft.com/office/drawing/2014/main" val="1900054053"/>
                  </a:ext>
                </a:extLst>
              </a:tr>
              <a:tr h="59258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Particle view diagrams with ions and polar molecules orientated in the correct direction relative to each other</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Incorrectly oriented dipoles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Drawings must demonstrate understanding of interactions at the molecular level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(ex. 2015 #4)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9594903"/>
                  </a:ext>
                </a:extLst>
              </a:tr>
              <a:tr h="592584">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Solutions are prepared using volumetric flasks (most often), or most precise glassware provided in prompt</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Solutions are prepared in beakers or graduated cylinders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Volumetric flasks are designed to make precise solutions and are only marked at 1 volume, they are filled so the bottom of the meniscus rests on the calibration mark after the solid has been completely dissolved (Ref. 2021 #3e, 2022 #3c)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0012731"/>
                  </a:ext>
                </a:extLst>
              </a:tr>
            </a:tbl>
          </a:graphicData>
        </a:graphic>
      </p:graphicFrame>
    </p:spTree>
    <p:extLst>
      <p:ext uri="{BB962C8B-B14F-4D97-AF65-F5344CB8AC3E}">
        <p14:creationId xmlns:p14="http://schemas.microsoft.com/office/powerpoint/2010/main" val="1798389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6C94-43E2-4527-95E3-4C4AD1DAAAB1}"/>
              </a:ext>
            </a:extLst>
          </p:cNvPr>
          <p:cNvSpPr>
            <a:spLocks noGrp="1"/>
          </p:cNvSpPr>
          <p:nvPr>
            <p:ph type="title"/>
          </p:nvPr>
        </p:nvSpPr>
        <p:spPr/>
        <p:txBody>
          <a:bodyPr/>
          <a:lstStyle/>
          <a:p>
            <a:r>
              <a:rPr lang="en-US" dirty="0"/>
              <a:t>My biggest pieces of advice to get all your points!</a:t>
            </a:r>
          </a:p>
        </p:txBody>
      </p:sp>
      <p:sp>
        <p:nvSpPr>
          <p:cNvPr id="3" name="Content Placeholder 2">
            <a:extLst>
              <a:ext uri="{FF2B5EF4-FFF2-40B4-BE49-F238E27FC236}">
                <a16:creationId xmlns:a16="http://schemas.microsoft.com/office/drawing/2014/main" id="{60412438-A4CA-4F17-908F-B091ADE0A40D}"/>
              </a:ext>
            </a:extLst>
          </p:cNvPr>
          <p:cNvSpPr>
            <a:spLocks noGrp="1"/>
          </p:cNvSpPr>
          <p:nvPr>
            <p:ph sz="half" idx="17"/>
          </p:nvPr>
        </p:nvSpPr>
        <p:spPr/>
        <p:txBody>
          <a:bodyPr>
            <a:normAutofit lnSpcReduction="10000"/>
          </a:bodyPr>
          <a:lstStyle/>
          <a:p>
            <a:r>
              <a:rPr lang="en-US" sz="2000" b="1" dirty="0">
                <a:solidFill>
                  <a:srgbClr val="FF0000"/>
                </a:solidFill>
              </a:rPr>
              <a:t>Show all work!</a:t>
            </a:r>
          </a:p>
          <a:p>
            <a:pPr lvl="1"/>
            <a:r>
              <a:rPr lang="en-US" dirty="0"/>
              <a:t>If you don’t show work, you don’t earn credit</a:t>
            </a:r>
          </a:p>
          <a:p>
            <a:pPr lvl="1"/>
            <a:r>
              <a:rPr lang="en-US" dirty="0"/>
              <a:t>Label units and plug in actual values for variables – it helps readers see your process</a:t>
            </a:r>
          </a:p>
        </p:txBody>
      </p:sp>
      <p:sp>
        <p:nvSpPr>
          <p:cNvPr id="4" name="Content Placeholder 3">
            <a:extLst>
              <a:ext uri="{FF2B5EF4-FFF2-40B4-BE49-F238E27FC236}">
                <a16:creationId xmlns:a16="http://schemas.microsoft.com/office/drawing/2014/main" id="{CD92647A-528A-4988-8D67-224C62779171}"/>
              </a:ext>
            </a:extLst>
          </p:cNvPr>
          <p:cNvSpPr>
            <a:spLocks noGrp="1"/>
          </p:cNvSpPr>
          <p:nvPr>
            <p:ph sz="half" idx="18"/>
          </p:nvPr>
        </p:nvSpPr>
        <p:spPr/>
        <p:txBody>
          <a:bodyPr>
            <a:normAutofit fontScale="92500" lnSpcReduction="20000"/>
          </a:bodyPr>
          <a:lstStyle/>
          <a:p>
            <a:r>
              <a:rPr lang="en-US" sz="2400" b="1" dirty="0">
                <a:solidFill>
                  <a:srgbClr val="FF0000"/>
                </a:solidFill>
              </a:rPr>
              <a:t>Read the question and answer THAT question</a:t>
            </a:r>
          </a:p>
          <a:p>
            <a:pPr lvl="1"/>
            <a:r>
              <a:rPr lang="en-US" dirty="0"/>
              <a:t>If it says “using the data above”, you must reference the actual data in your answer</a:t>
            </a:r>
          </a:p>
          <a:p>
            <a:pPr lvl="1"/>
            <a:r>
              <a:rPr lang="en-US" dirty="0"/>
              <a:t>If it says “include units”, you must include units</a:t>
            </a:r>
          </a:p>
        </p:txBody>
      </p:sp>
      <p:sp>
        <p:nvSpPr>
          <p:cNvPr id="5" name="Content Placeholder 4">
            <a:extLst>
              <a:ext uri="{FF2B5EF4-FFF2-40B4-BE49-F238E27FC236}">
                <a16:creationId xmlns:a16="http://schemas.microsoft.com/office/drawing/2014/main" id="{93DD5BC4-A4C2-4A47-B929-3340FD179513}"/>
              </a:ext>
            </a:extLst>
          </p:cNvPr>
          <p:cNvSpPr>
            <a:spLocks noGrp="1"/>
          </p:cNvSpPr>
          <p:nvPr>
            <p:ph sz="half" idx="1"/>
          </p:nvPr>
        </p:nvSpPr>
        <p:spPr/>
        <p:txBody>
          <a:bodyPr>
            <a:normAutofit fontScale="92500" lnSpcReduction="20000"/>
          </a:bodyPr>
          <a:lstStyle/>
          <a:p>
            <a:r>
              <a:rPr lang="en-US" sz="2600" b="1" dirty="0">
                <a:solidFill>
                  <a:srgbClr val="FF0000"/>
                </a:solidFill>
              </a:rPr>
              <a:t>Justify your answers using chemical principles!</a:t>
            </a:r>
          </a:p>
          <a:p>
            <a:pPr lvl="1"/>
            <a:r>
              <a:rPr lang="en-US" dirty="0"/>
              <a:t>Don’t use definitions, they won’t help</a:t>
            </a:r>
          </a:p>
          <a:p>
            <a:pPr lvl="1"/>
            <a:r>
              <a:rPr lang="en-US" dirty="0"/>
              <a:t>Don’t restate the prompt as your reason</a:t>
            </a:r>
          </a:p>
          <a:p>
            <a:pPr lvl="1"/>
            <a:r>
              <a:rPr lang="en-US" dirty="0"/>
              <a:t>If it says “justify” and you do not, you’ll probably earn no points</a:t>
            </a:r>
          </a:p>
          <a:p>
            <a:pPr lvl="1"/>
            <a:endParaRPr lang="en-US" dirty="0"/>
          </a:p>
        </p:txBody>
      </p:sp>
      <p:sp>
        <p:nvSpPr>
          <p:cNvPr id="6" name="Content Placeholder 5">
            <a:extLst>
              <a:ext uri="{FF2B5EF4-FFF2-40B4-BE49-F238E27FC236}">
                <a16:creationId xmlns:a16="http://schemas.microsoft.com/office/drawing/2014/main" id="{6131C5CE-9801-42E9-A85D-1562FE16769A}"/>
              </a:ext>
            </a:extLst>
          </p:cNvPr>
          <p:cNvSpPr>
            <a:spLocks noGrp="1"/>
          </p:cNvSpPr>
          <p:nvPr>
            <p:ph sz="half" idx="16"/>
          </p:nvPr>
        </p:nvSpPr>
        <p:spPr/>
        <p:txBody>
          <a:bodyPr>
            <a:normAutofit fontScale="92500" lnSpcReduction="20000"/>
          </a:bodyPr>
          <a:lstStyle/>
          <a:p>
            <a:r>
              <a:rPr lang="en-US" sz="2400" b="1" dirty="0">
                <a:solidFill>
                  <a:srgbClr val="FF0000"/>
                </a:solidFill>
              </a:rPr>
              <a:t>Make it to the end!</a:t>
            </a:r>
          </a:p>
          <a:p>
            <a:pPr lvl="1"/>
            <a:r>
              <a:rPr lang="en-US" dirty="0"/>
              <a:t>Jump around in the exam – do the questions you feel best about first</a:t>
            </a:r>
          </a:p>
          <a:p>
            <a:pPr lvl="1"/>
            <a:r>
              <a:rPr lang="en-US" dirty="0"/>
              <a:t>Don’t give up on a whole FRQ if the early parts are hard for you – the questions often change topic in the middle</a:t>
            </a:r>
          </a:p>
        </p:txBody>
      </p:sp>
    </p:spTree>
    <p:extLst>
      <p:ext uri="{BB962C8B-B14F-4D97-AF65-F5344CB8AC3E}">
        <p14:creationId xmlns:p14="http://schemas.microsoft.com/office/powerpoint/2010/main" val="420905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6361"/>
            <a:ext cx="8596668" cy="1320800"/>
          </a:xfrm>
        </p:spPr>
        <p:txBody>
          <a:bodyPr/>
          <a:lstStyle/>
          <a:p>
            <a:r>
              <a:rPr lang="en-US" dirty="0"/>
              <a:t>Unit 3 Practice - </a:t>
            </a:r>
            <a:r>
              <a:rPr lang="en-US" sz="2800" dirty="0"/>
              <a:t>2016 IPE #5</a:t>
            </a:r>
            <a:endParaRPr lang="en-US" dirty="0"/>
          </a:p>
        </p:txBody>
      </p:sp>
      <p:pic>
        <p:nvPicPr>
          <p:cNvPr id="7" name="Picture 6"/>
          <p:cNvPicPr>
            <a:picLocks noChangeAspect="1"/>
          </p:cNvPicPr>
          <p:nvPr/>
        </p:nvPicPr>
        <p:blipFill>
          <a:blip r:embed="rId2"/>
          <a:stretch>
            <a:fillRect/>
          </a:stretch>
        </p:blipFill>
        <p:spPr>
          <a:xfrm>
            <a:off x="483717" y="1006761"/>
            <a:ext cx="8983902" cy="5226157"/>
          </a:xfrm>
          <a:prstGeom prst="rect">
            <a:avLst/>
          </a:prstGeom>
        </p:spPr>
      </p:pic>
    </p:spTree>
    <p:extLst>
      <p:ext uri="{BB962C8B-B14F-4D97-AF65-F5344CB8AC3E}">
        <p14:creationId xmlns:p14="http://schemas.microsoft.com/office/powerpoint/2010/main" val="639899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92364"/>
            <a:ext cx="8596668" cy="1838036"/>
          </a:xfrm>
        </p:spPr>
        <p:txBody>
          <a:bodyPr/>
          <a:lstStyle/>
          <a:p>
            <a:r>
              <a:rPr lang="en-US" dirty="0"/>
              <a:t>2016 IPE #5 Scoring Guidelines and things to notice</a:t>
            </a:r>
          </a:p>
        </p:txBody>
      </p:sp>
      <p:sp>
        <p:nvSpPr>
          <p:cNvPr id="7" name="Content Placeholder 6"/>
          <p:cNvSpPr>
            <a:spLocks noGrp="1"/>
          </p:cNvSpPr>
          <p:nvPr>
            <p:ph sz="half" idx="1"/>
          </p:nvPr>
        </p:nvSpPr>
        <p:spPr/>
        <p:txBody>
          <a:bodyPr/>
          <a:lstStyle/>
          <a:p>
            <a:endParaRPr lang="en-US"/>
          </a:p>
        </p:txBody>
      </p:sp>
      <p:pic>
        <p:nvPicPr>
          <p:cNvPr id="3" name="Picture 2"/>
          <p:cNvPicPr>
            <a:picLocks noChangeAspect="1"/>
          </p:cNvPicPr>
          <p:nvPr/>
        </p:nvPicPr>
        <p:blipFill>
          <a:blip r:embed="rId2"/>
          <a:stretch>
            <a:fillRect/>
          </a:stretch>
        </p:blipFill>
        <p:spPr>
          <a:xfrm>
            <a:off x="371669" y="1269999"/>
            <a:ext cx="5486400" cy="4988490"/>
          </a:xfrm>
          <a:prstGeom prst="rect">
            <a:avLst/>
          </a:prstGeom>
        </p:spPr>
      </p:pic>
      <p:sp>
        <p:nvSpPr>
          <p:cNvPr id="5" name="TextBox 4"/>
          <p:cNvSpPr txBox="1"/>
          <p:nvPr/>
        </p:nvSpPr>
        <p:spPr>
          <a:xfrm>
            <a:off x="5726544" y="1481068"/>
            <a:ext cx="4174836" cy="523220"/>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US" sz="1400" dirty="0"/>
              <a:t>Because this is K+, the valence electron is absent</a:t>
            </a:r>
          </a:p>
        </p:txBody>
      </p:sp>
      <p:sp>
        <p:nvSpPr>
          <p:cNvPr id="10" name="TextBox 9"/>
          <p:cNvSpPr txBox="1"/>
          <p:nvPr/>
        </p:nvSpPr>
        <p:spPr>
          <a:xfrm>
            <a:off x="5745016" y="2216005"/>
            <a:ext cx="5227784" cy="523220"/>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US" sz="1400" dirty="0"/>
              <a:t>Both K and Na are mentioned, by using their symbol/name, and a comparison between the two is made</a:t>
            </a:r>
          </a:p>
        </p:txBody>
      </p:sp>
      <p:sp>
        <p:nvSpPr>
          <p:cNvPr id="11" name="TextBox 10"/>
          <p:cNvSpPr txBox="1"/>
          <p:nvPr/>
        </p:nvSpPr>
        <p:spPr>
          <a:xfrm>
            <a:off x="5791200" y="3493230"/>
            <a:ext cx="5227784" cy="738664"/>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US" sz="1400" dirty="0"/>
              <a:t>Units are noted in the work so that it is easy to follow</a:t>
            </a:r>
          </a:p>
          <a:p>
            <a:pPr marL="285750" indent="-285750">
              <a:buFont typeface="Arial" panose="020B0604020202020204" pitchFamily="34" charset="0"/>
              <a:buChar char="•"/>
            </a:pPr>
            <a:r>
              <a:rPr lang="en-US" sz="1400" dirty="0"/>
              <a:t>Correct units and sig figs are used – while not required to earn this particular point, they are often required</a:t>
            </a:r>
          </a:p>
        </p:txBody>
      </p:sp>
      <p:sp>
        <p:nvSpPr>
          <p:cNvPr id="12" name="TextBox 11"/>
          <p:cNvSpPr txBox="1"/>
          <p:nvPr/>
        </p:nvSpPr>
        <p:spPr>
          <a:xfrm>
            <a:off x="5791200" y="5058793"/>
            <a:ext cx="5227784" cy="1169551"/>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US" sz="1400" dirty="0"/>
              <a:t>Units are noted in the work so that it is easy to follow</a:t>
            </a:r>
          </a:p>
          <a:p>
            <a:pPr marL="285750" indent="-285750">
              <a:buFont typeface="Arial" panose="020B0604020202020204" pitchFamily="34" charset="0"/>
              <a:buChar char="•"/>
            </a:pPr>
            <a:r>
              <a:rPr lang="en-US" sz="1400" dirty="0"/>
              <a:t>Notice that the math alone would not earn the point – the correct energy AND the application of the calculation to the conclusion are necessary</a:t>
            </a:r>
          </a:p>
          <a:p>
            <a:endParaRPr lang="en-US" sz="1400" dirty="0"/>
          </a:p>
        </p:txBody>
      </p:sp>
      <p:sp>
        <p:nvSpPr>
          <p:cNvPr id="13" name="Rectangle 12"/>
          <p:cNvSpPr/>
          <p:nvPr/>
        </p:nvSpPr>
        <p:spPr>
          <a:xfrm>
            <a:off x="2412905" y="1333288"/>
            <a:ext cx="542731" cy="14778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185506" y="4819647"/>
            <a:ext cx="384021" cy="121808"/>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4488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863" y="0"/>
            <a:ext cx="11194473" cy="801340"/>
          </a:xfrm>
        </p:spPr>
        <p:txBody>
          <a:bodyPr>
            <a:normAutofit/>
          </a:bodyPr>
          <a:lstStyle/>
          <a:p>
            <a:r>
              <a:rPr lang="en-US" b="1" dirty="0"/>
              <a:t>Unit 4: Chemical Reactions</a:t>
            </a:r>
            <a:endParaRPr lang="en-US" dirty="0"/>
          </a:p>
        </p:txBody>
      </p:sp>
      <p:graphicFrame>
        <p:nvGraphicFramePr>
          <p:cNvPr id="8" name="Content Placeholder 6"/>
          <p:cNvGraphicFramePr>
            <a:graphicFrameLocks/>
          </p:cNvGraphicFramePr>
          <p:nvPr>
            <p:extLst>
              <p:ext uri="{D42A27DB-BD31-4B8C-83A1-F6EECF244321}">
                <p14:modId xmlns:p14="http://schemas.microsoft.com/office/powerpoint/2010/main" val="1845689371"/>
              </p:ext>
            </p:extLst>
          </p:nvPr>
        </p:nvGraphicFramePr>
        <p:xfrm>
          <a:off x="282863" y="1384710"/>
          <a:ext cx="11656394" cy="4842262"/>
        </p:xfrm>
        <a:graphic>
          <a:graphicData uri="http://schemas.openxmlformats.org/drawingml/2006/table">
            <a:tbl>
              <a:tblPr firstRow="1" firstCol="1" bandRow="1">
                <a:tableStyleId>{FABFCF23-3B69-468F-B69F-88F6DE6A72F2}</a:tableStyleId>
              </a:tblPr>
              <a:tblGrid>
                <a:gridCol w="4302983">
                  <a:extLst>
                    <a:ext uri="{9D8B030D-6E8A-4147-A177-3AD203B41FA5}">
                      <a16:colId xmlns:a16="http://schemas.microsoft.com/office/drawing/2014/main" val="20000"/>
                    </a:ext>
                  </a:extLst>
                </a:gridCol>
                <a:gridCol w="4036403">
                  <a:extLst>
                    <a:ext uri="{9D8B030D-6E8A-4147-A177-3AD203B41FA5}">
                      <a16:colId xmlns:a16="http://schemas.microsoft.com/office/drawing/2014/main" val="20001"/>
                    </a:ext>
                  </a:extLst>
                </a:gridCol>
                <a:gridCol w="3317008">
                  <a:extLst>
                    <a:ext uri="{9D8B030D-6E8A-4147-A177-3AD203B41FA5}">
                      <a16:colId xmlns:a16="http://schemas.microsoft.com/office/drawing/2014/main" val="20002"/>
                    </a:ext>
                  </a:extLst>
                </a:gridCol>
              </a:tblGrid>
              <a:tr h="0">
                <a:tc>
                  <a:txBody>
                    <a:bodyPr/>
                    <a:lstStyle/>
                    <a:p>
                      <a:pPr marL="0" marR="0" algn="l">
                        <a:lnSpc>
                          <a:spcPct val="107000"/>
                        </a:lnSpc>
                        <a:spcBef>
                          <a:spcPts val="1200"/>
                        </a:spcBef>
                        <a:spcAft>
                          <a:spcPts val="0"/>
                        </a:spcAft>
                      </a:pPr>
                      <a:r>
                        <a:rPr lang="en-US" sz="2400" kern="0" dirty="0">
                          <a:effectLst/>
                        </a:rPr>
                        <a:t>Write This…</a:t>
                      </a:r>
                      <a:endParaRPr lang="en-US" sz="2400" b="1" kern="0" dirty="0">
                        <a:solidFill>
                          <a:srgbClr val="2E74B5"/>
                        </a:solidFill>
                        <a:effectLst/>
                        <a:latin typeface="Calibri"/>
                        <a:ea typeface="Times New Roman"/>
                        <a:cs typeface="Times New Roman"/>
                      </a:endParaRPr>
                    </a:p>
                  </a:txBody>
                  <a:tcPr marL="34234" marR="34234" marT="0" marB="0"/>
                </a:tc>
                <a:tc>
                  <a:txBody>
                    <a:bodyPr/>
                    <a:lstStyle/>
                    <a:p>
                      <a:pPr marL="0" marR="0" algn="l">
                        <a:lnSpc>
                          <a:spcPct val="107000"/>
                        </a:lnSpc>
                        <a:spcBef>
                          <a:spcPts val="1200"/>
                        </a:spcBef>
                        <a:spcAft>
                          <a:spcPts val="0"/>
                        </a:spcAft>
                      </a:pPr>
                      <a:r>
                        <a:rPr lang="en-US" sz="2400" kern="0" dirty="0">
                          <a:effectLst/>
                        </a:rPr>
                        <a:t>…Not That!</a:t>
                      </a:r>
                      <a:endParaRPr lang="en-US" sz="2400" b="1" kern="0" dirty="0">
                        <a:solidFill>
                          <a:srgbClr val="2E74B5"/>
                        </a:solidFill>
                        <a:effectLst/>
                        <a:latin typeface="Calibri"/>
                        <a:ea typeface="Times New Roman"/>
                        <a:cs typeface="Times New Roman"/>
                      </a:endParaRPr>
                    </a:p>
                  </a:txBody>
                  <a:tcPr marL="34234" marR="34234" marT="0" marB="0"/>
                </a:tc>
                <a:tc>
                  <a:txBody>
                    <a:bodyPr/>
                    <a:lstStyle/>
                    <a:p>
                      <a:pPr marL="0" marR="0" algn="l">
                        <a:lnSpc>
                          <a:spcPct val="107000"/>
                        </a:lnSpc>
                        <a:spcBef>
                          <a:spcPts val="1200"/>
                        </a:spcBef>
                        <a:spcAft>
                          <a:spcPts val="0"/>
                        </a:spcAft>
                      </a:pPr>
                      <a:r>
                        <a:rPr lang="en-US" sz="2400" kern="0" dirty="0">
                          <a:effectLst/>
                        </a:rPr>
                        <a:t>Rationale</a:t>
                      </a:r>
                      <a:endParaRPr lang="en-US" sz="2400" b="1" kern="0" dirty="0">
                        <a:solidFill>
                          <a:srgbClr val="2E74B5"/>
                        </a:solidFill>
                        <a:effectLst/>
                        <a:latin typeface="Calibri"/>
                        <a:ea typeface="Times New Roman"/>
                        <a:cs typeface="Times New Roman"/>
                      </a:endParaRPr>
                    </a:p>
                  </a:txBody>
                  <a:tcPr marL="34234" marR="34234" marT="0" marB="0"/>
                </a:tc>
                <a:extLst>
                  <a:ext uri="{0D108BD9-81ED-4DB2-BD59-A6C34878D82A}">
                    <a16:rowId xmlns:a16="http://schemas.microsoft.com/office/drawing/2014/main" val="1900054053"/>
                  </a:ext>
                </a:extLst>
              </a:tr>
              <a:tr h="59258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Net ionic equations only containing species that change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Aqueous ionic compounds in their undissociated form, spectator ions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Including these is not a net ionic, it’s a molecular or complete ionic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9594903"/>
                  </a:ext>
                </a:extLst>
              </a:tr>
              <a:tr h="592584">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Polyatomic ions that are shown as a compound with the correct charge in solution</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Polyatomic ions that are broken down into elemental ions in solution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Polyatomic ions themselves do not dissociate in solution, they only dissociate from the other ion in an ionic compound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0012731"/>
                  </a:ext>
                </a:extLst>
              </a:tr>
              <a:tr h="723512">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Net ionic equations with correct species, ionic charges and stoichiometric coefficients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Net ionic equations that contain incorrect formulas or ions without associated charges or that are not stoichiometrically balanced</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Net ionic equations must correctly represent the ions and other species (ref. 2018 #6a, 2019 #3a, 2021 #1di)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1120864"/>
                  </a:ext>
                </a:extLst>
              </a:tr>
              <a:tr h="592584">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Determination of the concentration of an analyte in a titration that takes into account the stoichiometry of the reaction</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Applying M</a:t>
                      </a:r>
                      <a:r>
                        <a:rPr lang="en-US" sz="1600" b="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V</a:t>
                      </a:r>
                      <a:r>
                        <a:rPr lang="en-US" sz="1600" b="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=M</a:t>
                      </a:r>
                      <a:r>
                        <a:rPr lang="en-US" sz="1600" b="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V</a:t>
                      </a:r>
                      <a:r>
                        <a:rPr lang="en-US" sz="1600" b="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 as a blanket method for determining concentration at an end point if the stoichiometry is not 1:1</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While acid-base titrations are often 1:1, not all titrations (especially REDOX titrations) follow this stoichiometry; in situations that are not 1:1, the stoichiometric ratios must be accounted for in calculations (ref. 2018 #3e)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914354"/>
                  </a:ext>
                </a:extLst>
              </a:tr>
              <a:tr h="592584">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Justification of whether a species is oxidized/reduced by referencing oxidation numbers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A justification of oxidation/reduction that uses charge on an ion  </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Oxidation numbers are assigned to individual atoms in the reaction, and they are not automatically the same as the charge in a polyatomic ion (ref. 2019 #7a, 2022 #2a)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8219049"/>
                  </a:ext>
                </a:extLst>
              </a:tr>
              <a:tr h="592584">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Particle view diagrams that pay respect to stoichiometric ratios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Ignoring stoichiometry in particle views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Must show ions dissociated with the correct ratios relative to the molecular formula/reaction that may be at play/limiting and excess reagents (ref. 2018 #2a, 2019 #3b, 2023 #7a)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3237042"/>
                  </a:ext>
                </a:extLst>
              </a:tr>
            </a:tbl>
          </a:graphicData>
        </a:graphic>
      </p:graphicFrame>
    </p:spTree>
    <p:extLst>
      <p:ext uri="{BB962C8B-B14F-4D97-AF65-F5344CB8AC3E}">
        <p14:creationId xmlns:p14="http://schemas.microsoft.com/office/powerpoint/2010/main" val="2698675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Unit 3-4 Practice – 2018 FRQ #4</a:t>
            </a:r>
          </a:p>
        </p:txBody>
      </p:sp>
      <p:pic>
        <p:nvPicPr>
          <p:cNvPr id="8" name="Picture 7"/>
          <p:cNvPicPr>
            <a:picLocks noChangeAspect="1"/>
          </p:cNvPicPr>
          <p:nvPr/>
        </p:nvPicPr>
        <p:blipFill>
          <a:blip r:embed="rId2"/>
          <a:stretch>
            <a:fillRect/>
          </a:stretch>
        </p:blipFill>
        <p:spPr>
          <a:xfrm>
            <a:off x="677334" y="1411919"/>
            <a:ext cx="8293173" cy="4508590"/>
          </a:xfrm>
          <a:prstGeom prst="rect">
            <a:avLst/>
          </a:prstGeom>
        </p:spPr>
      </p:pic>
    </p:spTree>
    <p:extLst>
      <p:ext uri="{BB962C8B-B14F-4D97-AF65-F5344CB8AC3E}">
        <p14:creationId xmlns:p14="http://schemas.microsoft.com/office/powerpoint/2010/main" val="1885974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77333" y="249382"/>
            <a:ext cx="8596668" cy="1320800"/>
          </a:xfrm>
        </p:spPr>
        <p:txBody>
          <a:bodyPr/>
          <a:lstStyle/>
          <a:p>
            <a:r>
              <a:rPr lang="en-US" dirty="0"/>
              <a:t>2018 FRQ #4 Scoring Guidelines and Things to Notice</a:t>
            </a:r>
          </a:p>
        </p:txBody>
      </p:sp>
      <p:pic>
        <p:nvPicPr>
          <p:cNvPr id="2" name="Picture 1"/>
          <p:cNvPicPr>
            <a:picLocks noChangeAspect="1"/>
          </p:cNvPicPr>
          <p:nvPr/>
        </p:nvPicPr>
        <p:blipFill>
          <a:blip r:embed="rId2"/>
          <a:stretch>
            <a:fillRect/>
          </a:stretch>
        </p:blipFill>
        <p:spPr>
          <a:xfrm>
            <a:off x="677333" y="1405572"/>
            <a:ext cx="5486400" cy="3474274"/>
          </a:xfrm>
          <a:prstGeom prst="rect">
            <a:avLst/>
          </a:prstGeom>
        </p:spPr>
      </p:pic>
      <p:sp>
        <p:nvSpPr>
          <p:cNvPr id="5" name="TextBox 4"/>
          <p:cNvSpPr txBox="1"/>
          <p:nvPr/>
        </p:nvSpPr>
        <p:spPr>
          <a:xfrm>
            <a:off x="6163733" y="1832050"/>
            <a:ext cx="4174836" cy="1384995"/>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US" sz="1400" dirty="0"/>
              <a:t>Prompt states ALL intermolecular forces; first point is not earned without saying all IMFs for both molecules</a:t>
            </a:r>
          </a:p>
          <a:p>
            <a:pPr marL="285750" indent="-285750">
              <a:buFont typeface="Arial" panose="020B0604020202020204" pitchFamily="34" charset="0"/>
              <a:buChar char="•"/>
            </a:pPr>
            <a:r>
              <a:rPr lang="en-US" sz="1400" dirty="0"/>
              <a:t>In the explanation discuss the CS</a:t>
            </a:r>
            <a:r>
              <a:rPr lang="en-US" sz="1400" baseline="-25000" dirty="0"/>
              <a:t>2</a:t>
            </a:r>
            <a:r>
              <a:rPr lang="en-US" sz="1400" dirty="0"/>
              <a:t> relative to the COS – your answer should match the prompt</a:t>
            </a:r>
          </a:p>
        </p:txBody>
      </p:sp>
      <p:sp>
        <p:nvSpPr>
          <p:cNvPr id="6" name="Rectangle 5"/>
          <p:cNvSpPr/>
          <p:nvPr/>
        </p:nvSpPr>
        <p:spPr>
          <a:xfrm>
            <a:off x="3197992" y="1434926"/>
            <a:ext cx="1383244" cy="135256"/>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163733" y="3599957"/>
            <a:ext cx="4174836" cy="1384995"/>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US" sz="1400" dirty="0"/>
              <a:t>The point could be earned even if you combined the math into one entry in your calculator – units and labels are important so the reader can award you this implicit point</a:t>
            </a:r>
          </a:p>
          <a:p>
            <a:pPr marL="285750" indent="-285750">
              <a:buFont typeface="Arial" panose="020B0604020202020204" pitchFamily="34" charset="0"/>
              <a:buChar char="•"/>
            </a:pPr>
            <a:r>
              <a:rPr lang="en-US" sz="1400" dirty="0"/>
              <a:t>The answer must include units to be awarded the second point</a:t>
            </a:r>
          </a:p>
        </p:txBody>
      </p:sp>
      <p:sp>
        <p:nvSpPr>
          <p:cNvPr id="10" name="Rectangle 9"/>
          <p:cNvSpPr/>
          <p:nvPr/>
        </p:nvSpPr>
        <p:spPr>
          <a:xfrm>
            <a:off x="4486465" y="4437119"/>
            <a:ext cx="1221608" cy="153353"/>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115741" y="2150745"/>
            <a:ext cx="878659" cy="93691"/>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835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863" y="0"/>
            <a:ext cx="11194473" cy="801340"/>
          </a:xfrm>
        </p:spPr>
        <p:txBody>
          <a:bodyPr>
            <a:normAutofit/>
          </a:bodyPr>
          <a:lstStyle/>
          <a:p>
            <a:r>
              <a:rPr lang="en-US" b="1" dirty="0"/>
              <a:t>Unit 5: Kinetics</a:t>
            </a:r>
            <a:endParaRPr lang="en-US" dirty="0"/>
          </a:p>
        </p:txBody>
      </p:sp>
      <p:graphicFrame>
        <p:nvGraphicFramePr>
          <p:cNvPr id="8" name="Content Placeholder 6"/>
          <p:cNvGraphicFramePr>
            <a:graphicFrameLocks/>
          </p:cNvGraphicFramePr>
          <p:nvPr>
            <p:extLst>
              <p:ext uri="{D42A27DB-BD31-4B8C-83A1-F6EECF244321}">
                <p14:modId xmlns:p14="http://schemas.microsoft.com/office/powerpoint/2010/main" val="4280023093"/>
              </p:ext>
            </p:extLst>
          </p:nvPr>
        </p:nvGraphicFramePr>
        <p:xfrm>
          <a:off x="282863" y="1384710"/>
          <a:ext cx="11656394" cy="4496437"/>
        </p:xfrm>
        <a:graphic>
          <a:graphicData uri="http://schemas.openxmlformats.org/drawingml/2006/table">
            <a:tbl>
              <a:tblPr firstRow="1" firstCol="1" bandRow="1">
                <a:tableStyleId>{FABFCF23-3B69-468F-B69F-88F6DE6A72F2}</a:tableStyleId>
              </a:tblPr>
              <a:tblGrid>
                <a:gridCol w="4302983">
                  <a:extLst>
                    <a:ext uri="{9D8B030D-6E8A-4147-A177-3AD203B41FA5}">
                      <a16:colId xmlns:a16="http://schemas.microsoft.com/office/drawing/2014/main" val="20000"/>
                    </a:ext>
                  </a:extLst>
                </a:gridCol>
                <a:gridCol w="4036403">
                  <a:extLst>
                    <a:ext uri="{9D8B030D-6E8A-4147-A177-3AD203B41FA5}">
                      <a16:colId xmlns:a16="http://schemas.microsoft.com/office/drawing/2014/main" val="20001"/>
                    </a:ext>
                  </a:extLst>
                </a:gridCol>
                <a:gridCol w="3317008">
                  <a:extLst>
                    <a:ext uri="{9D8B030D-6E8A-4147-A177-3AD203B41FA5}">
                      <a16:colId xmlns:a16="http://schemas.microsoft.com/office/drawing/2014/main" val="20002"/>
                    </a:ext>
                  </a:extLst>
                </a:gridCol>
              </a:tblGrid>
              <a:tr h="0">
                <a:tc>
                  <a:txBody>
                    <a:bodyPr/>
                    <a:lstStyle/>
                    <a:p>
                      <a:pPr marL="0" marR="0" algn="l">
                        <a:lnSpc>
                          <a:spcPct val="107000"/>
                        </a:lnSpc>
                        <a:spcBef>
                          <a:spcPts val="1200"/>
                        </a:spcBef>
                        <a:spcAft>
                          <a:spcPts val="0"/>
                        </a:spcAft>
                      </a:pPr>
                      <a:r>
                        <a:rPr lang="en-US" sz="2400" kern="0" dirty="0">
                          <a:effectLst/>
                        </a:rPr>
                        <a:t>Write This…</a:t>
                      </a:r>
                      <a:endParaRPr lang="en-US" sz="2400" b="1" kern="0" dirty="0">
                        <a:solidFill>
                          <a:srgbClr val="2E74B5"/>
                        </a:solidFill>
                        <a:effectLst/>
                        <a:latin typeface="Calibri"/>
                        <a:ea typeface="Times New Roman"/>
                        <a:cs typeface="Times New Roman"/>
                      </a:endParaRPr>
                    </a:p>
                  </a:txBody>
                  <a:tcPr marL="34234" marR="34234" marT="0" marB="0"/>
                </a:tc>
                <a:tc>
                  <a:txBody>
                    <a:bodyPr/>
                    <a:lstStyle/>
                    <a:p>
                      <a:pPr marL="0" marR="0" algn="l">
                        <a:lnSpc>
                          <a:spcPct val="107000"/>
                        </a:lnSpc>
                        <a:spcBef>
                          <a:spcPts val="1200"/>
                        </a:spcBef>
                        <a:spcAft>
                          <a:spcPts val="0"/>
                        </a:spcAft>
                      </a:pPr>
                      <a:r>
                        <a:rPr lang="en-US" sz="2400" kern="0" dirty="0">
                          <a:effectLst/>
                        </a:rPr>
                        <a:t>…Not That!</a:t>
                      </a:r>
                      <a:endParaRPr lang="en-US" sz="2400" b="1" kern="0" dirty="0">
                        <a:solidFill>
                          <a:srgbClr val="2E74B5"/>
                        </a:solidFill>
                        <a:effectLst/>
                        <a:latin typeface="Calibri"/>
                        <a:ea typeface="Times New Roman"/>
                        <a:cs typeface="Times New Roman"/>
                      </a:endParaRPr>
                    </a:p>
                  </a:txBody>
                  <a:tcPr marL="34234" marR="34234" marT="0" marB="0"/>
                </a:tc>
                <a:tc>
                  <a:txBody>
                    <a:bodyPr/>
                    <a:lstStyle/>
                    <a:p>
                      <a:pPr marL="0" marR="0" algn="l">
                        <a:lnSpc>
                          <a:spcPct val="107000"/>
                        </a:lnSpc>
                        <a:spcBef>
                          <a:spcPts val="1200"/>
                        </a:spcBef>
                        <a:spcAft>
                          <a:spcPts val="0"/>
                        </a:spcAft>
                      </a:pPr>
                      <a:r>
                        <a:rPr lang="en-US" sz="2400" kern="0" dirty="0">
                          <a:effectLst/>
                        </a:rPr>
                        <a:t>Rationale</a:t>
                      </a:r>
                      <a:endParaRPr lang="en-US" sz="2400" b="1" kern="0" dirty="0">
                        <a:solidFill>
                          <a:srgbClr val="2E74B5"/>
                        </a:solidFill>
                        <a:effectLst/>
                        <a:latin typeface="Calibri"/>
                        <a:ea typeface="Times New Roman"/>
                        <a:cs typeface="Times New Roman"/>
                      </a:endParaRPr>
                    </a:p>
                  </a:txBody>
                  <a:tcPr marL="34234" marR="34234" marT="0" marB="0"/>
                </a:tc>
                <a:extLst>
                  <a:ext uri="{0D108BD9-81ED-4DB2-BD59-A6C34878D82A}">
                    <a16:rowId xmlns:a16="http://schemas.microsoft.com/office/drawing/2014/main" val="1900054053"/>
                  </a:ext>
                </a:extLst>
              </a:tr>
              <a:tr h="592584">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A rate law based only on reactants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A rate law that includes products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a:effectLst/>
                          <a:latin typeface="Times New Roman" panose="02020603050405020304" pitchFamily="18" charset="0"/>
                          <a:ea typeface="Calibri" panose="020F0502020204030204" pitchFamily="34" charset="0"/>
                          <a:cs typeface="Times New Roman" panose="02020603050405020304" pitchFamily="18" charset="0"/>
                        </a:rPr>
                        <a:t>Rate laws are based only on reactants</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9594903"/>
                  </a:ext>
                </a:extLst>
              </a:tr>
              <a:tr h="592584">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A rate law that includes the rate constant k as part of it</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A rate law without k being included</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a:effectLst/>
                          <a:latin typeface="Times New Roman" panose="02020603050405020304" pitchFamily="18" charset="0"/>
                          <a:ea typeface="Calibri" panose="020F0502020204030204" pitchFamily="34" charset="0"/>
                          <a:cs typeface="Times New Roman" panose="02020603050405020304" pitchFamily="18" charset="0"/>
                        </a:rPr>
                        <a:t>Incomplete rate law if k is not included</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0012731"/>
                  </a:ext>
                </a:extLst>
              </a:tr>
              <a:tr h="723512">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Value of k with units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Value of k without units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Units required to earn point </a:t>
                      </a:r>
                      <a:r>
                        <a:rPr lang="en-US" sz="1200" kern="1200" dirty="0">
                          <a:solidFill>
                            <a:schemeClr val="dk1"/>
                          </a:solidFill>
                          <a:effectLst/>
                          <a:latin typeface="+mn-lt"/>
                          <a:ea typeface="+mn-ea"/>
                          <a:cs typeface="+mn-cs"/>
                        </a:rPr>
                        <a:t>(Ref 2022 #5a)</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1120864"/>
                  </a:ext>
                </a:extLst>
              </a:tr>
              <a:tr h="592584">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Specific parts of the molecules that must collide in order for the reaction to occur</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“Collision must occur in the correct orientation”</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Show your understanding of the collision theory</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914354"/>
                  </a:ext>
                </a:extLst>
              </a:tr>
              <a:tr h="592584">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A validation of a proposed mechanism by showing that the rate law matches the slow (rate-determining step) and the mechanism matching the overall stoichiometry for the reaction.</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A justification of a mechanism just by saying “it matches the rate law” or “the intermediates cancel to give the overall process”.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The rate law must be discussed as matching the rate-determining step, and the overall stoichiometry should always match for any proposed mechanism – an understanding of the rate determining step must be demonstrated. (ref. 2019 #6b, </a:t>
                      </a:r>
                      <a:r>
                        <a:rPr lang="en-US" sz="1200" kern="1200" dirty="0">
                          <a:solidFill>
                            <a:schemeClr val="dk1"/>
                          </a:solidFill>
                          <a:effectLst/>
                          <a:latin typeface="+mn-lt"/>
                          <a:ea typeface="+mn-ea"/>
                          <a:cs typeface="+mn-cs"/>
                        </a:rPr>
                        <a:t>2022 #5b</a:t>
                      </a: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8219049"/>
                  </a:ext>
                </a:extLst>
              </a:tr>
              <a:tr h="59258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Recognizing that the half-life is constant for a first-order reaction </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Failing to recognize that half-life is constant for a first order reaction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Half life is constant for first order reactions only and can be used to identify a first order of a reaction if given time versus concentration data</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3623157"/>
                  </a:ext>
                </a:extLst>
              </a:tr>
            </a:tbl>
          </a:graphicData>
        </a:graphic>
      </p:graphicFrame>
    </p:spTree>
    <p:extLst>
      <p:ext uri="{BB962C8B-B14F-4D97-AF65-F5344CB8AC3E}">
        <p14:creationId xmlns:p14="http://schemas.microsoft.com/office/powerpoint/2010/main" val="934149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5 Practice – 2014 IPE #7</a:t>
            </a:r>
          </a:p>
        </p:txBody>
      </p:sp>
      <p:pic>
        <p:nvPicPr>
          <p:cNvPr id="3" name="Picture 2"/>
          <p:cNvPicPr>
            <a:picLocks noChangeAspect="1"/>
          </p:cNvPicPr>
          <p:nvPr/>
        </p:nvPicPr>
        <p:blipFill>
          <a:blip r:embed="rId2"/>
          <a:stretch>
            <a:fillRect/>
          </a:stretch>
        </p:blipFill>
        <p:spPr>
          <a:xfrm>
            <a:off x="930510" y="1404428"/>
            <a:ext cx="6703548" cy="4904008"/>
          </a:xfrm>
          <a:prstGeom prst="rect">
            <a:avLst/>
          </a:prstGeom>
        </p:spPr>
      </p:pic>
    </p:spTree>
    <p:extLst>
      <p:ext uri="{BB962C8B-B14F-4D97-AF65-F5344CB8AC3E}">
        <p14:creationId xmlns:p14="http://schemas.microsoft.com/office/powerpoint/2010/main" val="443444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040" y="231403"/>
            <a:ext cx="8596668" cy="1320800"/>
          </a:xfrm>
        </p:spPr>
        <p:txBody>
          <a:bodyPr>
            <a:normAutofit/>
          </a:bodyPr>
          <a:lstStyle/>
          <a:p>
            <a:r>
              <a:rPr lang="en-US" sz="3200" dirty="0"/>
              <a:t>2014 IPE #7 Scoring Guidelines and Things to Notice</a:t>
            </a:r>
          </a:p>
        </p:txBody>
      </p:sp>
      <p:pic>
        <p:nvPicPr>
          <p:cNvPr id="4" name="Picture 3"/>
          <p:cNvPicPr>
            <a:picLocks noChangeAspect="1"/>
          </p:cNvPicPr>
          <p:nvPr/>
        </p:nvPicPr>
        <p:blipFill>
          <a:blip r:embed="rId2"/>
          <a:stretch>
            <a:fillRect/>
          </a:stretch>
        </p:blipFill>
        <p:spPr>
          <a:xfrm>
            <a:off x="522040" y="1552203"/>
            <a:ext cx="5486400" cy="4399722"/>
          </a:xfrm>
          <a:prstGeom prst="rect">
            <a:avLst/>
          </a:prstGeom>
        </p:spPr>
      </p:pic>
      <p:sp>
        <p:nvSpPr>
          <p:cNvPr id="5" name="TextBox 4"/>
          <p:cNvSpPr txBox="1"/>
          <p:nvPr/>
        </p:nvSpPr>
        <p:spPr>
          <a:xfrm>
            <a:off x="6008440" y="1832185"/>
            <a:ext cx="4467322" cy="523220"/>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US" sz="1400" dirty="0"/>
              <a:t>The answer needs to reference the data table so that it meets the requirements in the prompt.</a:t>
            </a:r>
          </a:p>
        </p:txBody>
      </p:sp>
      <p:sp>
        <p:nvSpPr>
          <p:cNvPr id="6" name="Rectangle 5"/>
          <p:cNvSpPr/>
          <p:nvPr/>
        </p:nvSpPr>
        <p:spPr>
          <a:xfrm>
            <a:off x="2043446" y="1624498"/>
            <a:ext cx="1706518" cy="130411"/>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96705" y="2044753"/>
            <a:ext cx="1333550" cy="98084"/>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08440" y="2483215"/>
            <a:ext cx="4467322" cy="523220"/>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US" sz="1400" dirty="0"/>
              <a:t>The answer must include units to be awarded the point.</a:t>
            </a:r>
          </a:p>
        </p:txBody>
      </p:sp>
      <p:sp>
        <p:nvSpPr>
          <p:cNvPr id="9" name="Rectangle 8"/>
          <p:cNvSpPr/>
          <p:nvPr/>
        </p:nvSpPr>
        <p:spPr>
          <a:xfrm>
            <a:off x="3563480" y="2334597"/>
            <a:ext cx="1333550" cy="98084"/>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09896" y="3253615"/>
            <a:ext cx="1333550" cy="98084"/>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416413" y="3115889"/>
            <a:ext cx="2035513" cy="99186"/>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008440" y="3414595"/>
            <a:ext cx="4467322" cy="1169551"/>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US" sz="1400" dirty="0"/>
              <a:t>First answer the question by choosing one of the listed options (for trial 1).</a:t>
            </a:r>
          </a:p>
          <a:p>
            <a:pPr marL="285750" indent="-285750">
              <a:buFont typeface="Arial" panose="020B0604020202020204" pitchFamily="34" charset="0"/>
              <a:buChar char="•"/>
            </a:pPr>
            <a:r>
              <a:rPr lang="en-US" sz="1400" dirty="0"/>
              <a:t>Then justify</a:t>
            </a:r>
          </a:p>
          <a:p>
            <a:pPr marL="285750" indent="-285750">
              <a:buFont typeface="Arial" panose="020B0604020202020204" pitchFamily="34" charset="0"/>
              <a:buChar char="•"/>
            </a:pPr>
            <a:r>
              <a:rPr lang="en-US" sz="1400" dirty="0"/>
              <a:t>Both parts must be included in order for the point to be earned</a:t>
            </a:r>
          </a:p>
        </p:txBody>
      </p:sp>
      <p:sp>
        <p:nvSpPr>
          <p:cNvPr id="13" name="Rectangle 12"/>
          <p:cNvSpPr/>
          <p:nvPr/>
        </p:nvSpPr>
        <p:spPr>
          <a:xfrm>
            <a:off x="1978792" y="3503817"/>
            <a:ext cx="437621" cy="89128"/>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09897" y="4903407"/>
            <a:ext cx="1063486" cy="149703"/>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230255" y="4753704"/>
            <a:ext cx="1285157" cy="149703"/>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008440" y="5068569"/>
            <a:ext cx="4467322" cy="738664"/>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US" sz="1400" dirty="0"/>
              <a:t>The answer must be justified relative to activation energy – just stating the KE is greater will not be enough.</a:t>
            </a:r>
          </a:p>
        </p:txBody>
      </p:sp>
      <p:sp>
        <p:nvSpPr>
          <p:cNvPr id="17" name="Rectangle 16"/>
          <p:cNvSpPr/>
          <p:nvPr/>
        </p:nvSpPr>
        <p:spPr>
          <a:xfrm>
            <a:off x="709896" y="5517626"/>
            <a:ext cx="3040068" cy="88848"/>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029527" y="5332626"/>
            <a:ext cx="930664" cy="18500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7726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863" y="0"/>
            <a:ext cx="11194473" cy="801340"/>
          </a:xfrm>
        </p:spPr>
        <p:txBody>
          <a:bodyPr>
            <a:normAutofit/>
          </a:bodyPr>
          <a:lstStyle/>
          <a:p>
            <a:r>
              <a:rPr lang="en-US" b="1" dirty="0"/>
              <a:t>Unit 6: Thermodynamics</a:t>
            </a:r>
            <a:endParaRPr lang="en-US" dirty="0"/>
          </a:p>
        </p:txBody>
      </p:sp>
      <p:graphicFrame>
        <p:nvGraphicFramePr>
          <p:cNvPr id="8" name="Content Placeholder 6"/>
          <p:cNvGraphicFramePr>
            <a:graphicFrameLocks/>
          </p:cNvGraphicFramePr>
          <p:nvPr>
            <p:extLst>
              <p:ext uri="{D42A27DB-BD31-4B8C-83A1-F6EECF244321}">
                <p14:modId xmlns:p14="http://schemas.microsoft.com/office/powerpoint/2010/main" val="3818451019"/>
              </p:ext>
            </p:extLst>
          </p:nvPr>
        </p:nvGraphicFramePr>
        <p:xfrm>
          <a:off x="282863" y="635946"/>
          <a:ext cx="11656394" cy="5491232"/>
        </p:xfrm>
        <a:graphic>
          <a:graphicData uri="http://schemas.openxmlformats.org/drawingml/2006/table">
            <a:tbl>
              <a:tblPr firstRow="1" firstCol="1" bandRow="1">
                <a:tableStyleId>{FABFCF23-3B69-468F-B69F-88F6DE6A72F2}</a:tableStyleId>
              </a:tblPr>
              <a:tblGrid>
                <a:gridCol w="4302983">
                  <a:extLst>
                    <a:ext uri="{9D8B030D-6E8A-4147-A177-3AD203B41FA5}">
                      <a16:colId xmlns:a16="http://schemas.microsoft.com/office/drawing/2014/main" val="20000"/>
                    </a:ext>
                  </a:extLst>
                </a:gridCol>
                <a:gridCol w="4036403">
                  <a:extLst>
                    <a:ext uri="{9D8B030D-6E8A-4147-A177-3AD203B41FA5}">
                      <a16:colId xmlns:a16="http://schemas.microsoft.com/office/drawing/2014/main" val="20001"/>
                    </a:ext>
                  </a:extLst>
                </a:gridCol>
                <a:gridCol w="3317008">
                  <a:extLst>
                    <a:ext uri="{9D8B030D-6E8A-4147-A177-3AD203B41FA5}">
                      <a16:colId xmlns:a16="http://schemas.microsoft.com/office/drawing/2014/main" val="20002"/>
                    </a:ext>
                  </a:extLst>
                </a:gridCol>
              </a:tblGrid>
              <a:tr h="0">
                <a:tc>
                  <a:txBody>
                    <a:bodyPr/>
                    <a:lstStyle/>
                    <a:p>
                      <a:pPr marL="0" marR="0" algn="l">
                        <a:lnSpc>
                          <a:spcPct val="107000"/>
                        </a:lnSpc>
                        <a:spcBef>
                          <a:spcPts val="1200"/>
                        </a:spcBef>
                        <a:spcAft>
                          <a:spcPts val="0"/>
                        </a:spcAft>
                      </a:pPr>
                      <a:r>
                        <a:rPr lang="en-US" sz="2400" kern="0" dirty="0">
                          <a:effectLst/>
                        </a:rPr>
                        <a:t>Write This…</a:t>
                      </a:r>
                      <a:endParaRPr lang="en-US" sz="2400" b="1" kern="0" dirty="0">
                        <a:solidFill>
                          <a:srgbClr val="2E74B5"/>
                        </a:solidFill>
                        <a:effectLst/>
                        <a:latin typeface="Calibri"/>
                        <a:ea typeface="Times New Roman"/>
                        <a:cs typeface="Times New Roman"/>
                      </a:endParaRPr>
                    </a:p>
                  </a:txBody>
                  <a:tcPr marL="34234" marR="34234" marT="0" marB="0"/>
                </a:tc>
                <a:tc>
                  <a:txBody>
                    <a:bodyPr/>
                    <a:lstStyle/>
                    <a:p>
                      <a:pPr marL="0" marR="0" algn="l">
                        <a:lnSpc>
                          <a:spcPct val="107000"/>
                        </a:lnSpc>
                        <a:spcBef>
                          <a:spcPts val="1200"/>
                        </a:spcBef>
                        <a:spcAft>
                          <a:spcPts val="0"/>
                        </a:spcAft>
                      </a:pPr>
                      <a:r>
                        <a:rPr lang="en-US" sz="2400" kern="0" dirty="0">
                          <a:effectLst/>
                        </a:rPr>
                        <a:t>…Not That!</a:t>
                      </a:r>
                      <a:endParaRPr lang="en-US" sz="2400" b="1" kern="0" dirty="0">
                        <a:solidFill>
                          <a:srgbClr val="2E74B5"/>
                        </a:solidFill>
                        <a:effectLst/>
                        <a:latin typeface="Calibri"/>
                        <a:ea typeface="Times New Roman"/>
                        <a:cs typeface="Times New Roman"/>
                      </a:endParaRPr>
                    </a:p>
                  </a:txBody>
                  <a:tcPr marL="34234" marR="34234" marT="0" marB="0"/>
                </a:tc>
                <a:tc>
                  <a:txBody>
                    <a:bodyPr/>
                    <a:lstStyle/>
                    <a:p>
                      <a:pPr marL="0" marR="0" algn="l">
                        <a:lnSpc>
                          <a:spcPct val="107000"/>
                        </a:lnSpc>
                        <a:spcBef>
                          <a:spcPts val="1200"/>
                        </a:spcBef>
                        <a:spcAft>
                          <a:spcPts val="0"/>
                        </a:spcAft>
                      </a:pPr>
                      <a:r>
                        <a:rPr lang="en-US" sz="2400" kern="0" dirty="0">
                          <a:effectLst/>
                        </a:rPr>
                        <a:t>Rationale</a:t>
                      </a:r>
                      <a:endParaRPr lang="en-US" sz="2400" b="1" kern="0" dirty="0">
                        <a:solidFill>
                          <a:srgbClr val="2E74B5"/>
                        </a:solidFill>
                        <a:effectLst/>
                        <a:latin typeface="Calibri"/>
                        <a:ea typeface="Times New Roman"/>
                        <a:cs typeface="Times New Roman"/>
                      </a:endParaRPr>
                    </a:p>
                  </a:txBody>
                  <a:tcPr marL="34234" marR="34234" marT="0" marB="0"/>
                </a:tc>
                <a:extLst>
                  <a:ext uri="{0D108BD9-81ED-4DB2-BD59-A6C34878D82A}">
                    <a16:rowId xmlns:a16="http://schemas.microsoft.com/office/drawing/2014/main" val="1900054053"/>
                  </a:ext>
                </a:extLst>
              </a:tr>
              <a:tr h="592584">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“Thermodynamically favorable”, “thermodynamically feasible”</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“Spontaneous”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a:effectLst/>
                          <a:latin typeface="Times New Roman" panose="02020603050405020304" pitchFamily="18" charset="0"/>
                          <a:ea typeface="Calibri" panose="020F0502020204030204" pitchFamily="34" charset="0"/>
                          <a:cs typeface="Times New Roman" panose="02020603050405020304" pitchFamily="18" charset="0"/>
                        </a:rPr>
                        <a:t>Preferred AP language</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9594903"/>
                  </a:ext>
                </a:extLst>
              </a:tr>
              <a:tr h="592584">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Values with correct signs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Values with incorrect signs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a:effectLst/>
                          <a:latin typeface="Times New Roman" panose="02020603050405020304" pitchFamily="18" charset="0"/>
                          <a:ea typeface="Calibri" panose="020F0502020204030204" pitchFamily="34" charset="0"/>
                          <a:cs typeface="Times New Roman" panose="02020603050405020304" pitchFamily="18" charset="0"/>
                        </a:rPr>
                        <a:t>Necessary for correct calculations and determinations – watch signs based on bonds breaking/forming, heat flow in calorimetry indicated by temperature changes, signs that may change in application of Hess’ Law, etc.</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0012731"/>
                  </a:ext>
                </a:extLst>
              </a:tr>
              <a:tr h="723512">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Changing the sign of </a:t>
                      </a:r>
                      <a:r>
                        <a:rPr lang="en-US" sz="1600" b="0" dirty="0" err="1">
                          <a:effectLst/>
                          <a:latin typeface="Times New Roman" panose="02020603050405020304" pitchFamily="18" charset="0"/>
                          <a:ea typeface="Calibri" panose="020F0502020204030204" pitchFamily="34" charset="0"/>
                          <a:cs typeface="Times New Roman" panose="02020603050405020304" pitchFamily="18" charset="0"/>
                        </a:rPr>
                        <a:t>q</a:t>
                      </a:r>
                      <a:r>
                        <a:rPr lang="en-US" sz="1600" b="0" baseline="-25000" dirty="0" err="1">
                          <a:effectLst/>
                          <a:latin typeface="Times New Roman" panose="02020603050405020304" pitchFamily="18" charset="0"/>
                          <a:ea typeface="Calibri" panose="020F0502020204030204" pitchFamily="34" charset="0"/>
                          <a:cs typeface="Times New Roman" panose="02020603050405020304" pitchFamily="18" charset="0"/>
                        </a:rPr>
                        <a:t>system</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 when using the value of q for surroundings </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Using the  </a:t>
                      </a:r>
                      <a:r>
                        <a:rPr lang="en-US" sz="1600" b="0" dirty="0" err="1">
                          <a:effectLst/>
                          <a:latin typeface="Times New Roman" panose="02020603050405020304" pitchFamily="18" charset="0"/>
                          <a:ea typeface="Calibri" panose="020F0502020204030204" pitchFamily="34" charset="0"/>
                          <a:cs typeface="Times New Roman" panose="02020603050405020304" pitchFamily="18" charset="0"/>
                        </a:rPr>
                        <a:t>q</a:t>
                      </a:r>
                      <a:r>
                        <a:rPr lang="en-US" sz="1600" b="0" baseline="-25000" dirty="0" err="1">
                          <a:effectLst/>
                          <a:latin typeface="Times New Roman" panose="02020603050405020304" pitchFamily="18" charset="0"/>
                          <a:ea typeface="Calibri" panose="020F0502020204030204" pitchFamily="34" charset="0"/>
                          <a:cs typeface="Times New Roman" panose="02020603050405020304" pitchFamily="18" charset="0"/>
                        </a:rPr>
                        <a:t>system</a:t>
                      </a:r>
                      <a:r>
                        <a:rPr lang="en-US" sz="1600" b="0" baseline="-25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value for calculations involving the surroundings without changing the sign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q</a:t>
                      </a:r>
                      <a:r>
                        <a:rPr lang="en-US" sz="1200" baseline="-25000" dirty="0" err="1">
                          <a:effectLst/>
                          <a:latin typeface="Times New Roman" panose="02020603050405020304" pitchFamily="18" charset="0"/>
                          <a:ea typeface="Calibri" panose="020F0502020204030204" pitchFamily="34" charset="0"/>
                          <a:cs typeface="Times New Roman" panose="02020603050405020304" pitchFamily="18" charset="0"/>
                        </a:rPr>
                        <a:t>system</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q</a:t>
                      </a:r>
                      <a:r>
                        <a:rPr lang="en-US" sz="1200" baseline="-25000" dirty="0" err="1">
                          <a:effectLst/>
                          <a:latin typeface="Times New Roman" panose="02020603050405020304" pitchFamily="18" charset="0"/>
                          <a:ea typeface="Calibri" panose="020F0502020204030204" pitchFamily="34" charset="0"/>
                          <a:cs typeface="Times New Roman" panose="02020603050405020304" pitchFamily="18" charset="0"/>
                        </a:rPr>
                        <a:t>surroundings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(Ref. 2021 #3b)</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6288938"/>
                  </a:ext>
                </a:extLst>
              </a:tr>
              <a:tr h="723512">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Using values of q recognizing that it is the amount of energy absorbed/released during a thermodynamic change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Using values of q interchangeably as values of </a:t>
                      </a:r>
                      <a:r>
                        <a:rPr lang="en-US" sz="1600" b="0">
                          <a:effectLst/>
                          <a:latin typeface="Calibri" panose="020F0502020204030204" pitchFamily="34" charset="0"/>
                          <a:ea typeface="Calibri" panose="020F0502020204030204" pitchFamily="34" charset="0"/>
                          <a:cs typeface="Calibri" panose="020F0502020204030204" pitchFamily="34" charset="0"/>
                        </a:rPr>
                        <a:t>Δ</a:t>
                      </a:r>
                      <a:r>
                        <a:rPr lang="en-US" sz="1600" b="0">
                          <a:effectLst/>
                          <a:latin typeface="Times New Roman" panose="02020603050405020304" pitchFamily="18" charset="0"/>
                          <a:ea typeface="Calibri" panose="020F0502020204030204" pitchFamily="34" charset="0"/>
                          <a:cs typeface="Times New Roman" panose="02020603050405020304" pitchFamily="18" charset="0"/>
                        </a:rPr>
                        <a:t>H without taking the entire situation into account.</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dirty="0">
                          <a:effectLst/>
                          <a:latin typeface="Calibri" panose="020F0502020204030204" pitchFamily="34" charset="0"/>
                          <a:ea typeface="Calibri" panose="020F0502020204030204" pitchFamily="34" charset="0"/>
                          <a:cs typeface="Calibri" panose="020F0502020204030204" pitchFamily="34" charset="0"/>
                        </a:rPr>
                        <a:t>Δ</a:t>
                      </a: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H and q do not have identical meaning; </a:t>
                      </a:r>
                      <a:r>
                        <a:rPr lang="en-US" sz="1200" b="0" dirty="0">
                          <a:effectLst/>
                          <a:latin typeface="Calibri" panose="020F0502020204030204" pitchFamily="34" charset="0"/>
                          <a:ea typeface="Calibri" panose="020F0502020204030204" pitchFamily="34" charset="0"/>
                          <a:cs typeface="Calibri" panose="020F0502020204030204" pitchFamily="34" charset="0"/>
                        </a:rPr>
                        <a:t>Δ</a:t>
                      </a: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H is the enthalpy change for a reaction, q is the overall amount of heat exchanged ;</a:t>
                      </a:r>
                      <a:r>
                        <a:rPr lang="en-US" sz="1200" b="0" baseline="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 Stoichiometric relationships, the component of the system being examined, etc. may influence how q should be manipulated to determine </a:t>
                      </a:r>
                      <a:r>
                        <a:rPr lang="en-US" sz="1200" b="0" dirty="0">
                          <a:effectLst/>
                          <a:latin typeface="Calibri" panose="020F0502020204030204" pitchFamily="34" charset="0"/>
                          <a:ea typeface="Calibri" panose="020F0502020204030204" pitchFamily="34" charset="0"/>
                          <a:cs typeface="Calibri" panose="020F0502020204030204" pitchFamily="34" charset="0"/>
                        </a:rPr>
                        <a:t> Δ</a:t>
                      </a: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H (ref. 2018 #1)</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1120864"/>
                  </a:ext>
                </a:extLst>
              </a:tr>
              <a:tr h="592584">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In using q=mc</a:t>
                      </a:r>
                      <a:r>
                        <a:rPr lang="en-US" sz="1600" b="0">
                          <a:effectLst/>
                          <a:latin typeface="Calibri" panose="020F0502020204030204" pitchFamily="34" charset="0"/>
                          <a:ea typeface="Calibri" panose="020F0502020204030204" pitchFamily="34" charset="0"/>
                          <a:cs typeface="Times New Roman" panose="02020603050405020304" pitchFamily="18" charset="0"/>
                        </a:rPr>
                        <a:t>Δ</a:t>
                      </a:r>
                      <a:r>
                        <a:rPr lang="en-US" sz="1600" b="0">
                          <a:effectLst/>
                          <a:latin typeface="Times New Roman" panose="02020603050405020304" pitchFamily="18" charset="0"/>
                          <a:ea typeface="Calibri" panose="020F0502020204030204" pitchFamily="34" charset="0"/>
                          <a:cs typeface="Times New Roman" panose="02020603050405020304" pitchFamily="18" charset="0"/>
                        </a:rPr>
                        <a:t>T for solutions, using mass of ENTIRE solution for m</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Using mass of only one component of solution</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When using q=</a:t>
                      </a:r>
                      <a:r>
                        <a:rPr lang="en-US" sz="1200" b="0" dirty="0" err="1">
                          <a:effectLst/>
                          <a:latin typeface="Times New Roman" panose="02020603050405020304" pitchFamily="18" charset="0"/>
                          <a:ea typeface="Calibri" panose="020F0502020204030204" pitchFamily="34" charset="0"/>
                          <a:cs typeface="Times New Roman" panose="02020603050405020304" pitchFamily="18" charset="0"/>
                        </a:rPr>
                        <a:t>mc</a:t>
                      </a:r>
                      <a:r>
                        <a:rPr lang="en-US" sz="1200" b="0" dirty="0" err="1">
                          <a:effectLst/>
                          <a:latin typeface="Calibri" panose="020F0502020204030204" pitchFamily="34" charset="0"/>
                          <a:ea typeface="Calibri" panose="020F0502020204030204" pitchFamily="34" charset="0"/>
                          <a:cs typeface="Times New Roman" panose="02020603050405020304" pitchFamily="18" charset="0"/>
                        </a:rPr>
                        <a:t>Δ</a:t>
                      </a:r>
                      <a:r>
                        <a:rPr lang="en-US" sz="1200" b="0" dirty="0" err="1">
                          <a:effectLst/>
                          <a:latin typeface="Times New Roman" panose="02020603050405020304" pitchFamily="18" charset="0"/>
                          <a:ea typeface="Calibri" panose="020F0502020204030204" pitchFamily="34" charset="0"/>
                          <a:cs typeface="Times New Roman" panose="02020603050405020304" pitchFamily="18" charset="0"/>
                        </a:rPr>
                        <a:t>T</a:t>
                      </a: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 the mass of the entire system being examined must be used</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914354"/>
                  </a:ext>
                </a:extLst>
              </a:tr>
              <a:tr h="59258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Using both q=</a:t>
                      </a:r>
                      <a:r>
                        <a:rPr lang="en-US" sz="1600" b="0" dirty="0" err="1">
                          <a:effectLst/>
                          <a:latin typeface="Times New Roman" panose="02020603050405020304" pitchFamily="18" charset="0"/>
                          <a:ea typeface="Calibri" panose="020F0502020204030204" pitchFamily="34" charset="0"/>
                          <a:cs typeface="Times New Roman" panose="02020603050405020304" pitchFamily="18" charset="0"/>
                        </a:rPr>
                        <a:t>mc</a:t>
                      </a:r>
                      <a:r>
                        <a:rPr lang="en-US" sz="1600" b="0" dirty="0" err="1">
                          <a:effectLst/>
                          <a:latin typeface="Calibri" panose="020F0502020204030204" pitchFamily="34" charset="0"/>
                          <a:ea typeface="Calibri" panose="020F0502020204030204" pitchFamily="34" charset="0"/>
                          <a:cs typeface="Times New Roman" panose="02020603050405020304" pitchFamily="18" charset="0"/>
                        </a:rPr>
                        <a:t>Δ</a:t>
                      </a:r>
                      <a:r>
                        <a:rPr lang="en-US" sz="1600" b="0" dirty="0" err="1">
                          <a:effectLst/>
                          <a:latin typeface="Times New Roman" panose="02020603050405020304" pitchFamily="18" charset="0"/>
                          <a:ea typeface="Calibri" panose="020F0502020204030204" pitchFamily="34" charset="0"/>
                          <a:cs typeface="Times New Roman" panose="02020603050405020304" pitchFamily="18" charset="0"/>
                        </a:rPr>
                        <a:t>T</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 and heat of fusion/</a:t>
                      </a:r>
                      <a:r>
                        <a:rPr lang="en-US" sz="1600" b="0" dirty="0" err="1">
                          <a:effectLst/>
                          <a:latin typeface="Times New Roman" panose="02020603050405020304" pitchFamily="18" charset="0"/>
                          <a:ea typeface="Calibri" panose="020F0502020204030204" pitchFamily="34" charset="0"/>
                          <a:cs typeface="Times New Roman" panose="02020603050405020304" pitchFamily="18" charset="0"/>
                        </a:rPr>
                        <a:t>vaporation</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 calculations for a situation in which a substance goes through both a phase change and a temperature change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Using only q=mc</a:t>
                      </a:r>
                      <a:r>
                        <a:rPr lang="en-US" sz="1600" b="0">
                          <a:effectLst/>
                          <a:latin typeface="Calibri" panose="020F0502020204030204" pitchFamily="34" charset="0"/>
                          <a:ea typeface="Calibri" panose="020F0502020204030204" pitchFamily="34" charset="0"/>
                          <a:cs typeface="Times New Roman" panose="02020603050405020304" pitchFamily="18" charset="0"/>
                        </a:rPr>
                        <a:t>Δ</a:t>
                      </a:r>
                      <a:r>
                        <a:rPr lang="en-US" sz="1600" b="0">
                          <a:effectLst/>
                          <a:latin typeface="Times New Roman" panose="02020603050405020304" pitchFamily="18" charset="0"/>
                          <a:ea typeface="Calibri" panose="020F0502020204030204" pitchFamily="34" charset="0"/>
                          <a:cs typeface="Times New Roman" panose="02020603050405020304" pitchFamily="18" charset="0"/>
                        </a:rPr>
                        <a:t>T for a situation in which a substance goes through both a phase change and a temperature change</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When a substance experiences a temperature change and a phase change, the two quantities of heat are calculated separately and summed (Ref 2022 #1c)</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7264278"/>
                  </a:ext>
                </a:extLst>
              </a:tr>
            </a:tbl>
          </a:graphicData>
        </a:graphic>
      </p:graphicFrame>
    </p:spTree>
    <p:extLst>
      <p:ext uri="{BB962C8B-B14F-4D97-AF65-F5344CB8AC3E}">
        <p14:creationId xmlns:p14="http://schemas.microsoft.com/office/powerpoint/2010/main" val="2484934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863" y="0"/>
            <a:ext cx="11194473" cy="801340"/>
          </a:xfrm>
        </p:spPr>
        <p:txBody>
          <a:bodyPr>
            <a:normAutofit/>
          </a:bodyPr>
          <a:lstStyle/>
          <a:p>
            <a:r>
              <a:rPr lang="en-US" b="1" dirty="0"/>
              <a:t>Unit 6: Thermodynamics (cont.)</a:t>
            </a:r>
            <a:endParaRPr lang="en-US" dirty="0"/>
          </a:p>
        </p:txBody>
      </p:sp>
      <p:graphicFrame>
        <p:nvGraphicFramePr>
          <p:cNvPr id="8" name="Content Placeholder 6"/>
          <p:cNvGraphicFramePr>
            <a:graphicFrameLocks/>
          </p:cNvGraphicFramePr>
          <p:nvPr>
            <p:extLst>
              <p:ext uri="{D42A27DB-BD31-4B8C-83A1-F6EECF244321}">
                <p14:modId xmlns:p14="http://schemas.microsoft.com/office/powerpoint/2010/main" val="1263253761"/>
              </p:ext>
            </p:extLst>
          </p:nvPr>
        </p:nvGraphicFramePr>
        <p:xfrm>
          <a:off x="282863" y="635946"/>
          <a:ext cx="11656394" cy="2688020"/>
        </p:xfrm>
        <a:graphic>
          <a:graphicData uri="http://schemas.openxmlformats.org/drawingml/2006/table">
            <a:tbl>
              <a:tblPr firstRow="1" firstCol="1" bandRow="1">
                <a:tableStyleId>{FABFCF23-3B69-468F-B69F-88F6DE6A72F2}</a:tableStyleId>
              </a:tblPr>
              <a:tblGrid>
                <a:gridCol w="4302983">
                  <a:extLst>
                    <a:ext uri="{9D8B030D-6E8A-4147-A177-3AD203B41FA5}">
                      <a16:colId xmlns:a16="http://schemas.microsoft.com/office/drawing/2014/main" val="20000"/>
                    </a:ext>
                  </a:extLst>
                </a:gridCol>
                <a:gridCol w="4036403">
                  <a:extLst>
                    <a:ext uri="{9D8B030D-6E8A-4147-A177-3AD203B41FA5}">
                      <a16:colId xmlns:a16="http://schemas.microsoft.com/office/drawing/2014/main" val="20001"/>
                    </a:ext>
                  </a:extLst>
                </a:gridCol>
                <a:gridCol w="3317008">
                  <a:extLst>
                    <a:ext uri="{9D8B030D-6E8A-4147-A177-3AD203B41FA5}">
                      <a16:colId xmlns:a16="http://schemas.microsoft.com/office/drawing/2014/main" val="20002"/>
                    </a:ext>
                  </a:extLst>
                </a:gridCol>
              </a:tblGrid>
              <a:tr h="0">
                <a:tc>
                  <a:txBody>
                    <a:bodyPr/>
                    <a:lstStyle/>
                    <a:p>
                      <a:pPr marL="0" marR="0" algn="l">
                        <a:lnSpc>
                          <a:spcPct val="107000"/>
                        </a:lnSpc>
                        <a:spcBef>
                          <a:spcPts val="1200"/>
                        </a:spcBef>
                        <a:spcAft>
                          <a:spcPts val="0"/>
                        </a:spcAft>
                      </a:pPr>
                      <a:r>
                        <a:rPr lang="en-US" sz="2400" kern="0" dirty="0">
                          <a:effectLst/>
                        </a:rPr>
                        <a:t>Write This…</a:t>
                      </a:r>
                      <a:endParaRPr lang="en-US" sz="2400" b="1" kern="0" dirty="0">
                        <a:solidFill>
                          <a:srgbClr val="2E74B5"/>
                        </a:solidFill>
                        <a:effectLst/>
                        <a:latin typeface="Calibri"/>
                        <a:ea typeface="Times New Roman"/>
                        <a:cs typeface="Times New Roman"/>
                      </a:endParaRPr>
                    </a:p>
                  </a:txBody>
                  <a:tcPr marL="34234" marR="34234" marT="0" marB="0"/>
                </a:tc>
                <a:tc>
                  <a:txBody>
                    <a:bodyPr/>
                    <a:lstStyle/>
                    <a:p>
                      <a:pPr marL="0" marR="0" algn="l">
                        <a:lnSpc>
                          <a:spcPct val="107000"/>
                        </a:lnSpc>
                        <a:spcBef>
                          <a:spcPts val="1200"/>
                        </a:spcBef>
                        <a:spcAft>
                          <a:spcPts val="0"/>
                        </a:spcAft>
                      </a:pPr>
                      <a:r>
                        <a:rPr lang="en-US" sz="2400" kern="0" dirty="0">
                          <a:effectLst/>
                        </a:rPr>
                        <a:t>…Not That!</a:t>
                      </a:r>
                      <a:endParaRPr lang="en-US" sz="2400" b="1" kern="0" dirty="0">
                        <a:solidFill>
                          <a:srgbClr val="2E74B5"/>
                        </a:solidFill>
                        <a:effectLst/>
                        <a:latin typeface="Calibri"/>
                        <a:ea typeface="Times New Roman"/>
                        <a:cs typeface="Times New Roman"/>
                      </a:endParaRPr>
                    </a:p>
                  </a:txBody>
                  <a:tcPr marL="34234" marR="34234" marT="0" marB="0"/>
                </a:tc>
                <a:tc>
                  <a:txBody>
                    <a:bodyPr/>
                    <a:lstStyle/>
                    <a:p>
                      <a:pPr marL="0" marR="0" algn="l">
                        <a:lnSpc>
                          <a:spcPct val="107000"/>
                        </a:lnSpc>
                        <a:spcBef>
                          <a:spcPts val="1200"/>
                        </a:spcBef>
                        <a:spcAft>
                          <a:spcPts val="0"/>
                        </a:spcAft>
                      </a:pPr>
                      <a:r>
                        <a:rPr lang="en-US" sz="2400" kern="0" dirty="0">
                          <a:effectLst/>
                        </a:rPr>
                        <a:t>Rationale</a:t>
                      </a:r>
                      <a:endParaRPr lang="en-US" sz="2400" b="1" kern="0" dirty="0">
                        <a:solidFill>
                          <a:srgbClr val="2E74B5"/>
                        </a:solidFill>
                        <a:effectLst/>
                        <a:latin typeface="Calibri"/>
                        <a:ea typeface="Times New Roman"/>
                        <a:cs typeface="Times New Roman"/>
                      </a:endParaRPr>
                    </a:p>
                  </a:txBody>
                  <a:tcPr marL="34234" marR="34234" marT="0" marB="0"/>
                </a:tc>
                <a:extLst>
                  <a:ext uri="{0D108BD9-81ED-4DB2-BD59-A6C34878D82A}">
                    <a16:rowId xmlns:a16="http://schemas.microsoft.com/office/drawing/2014/main" val="1900054053"/>
                  </a:ext>
                </a:extLst>
              </a:tr>
              <a:tr h="59258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Use a thermometer to measure temperature values, and then subtract to find </a:t>
                      </a:r>
                      <a:r>
                        <a:rPr lang="en-US" sz="1600" b="0" dirty="0">
                          <a:effectLst/>
                          <a:latin typeface="Calibri" panose="020F0502020204030204" pitchFamily="34" charset="0"/>
                          <a:ea typeface="Calibri" panose="020F0502020204030204" pitchFamily="34" charset="0"/>
                          <a:cs typeface="Times New Roman" panose="02020603050405020304" pitchFamily="18" charset="0"/>
                        </a:rPr>
                        <a:t>Δ</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Use a thermometer to measure </a:t>
                      </a:r>
                      <a:r>
                        <a:rPr lang="en-US" sz="1600" b="0" dirty="0">
                          <a:effectLst/>
                          <a:latin typeface="Calibri" panose="020F0502020204030204" pitchFamily="34" charset="0"/>
                          <a:ea typeface="Calibri" panose="020F0502020204030204" pitchFamily="34" charset="0"/>
                          <a:cs typeface="Times New Roman" panose="02020603050405020304" pitchFamily="18" charset="0"/>
                        </a:rPr>
                        <a:t>Δ</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A thermometer doesn’t measure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Δ</a:t>
                      </a: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T, it measures T values that can then be used to calculate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Δ</a:t>
                      </a: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T  (ref. 2019 #1e)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8219049"/>
                  </a:ext>
                </a:extLst>
              </a:tr>
              <a:tr h="592584">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ΔH°=Σ(enthalpies of bonds broken) –Σ(enthalpies of bonds formed) when calculating  ΔH°</a:t>
                      </a:r>
                      <a:r>
                        <a:rPr lang="en-US" sz="1600" b="0" baseline="-25000">
                          <a:effectLst/>
                          <a:latin typeface="Times New Roman" panose="02020603050405020304" pitchFamily="18" charset="0"/>
                          <a:ea typeface="Calibri" panose="020F0502020204030204" pitchFamily="34" charset="0"/>
                          <a:cs typeface="Times New Roman" panose="02020603050405020304" pitchFamily="18" charset="0"/>
                        </a:rPr>
                        <a:t>rxn</a:t>
                      </a:r>
                      <a:r>
                        <a:rPr lang="en-US" sz="1600" b="0">
                          <a:effectLst/>
                          <a:latin typeface="Times New Roman" panose="02020603050405020304" pitchFamily="18" charset="0"/>
                          <a:ea typeface="Calibri" panose="020F0502020204030204" pitchFamily="34" charset="0"/>
                          <a:cs typeface="Times New Roman" panose="02020603050405020304" pitchFamily="18" charset="0"/>
                        </a:rPr>
                        <a:t>  from bond energies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ΔH°</a:t>
                      </a:r>
                      <a:r>
                        <a:rPr lang="en-US" sz="1600" b="0" baseline="-25000">
                          <a:effectLst/>
                          <a:latin typeface="Times New Roman" panose="02020603050405020304" pitchFamily="18" charset="0"/>
                          <a:ea typeface="Calibri" panose="020F0502020204030204" pitchFamily="34" charset="0"/>
                          <a:cs typeface="Times New Roman" panose="02020603050405020304" pitchFamily="18" charset="0"/>
                        </a:rPr>
                        <a:t>rxn</a:t>
                      </a:r>
                      <a:r>
                        <a:rPr lang="en-US" sz="1600" b="0">
                          <a:effectLst/>
                          <a:latin typeface="Times New Roman" panose="02020603050405020304" pitchFamily="18" charset="0"/>
                          <a:ea typeface="Calibri" panose="020F0502020204030204" pitchFamily="34" charset="0"/>
                          <a:cs typeface="Times New Roman" panose="02020603050405020304" pitchFamily="18" charset="0"/>
                        </a:rPr>
                        <a:t> = ΔH</a:t>
                      </a:r>
                      <a:r>
                        <a:rPr lang="en-US" sz="1600" b="0" baseline="-25000">
                          <a:effectLst/>
                          <a:latin typeface="Times New Roman" panose="02020603050405020304" pitchFamily="18" charset="0"/>
                          <a:ea typeface="Calibri" panose="020F0502020204030204" pitchFamily="34" charset="0"/>
                          <a:cs typeface="Times New Roman" panose="02020603050405020304" pitchFamily="18" charset="0"/>
                        </a:rPr>
                        <a:t>products</a:t>
                      </a:r>
                      <a:r>
                        <a:rPr lang="en-US" sz="1600" b="0">
                          <a:effectLst/>
                          <a:latin typeface="Times New Roman" panose="02020603050405020304" pitchFamily="18" charset="0"/>
                          <a:ea typeface="Calibri" panose="020F0502020204030204" pitchFamily="34" charset="0"/>
                          <a:cs typeface="Times New Roman" panose="02020603050405020304" pitchFamily="18" charset="0"/>
                        </a:rPr>
                        <a:t> – ΔH</a:t>
                      </a:r>
                      <a:r>
                        <a:rPr lang="en-US" sz="1600" b="0" baseline="-25000">
                          <a:effectLst/>
                          <a:latin typeface="Times New Roman" panose="02020603050405020304" pitchFamily="18" charset="0"/>
                          <a:ea typeface="Calibri" panose="020F0502020204030204" pitchFamily="34" charset="0"/>
                          <a:cs typeface="Times New Roman" panose="02020603050405020304" pitchFamily="18" charset="0"/>
                        </a:rPr>
                        <a:t>reactants</a:t>
                      </a:r>
                      <a:r>
                        <a:rPr lang="en-US" sz="1600" b="0">
                          <a:effectLst/>
                          <a:latin typeface="Times New Roman" panose="02020603050405020304" pitchFamily="18" charset="0"/>
                          <a:ea typeface="Calibri" panose="020F0502020204030204" pitchFamily="34" charset="0"/>
                          <a:cs typeface="Times New Roman" panose="02020603050405020304" pitchFamily="18" charset="0"/>
                        </a:rPr>
                        <a:t> when calculating  ΔH°</a:t>
                      </a:r>
                      <a:r>
                        <a:rPr lang="en-US" sz="1600" b="0" baseline="-25000">
                          <a:effectLst/>
                          <a:latin typeface="Times New Roman" panose="02020603050405020304" pitchFamily="18" charset="0"/>
                          <a:ea typeface="Calibri" panose="020F0502020204030204" pitchFamily="34" charset="0"/>
                          <a:cs typeface="Times New Roman" panose="02020603050405020304" pitchFamily="18" charset="0"/>
                        </a:rPr>
                        <a:t>rxn</a:t>
                      </a:r>
                      <a:r>
                        <a:rPr lang="en-US" sz="1600" b="0">
                          <a:effectLst/>
                          <a:latin typeface="Times New Roman" panose="02020603050405020304" pitchFamily="18" charset="0"/>
                          <a:ea typeface="Calibri" panose="020F0502020204030204" pitchFamily="34" charset="0"/>
                          <a:cs typeface="Times New Roman" panose="02020603050405020304" pitchFamily="18" charset="0"/>
                        </a:rPr>
                        <a:t> from bond energies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a:effectLst/>
                          <a:latin typeface="Times New Roman" panose="02020603050405020304" pitchFamily="18" charset="0"/>
                          <a:ea typeface="Calibri" panose="020F0502020204030204" pitchFamily="34" charset="0"/>
                          <a:cs typeface="Times New Roman" panose="02020603050405020304" pitchFamily="18" charset="0"/>
                        </a:rPr>
                        <a:t>Applying the wrong formula will give an incorrect sign for the </a:t>
                      </a:r>
                      <a:r>
                        <a:rPr lang="en-US" sz="1800" b="0">
                          <a:effectLst/>
                          <a:latin typeface="Times New Roman" panose="02020603050405020304" pitchFamily="18" charset="0"/>
                          <a:ea typeface="Calibri" panose="020F0502020204030204" pitchFamily="34" charset="0"/>
                          <a:cs typeface="Times New Roman" panose="02020603050405020304" pitchFamily="18" charset="0"/>
                        </a:rPr>
                        <a:t> ΔH°</a:t>
                      </a:r>
                      <a:r>
                        <a:rPr lang="en-US" sz="1800" b="0" baseline="-25000">
                          <a:effectLst/>
                          <a:latin typeface="Times New Roman" panose="02020603050405020304" pitchFamily="18" charset="0"/>
                          <a:ea typeface="Calibri" panose="020F0502020204030204" pitchFamily="34" charset="0"/>
                          <a:cs typeface="Times New Roman" panose="02020603050405020304" pitchFamily="18" charset="0"/>
                        </a:rPr>
                        <a:t>rxn </a:t>
                      </a:r>
                      <a:r>
                        <a:rPr lang="en-US" sz="1200" b="0">
                          <a:effectLst/>
                          <a:latin typeface="Times New Roman" panose="02020603050405020304" pitchFamily="18" charset="0"/>
                          <a:ea typeface="Calibri" panose="020F0502020204030204" pitchFamily="34" charset="0"/>
                          <a:cs typeface="Times New Roman" panose="02020603050405020304" pitchFamily="18" charset="0"/>
                        </a:rPr>
                        <a:t>(ref. 2017 #2b)</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272496"/>
                  </a:ext>
                </a:extLst>
              </a:tr>
              <a:tr h="592584">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Multiplying bond energy values by stoichiometric factors as well as number of bonds in a molecule when calculating </a:t>
                      </a:r>
                      <a:r>
                        <a:rPr lang="en-US" sz="1600" b="0">
                          <a:effectLst/>
                          <a:latin typeface="Calibri" panose="020F0502020204030204" pitchFamily="34" charset="0"/>
                          <a:ea typeface="Calibri" panose="020F0502020204030204" pitchFamily="34" charset="0"/>
                          <a:cs typeface="Times New Roman" panose="02020603050405020304" pitchFamily="18" charset="0"/>
                        </a:rPr>
                        <a:t>Δ</a:t>
                      </a:r>
                      <a:r>
                        <a:rPr lang="en-US" sz="1600" b="0">
                          <a:effectLst/>
                          <a:latin typeface="Times New Roman" panose="02020603050405020304" pitchFamily="18" charset="0"/>
                          <a:ea typeface="Calibri" panose="020F0502020204030204" pitchFamily="34" charset="0"/>
                          <a:cs typeface="Times New Roman" panose="02020603050405020304" pitchFamily="18" charset="0"/>
                        </a:rPr>
                        <a:t>H from bond energies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Only using number of bonds in a single molecule without taking stoichiometric factors into account</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Stoichiometry factors represent the number of molecules taking part in the reaction, so number of bonds in a single molecule must be multiplied by this coefficient (ref. 2019 #2g)</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6980182"/>
                  </a:ext>
                </a:extLst>
              </a:tr>
            </a:tbl>
          </a:graphicData>
        </a:graphic>
      </p:graphicFrame>
    </p:spTree>
    <p:extLst>
      <p:ext uri="{BB962C8B-B14F-4D97-AF65-F5344CB8AC3E}">
        <p14:creationId xmlns:p14="http://schemas.microsoft.com/office/powerpoint/2010/main" val="1259496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061A1-20F6-42CC-A3CA-A1CF623C97BA}"/>
              </a:ext>
            </a:extLst>
          </p:cNvPr>
          <p:cNvSpPr>
            <a:spLocks noGrp="1"/>
          </p:cNvSpPr>
          <p:nvPr>
            <p:ph type="title"/>
          </p:nvPr>
        </p:nvSpPr>
        <p:spPr/>
        <p:txBody>
          <a:bodyPr/>
          <a:lstStyle/>
          <a:p>
            <a:r>
              <a:rPr lang="en-US" dirty="0"/>
              <a:t>Table of Contents</a:t>
            </a:r>
          </a:p>
        </p:txBody>
      </p:sp>
      <p:sp>
        <p:nvSpPr>
          <p:cNvPr id="7" name="Content Placeholder 6">
            <a:extLst>
              <a:ext uri="{FF2B5EF4-FFF2-40B4-BE49-F238E27FC236}">
                <a16:creationId xmlns:a16="http://schemas.microsoft.com/office/drawing/2014/main" id="{AF82DCB8-DF8C-422D-B9F7-D803C47FFDD4}"/>
              </a:ext>
            </a:extLst>
          </p:cNvPr>
          <p:cNvSpPr>
            <a:spLocks noGrp="1"/>
          </p:cNvSpPr>
          <p:nvPr>
            <p:ph idx="1"/>
          </p:nvPr>
        </p:nvSpPr>
        <p:spPr>
          <a:xfrm>
            <a:off x="677334" y="1442721"/>
            <a:ext cx="9167706" cy="4598642"/>
          </a:xfrm>
        </p:spPr>
        <p:txBody>
          <a:bodyPr>
            <a:normAutofit/>
          </a:bodyPr>
          <a:lstStyle/>
          <a:p>
            <a:r>
              <a:rPr lang="en-US" sz="2000" dirty="0">
                <a:hlinkClick r:id="rId2" action="ppaction://hlinksldjump"/>
              </a:rPr>
              <a:t>For All Questions</a:t>
            </a:r>
            <a:endParaRPr lang="en-US" sz="2000" dirty="0"/>
          </a:p>
          <a:p>
            <a:r>
              <a:rPr lang="en-US" sz="2000" dirty="0">
                <a:hlinkClick r:id="rId3" action="ppaction://hlinksldjump"/>
              </a:rPr>
              <a:t>Unit 1: Atomic Structure and Properties</a:t>
            </a:r>
            <a:endParaRPr lang="en-US" sz="2000" dirty="0"/>
          </a:p>
          <a:p>
            <a:r>
              <a:rPr lang="en-US" sz="2000" dirty="0">
                <a:hlinkClick r:id="rId4" action="ppaction://hlinksldjump"/>
              </a:rPr>
              <a:t>Unit 2: Molecular and Ionic Compound Structure and Properties</a:t>
            </a:r>
            <a:endParaRPr lang="en-US" sz="2000" dirty="0"/>
          </a:p>
          <a:p>
            <a:r>
              <a:rPr lang="en-US" sz="2000" dirty="0">
                <a:hlinkClick r:id="rId5" action="ppaction://hlinksldjump"/>
              </a:rPr>
              <a:t>Unit 3: Intermolecular Forces and Properties</a:t>
            </a:r>
            <a:endParaRPr lang="en-US" sz="2000" dirty="0"/>
          </a:p>
          <a:p>
            <a:r>
              <a:rPr lang="en-US" sz="2000" dirty="0">
                <a:hlinkClick r:id="rId6" action="ppaction://hlinksldjump"/>
              </a:rPr>
              <a:t>Unit 4: Chemical Reactions</a:t>
            </a:r>
            <a:endParaRPr lang="en-US" sz="2000" dirty="0"/>
          </a:p>
          <a:p>
            <a:r>
              <a:rPr lang="en-US" sz="2000" dirty="0">
                <a:hlinkClick r:id="rId7" action="ppaction://hlinksldjump"/>
              </a:rPr>
              <a:t>Unit 5: Kinetics</a:t>
            </a:r>
            <a:endParaRPr lang="en-US" sz="2000" dirty="0"/>
          </a:p>
          <a:p>
            <a:r>
              <a:rPr lang="en-US" sz="2000" dirty="0">
                <a:hlinkClick r:id="rId8" action="ppaction://hlinksldjump"/>
              </a:rPr>
              <a:t>Unit 6: Thermodynamics</a:t>
            </a:r>
            <a:endParaRPr lang="en-US" sz="2000" dirty="0"/>
          </a:p>
          <a:p>
            <a:r>
              <a:rPr lang="en-US" sz="2000" dirty="0">
                <a:hlinkClick r:id="rId9" action="ppaction://hlinksldjump"/>
              </a:rPr>
              <a:t>Unit 7: Equilibrium</a:t>
            </a:r>
            <a:endParaRPr lang="en-US" sz="2000" dirty="0"/>
          </a:p>
          <a:p>
            <a:r>
              <a:rPr lang="en-US" sz="2000" dirty="0">
                <a:hlinkClick r:id="rId10" action="ppaction://hlinksldjump"/>
              </a:rPr>
              <a:t>Unit 8: Acids and Bases</a:t>
            </a:r>
            <a:endParaRPr lang="en-US" sz="2000" dirty="0"/>
          </a:p>
          <a:p>
            <a:r>
              <a:rPr lang="en-US" sz="2000" dirty="0">
                <a:hlinkClick r:id="rId11" action="ppaction://hlinksldjump"/>
              </a:rPr>
              <a:t>Unit 9: Applications of Thermodynamics</a:t>
            </a:r>
            <a:endParaRPr lang="en-US" sz="2000" dirty="0"/>
          </a:p>
          <a:p>
            <a:endParaRPr lang="en-US" dirty="0"/>
          </a:p>
        </p:txBody>
      </p:sp>
    </p:spTree>
    <p:extLst>
      <p:ext uri="{BB962C8B-B14F-4D97-AF65-F5344CB8AC3E}">
        <p14:creationId xmlns:p14="http://schemas.microsoft.com/office/powerpoint/2010/main" val="3244020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5422"/>
            <a:ext cx="8596668" cy="1320800"/>
          </a:xfrm>
        </p:spPr>
        <p:txBody>
          <a:bodyPr/>
          <a:lstStyle/>
          <a:p>
            <a:r>
              <a:rPr lang="en-US" dirty="0"/>
              <a:t>Unit 6 Practice – 2018 FRQ #1 (parts d-g)</a:t>
            </a:r>
          </a:p>
        </p:txBody>
      </p:sp>
      <p:pic>
        <p:nvPicPr>
          <p:cNvPr id="4" name="Picture 3"/>
          <p:cNvPicPr>
            <a:picLocks noChangeAspect="1"/>
          </p:cNvPicPr>
          <p:nvPr/>
        </p:nvPicPr>
        <p:blipFill>
          <a:blip r:embed="rId2"/>
          <a:stretch>
            <a:fillRect/>
          </a:stretch>
        </p:blipFill>
        <p:spPr>
          <a:xfrm>
            <a:off x="771144" y="684975"/>
            <a:ext cx="5214019" cy="6173025"/>
          </a:xfrm>
          <a:prstGeom prst="rect">
            <a:avLst/>
          </a:prstGeom>
        </p:spPr>
      </p:pic>
    </p:spTree>
    <p:extLst>
      <p:ext uri="{BB962C8B-B14F-4D97-AF65-F5344CB8AC3E}">
        <p14:creationId xmlns:p14="http://schemas.microsoft.com/office/powerpoint/2010/main" val="57331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3226"/>
          <a:stretch/>
        </p:blipFill>
        <p:spPr>
          <a:xfrm>
            <a:off x="297105" y="1297052"/>
            <a:ext cx="5486400" cy="3174829"/>
          </a:xfrm>
          <a:prstGeom prst="rect">
            <a:avLst/>
          </a:prstGeom>
        </p:spPr>
      </p:pic>
      <p:sp>
        <p:nvSpPr>
          <p:cNvPr id="2" name="Title 1"/>
          <p:cNvSpPr>
            <a:spLocks noGrp="1"/>
          </p:cNvSpPr>
          <p:nvPr>
            <p:ph type="title"/>
          </p:nvPr>
        </p:nvSpPr>
        <p:spPr>
          <a:xfrm>
            <a:off x="522040" y="231403"/>
            <a:ext cx="8596668" cy="1320800"/>
          </a:xfrm>
        </p:spPr>
        <p:txBody>
          <a:bodyPr>
            <a:normAutofit/>
          </a:bodyPr>
          <a:lstStyle/>
          <a:p>
            <a:r>
              <a:rPr lang="en-US" sz="3200" dirty="0"/>
              <a:t>2018 FRQ #1 Scoring Guidelines and Things to Notice</a:t>
            </a:r>
          </a:p>
        </p:txBody>
      </p:sp>
      <p:sp>
        <p:nvSpPr>
          <p:cNvPr id="8" name="TextBox 7"/>
          <p:cNvSpPr txBox="1"/>
          <p:nvPr/>
        </p:nvSpPr>
        <p:spPr>
          <a:xfrm>
            <a:off x="5783505" y="3136476"/>
            <a:ext cx="4598168" cy="523220"/>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US" sz="1400" dirty="0"/>
              <a:t>Notice that there is no double-jeopardy – a wrong value from part (d) used correctly here earns point</a:t>
            </a:r>
          </a:p>
        </p:txBody>
      </p:sp>
      <p:sp>
        <p:nvSpPr>
          <p:cNvPr id="11" name="Rectangle 10"/>
          <p:cNvSpPr/>
          <p:nvPr/>
        </p:nvSpPr>
        <p:spPr>
          <a:xfrm>
            <a:off x="3340049" y="3442397"/>
            <a:ext cx="2035513" cy="99186"/>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424610" y="4213954"/>
            <a:ext cx="672045" cy="127138"/>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09897" y="4903407"/>
            <a:ext cx="1063486" cy="149703"/>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230255" y="4753704"/>
            <a:ext cx="1285157" cy="149703"/>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848928" y="4551471"/>
            <a:ext cx="4467322" cy="1600438"/>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US" sz="1400" dirty="0"/>
              <a:t>Be sure work is represented so that all intermediate work can be recognized -even if you don’t stop to get an answer – so you can earn full points</a:t>
            </a:r>
          </a:p>
          <a:p>
            <a:pPr marL="285750" indent="-285750">
              <a:buFont typeface="Arial" panose="020B0604020202020204" pitchFamily="34" charset="0"/>
              <a:buChar char="•"/>
            </a:pPr>
            <a:r>
              <a:rPr lang="en-US" sz="1400" dirty="0"/>
              <a:t>Missing negative sign would not earn the point</a:t>
            </a:r>
          </a:p>
          <a:p>
            <a:pPr marL="285750" indent="-285750">
              <a:buFont typeface="Arial" panose="020B0604020202020204" pitchFamily="34" charset="0"/>
              <a:buChar char="•"/>
            </a:pPr>
            <a:r>
              <a:rPr lang="en-US" sz="1400" dirty="0"/>
              <a:t>Show work so that maximum points can be earned</a:t>
            </a:r>
          </a:p>
        </p:txBody>
      </p:sp>
      <p:sp>
        <p:nvSpPr>
          <p:cNvPr id="17" name="Rectangle 16"/>
          <p:cNvSpPr/>
          <p:nvPr/>
        </p:nvSpPr>
        <p:spPr>
          <a:xfrm>
            <a:off x="709896" y="5517626"/>
            <a:ext cx="3040068" cy="88848"/>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029527" y="5332626"/>
            <a:ext cx="930664" cy="18500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rotWithShape="1">
          <a:blip r:embed="rId3"/>
          <a:srcRect b="70724"/>
          <a:stretch/>
        </p:blipFill>
        <p:spPr>
          <a:xfrm>
            <a:off x="297105" y="4443831"/>
            <a:ext cx="5486400" cy="1802050"/>
          </a:xfrm>
          <a:prstGeom prst="rect">
            <a:avLst/>
          </a:prstGeom>
        </p:spPr>
      </p:pic>
    </p:spTree>
    <p:extLst>
      <p:ext uri="{BB962C8B-B14F-4D97-AF65-F5344CB8AC3E}">
        <p14:creationId xmlns:p14="http://schemas.microsoft.com/office/powerpoint/2010/main" val="3236422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6327" y="1782102"/>
            <a:ext cx="5486400" cy="2667574"/>
          </a:xfrm>
          <a:prstGeom prst="rect">
            <a:avLst/>
          </a:prstGeom>
        </p:spPr>
      </p:pic>
      <p:sp>
        <p:nvSpPr>
          <p:cNvPr id="2" name="Title 1"/>
          <p:cNvSpPr>
            <a:spLocks noGrp="1"/>
          </p:cNvSpPr>
          <p:nvPr>
            <p:ph type="title"/>
          </p:nvPr>
        </p:nvSpPr>
        <p:spPr>
          <a:xfrm>
            <a:off x="522040" y="231403"/>
            <a:ext cx="8596668" cy="1320800"/>
          </a:xfrm>
        </p:spPr>
        <p:txBody>
          <a:bodyPr>
            <a:normAutofit/>
          </a:bodyPr>
          <a:lstStyle/>
          <a:p>
            <a:r>
              <a:rPr lang="en-US" sz="3200" dirty="0"/>
              <a:t>2018 FRQ #1 Scoring Guidelines and Things to Notice</a:t>
            </a:r>
          </a:p>
        </p:txBody>
      </p:sp>
      <p:sp>
        <p:nvSpPr>
          <p:cNvPr id="8" name="TextBox 7"/>
          <p:cNvSpPr txBox="1"/>
          <p:nvPr/>
        </p:nvSpPr>
        <p:spPr>
          <a:xfrm>
            <a:off x="5614740" y="2270035"/>
            <a:ext cx="4467322" cy="523220"/>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US" sz="1400" dirty="0"/>
              <a:t>Answer must be clear and easy to follow; also, both cause and effect are noted</a:t>
            </a:r>
          </a:p>
        </p:txBody>
      </p:sp>
      <p:sp>
        <p:nvSpPr>
          <p:cNvPr id="12" name="TextBox 11"/>
          <p:cNvSpPr txBox="1"/>
          <p:nvPr/>
        </p:nvSpPr>
        <p:spPr>
          <a:xfrm>
            <a:off x="5693734" y="3970852"/>
            <a:ext cx="4467322" cy="523220"/>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US" sz="1400" dirty="0"/>
              <a:t>Correct charges and stoichiometric factors must be included</a:t>
            </a:r>
          </a:p>
        </p:txBody>
      </p:sp>
    </p:spTree>
    <p:extLst>
      <p:ext uri="{BB962C8B-B14F-4D97-AF65-F5344CB8AC3E}">
        <p14:creationId xmlns:p14="http://schemas.microsoft.com/office/powerpoint/2010/main" val="2867514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863" y="0"/>
            <a:ext cx="11194473" cy="801340"/>
          </a:xfrm>
        </p:spPr>
        <p:txBody>
          <a:bodyPr>
            <a:normAutofit/>
          </a:bodyPr>
          <a:lstStyle/>
          <a:p>
            <a:r>
              <a:rPr lang="en-US" b="1" dirty="0"/>
              <a:t>Unit 7: Equilibrium</a:t>
            </a:r>
            <a:endParaRPr lang="en-US" dirty="0"/>
          </a:p>
        </p:txBody>
      </p:sp>
      <p:graphicFrame>
        <p:nvGraphicFramePr>
          <p:cNvPr id="8" name="Content Placeholder 6"/>
          <p:cNvGraphicFramePr>
            <a:graphicFrameLocks/>
          </p:cNvGraphicFramePr>
          <p:nvPr>
            <p:extLst>
              <p:ext uri="{D42A27DB-BD31-4B8C-83A1-F6EECF244321}">
                <p14:modId xmlns:p14="http://schemas.microsoft.com/office/powerpoint/2010/main" val="678311115"/>
              </p:ext>
            </p:extLst>
          </p:nvPr>
        </p:nvGraphicFramePr>
        <p:xfrm>
          <a:off x="282863" y="635946"/>
          <a:ext cx="11656394" cy="5316039"/>
        </p:xfrm>
        <a:graphic>
          <a:graphicData uri="http://schemas.openxmlformats.org/drawingml/2006/table">
            <a:tbl>
              <a:tblPr firstRow="1" firstCol="1" bandRow="1">
                <a:tableStyleId>{FABFCF23-3B69-468F-B69F-88F6DE6A72F2}</a:tableStyleId>
              </a:tblPr>
              <a:tblGrid>
                <a:gridCol w="4302983">
                  <a:extLst>
                    <a:ext uri="{9D8B030D-6E8A-4147-A177-3AD203B41FA5}">
                      <a16:colId xmlns:a16="http://schemas.microsoft.com/office/drawing/2014/main" val="20000"/>
                    </a:ext>
                  </a:extLst>
                </a:gridCol>
                <a:gridCol w="4036403">
                  <a:extLst>
                    <a:ext uri="{9D8B030D-6E8A-4147-A177-3AD203B41FA5}">
                      <a16:colId xmlns:a16="http://schemas.microsoft.com/office/drawing/2014/main" val="20001"/>
                    </a:ext>
                  </a:extLst>
                </a:gridCol>
                <a:gridCol w="3317008">
                  <a:extLst>
                    <a:ext uri="{9D8B030D-6E8A-4147-A177-3AD203B41FA5}">
                      <a16:colId xmlns:a16="http://schemas.microsoft.com/office/drawing/2014/main" val="20002"/>
                    </a:ext>
                  </a:extLst>
                </a:gridCol>
              </a:tblGrid>
              <a:tr h="0">
                <a:tc>
                  <a:txBody>
                    <a:bodyPr/>
                    <a:lstStyle/>
                    <a:p>
                      <a:pPr marL="0" marR="0" algn="l">
                        <a:lnSpc>
                          <a:spcPct val="107000"/>
                        </a:lnSpc>
                        <a:spcBef>
                          <a:spcPts val="1200"/>
                        </a:spcBef>
                        <a:spcAft>
                          <a:spcPts val="0"/>
                        </a:spcAft>
                      </a:pPr>
                      <a:r>
                        <a:rPr lang="en-US" sz="2400" kern="0">
                          <a:effectLst/>
                        </a:rPr>
                        <a:t>Write This…</a:t>
                      </a:r>
                      <a:endParaRPr lang="en-US" sz="2400" b="1" kern="0" dirty="0">
                        <a:solidFill>
                          <a:srgbClr val="2E74B5"/>
                        </a:solidFill>
                        <a:effectLst/>
                        <a:latin typeface="Calibri"/>
                        <a:ea typeface="Times New Roman"/>
                        <a:cs typeface="Times New Roman"/>
                      </a:endParaRPr>
                    </a:p>
                  </a:txBody>
                  <a:tcPr marL="34234" marR="34234" marT="0" marB="0"/>
                </a:tc>
                <a:tc>
                  <a:txBody>
                    <a:bodyPr/>
                    <a:lstStyle/>
                    <a:p>
                      <a:pPr marL="0" marR="0" algn="l">
                        <a:lnSpc>
                          <a:spcPct val="107000"/>
                        </a:lnSpc>
                        <a:spcBef>
                          <a:spcPts val="1200"/>
                        </a:spcBef>
                        <a:spcAft>
                          <a:spcPts val="0"/>
                        </a:spcAft>
                      </a:pPr>
                      <a:r>
                        <a:rPr lang="en-US" sz="2400" kern="0" dirty="0">
                          <a:effectLst/>
                        </a:rPr>
                        <a:t>…Not That!</a:t>
                      </a:r>
                      <a:endParaRPr lang="en-US" sz="2400" b="1" kern="0" dirty="0">
                        <a:solidFill>
                          <a:srgbClr val="2E74B5"/>
                        </a:solidFill>
                        <a:effectLst/>
                        <a:latin typeface="Calibri"/>
                        <a:ea typeface="Times New Roman"/>
                        <a:cs typeface="Times New Roman"/>
                      </a:endParaRPr>
                    </a:p>
                  </a:txBody>
                  <a:tcPr marL="34234" marR="34234" marT="0" marB="0"/>
                </a:tc>
                <a:tc>
                  <a:txBody>
                    <a:bodyPr/>
                    <a:lstStyle/>
                    <a:p>
                      <a:pPr marL="0" marR="0" algn="l">
                        <a:lnSpc>
                          <a:spcPct val="107000"/>
                        </a:lnSpc>
                        <a:spcBef>
                          <a:spcPts val="1200"/>
                        </a:spcBef>
                        <a:spcAft>
                          <a:spcPts val="0"/>
                        </a:spcAft>
                      </a:pPr>
                      <a:r>
                        <a:rPr lang="en-US" sz="2400" kern="0" dirty="0">
                          <a:effectLst/>
                        </a:rPr>
                        <a:t>Rationale</a:t>
                      </a:r>
                      <a:endParaRPr lang="en-US" sz="2400" b="1" kern="0" dirty="0">
                        <a:solidFill>
                          <a:srgbClr val="2E74B5"/>
                        </a:solidFill>
                        <a:effectLst/>
                        <a:latin typeface="Calibri"/>
                        <a:ea typeface="Times New Roman"/>
                        <a:cs typeface="Times New Roman"/>
                      </a:endParaRPr>
                    </a:p>
                  </a:txBody>
                  <a:tcPr marL="34234" marR="34234" marT="0" marB="0"/>
                </a:tc>
                <a:extLst>
                  <a:ext uri="{0D108BD9-81ED-4DB2-BD59-A6C34878D82A}">
                    <a16:rowId xmlns:a16="http://schemas.microsoft.com/office/drawing/2014/main" val="1900054053"/>
                  </a:ext>
                </a:extLst>
              </a:tr>
              <a:tr h="59258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Beginning K expressions with K=</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Not including K= at the beginning of a K expression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K expressions must begin with K= (Ref 2021 #1a)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4668109"/>
                  </a:ext>
                </a:extLst>
              </a:tr>
              <a:tr h="59258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Correct formulas (including charges!) for all species in equilibrium expressions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Substitutions, abbreviations, chargeless ions, other shorthand that may work out in calculations but does not represent the correct species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Equilibrium expressions must be written formally when requested</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9594903"/>
                  </a:ext>
                </a:extLst>
              </a:tr>
              <a:tr h="59258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K expressions that include only aqueous and gases species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K expressions that include solid and liquid species (including water)</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Solids and liquids are not included in K expressions (Ref 2021 #1a)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7787221"/>
                  </a:ext>
                </a:extLst>
              </a:tr>
              <a:tr h="59258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In </a:t>
                      </a:r>
                      <a:r>
                        <a:rPr lang="en-US" sz="1600" b="0" dirty="0" err="1">
                          <a:effectLst/>
                          <a:latin typeface="Times New Roman" panose="02020603050405020304" pitchFamily="18" charset="0"/>
                          <a:ea typeface="Calibri" panose="020F0502020204030204" pitchFamily="34" charset="0"/>
                          <a:cs typeface="Times New Roman" panose="02020603050405020304" pitchFamily="18" charset="0"/>
                        </a:rPr>
                        <a:t>K</a:t>
                      </a:r>
                      <a:r>
                        <a:rPr lang="en-US" sz="1600" b="0" baseline="-25000" dirty="0" err="1">
                          <a:effectLst/>
                          <a:latin typeface="Times New Roman" panose="02020603050405020304" pitchFamily="18" charset="0"/>
                          <a:ea typeface="Calibri" panose="020F0502020204030204" pitchFamily="34" charset="0"/>
                          <a:cs typeface="Times New Roman" panose="02020603050405020304" pitchFamily="18" charset="0"/>
                        </a:rPr>
                        <a:t>p</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 expressions:  </a:t>
                      </a:r>
                      <a:r>
                        <a:rPr lang="en-US" sz="1600" b="0" dirty="0" err="1">
                          <a:effectLst/>
                          <a:latin typeface="Times New Roman" panose="02020603050405020304" pitchFamily="18" charset="0"/>
                          <a:ea typeface="Calibri" panose="020F0502020204030204" pitchFamily="34" charset="0"/>
                          <a:cs typeface="Times New Roman" panose="02020603050405020304" pitchFamily="18" charset="0"/>
                        </a:rPr>
                        <a:t>P</a:t>
                      </a:r>
                      <a:r>
                        <a:rPr lang="en-US" sz="1600" b="0" baseline="-25000" dirty="0" err="1">
                          <a:effectLst/>
                          <a:latin typeface="Times New Roman" panose="02020603050405020304" pitchFamily="18" charset="0"/>
                          <a:ea typeface="Calibri" panose="020F0502020204030204" pitchFamily="34" charset="0"/>
                          <a:cs typeface="Times New Roman" panose="02020603050405020304" pitchFamily="18" charset="0"/>
                        </a:rPr>
                        <a:t>species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In K</a:t>
                      </a:r>
                      <a:r>
                        <a:rPr lang="en-US" sz="1600" b="0" baseline="-25000">
                          <a:effectLst/>
                          <a:latin typeface="Times New Roman" panose="02020603050405020304" pitchFamily="18" charset="0"/>
                          <a:ea typeface="Calibri" panose="020F0502020204030204" pitchFamily="34" charset="0"/>
                          <a:cs typeface="Times New Roman" panose="02020603050405020304" pitchFamily="18" charset="0"/>
                        </a:rPr>
                        <a:t>p</a:t>
                      </a:r>
                      <a:r>
                        <a:rPr lang="en-US" sz="1600" b="0">
                          <a:effectLst/>
                          <a:latin typeface="Times New Roman" panose="02020603050405020304" pitchFamily="18" charset="0"/>
                          <a:ea typeface="Calibri" panose="020F0502020204030204" pitchFamily="34" charset="0"/>
                          <a:cs typeface="Times New Roman" panose="02020603050405020304" pitchFamily="18" charset="0"/>
                        </a:rPr>
                        <a:t> expressions: [species]  </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Concentration (which is indicated by brackets around the species) is not used in </a:t>
                      </a:r>
                      <a:r>
                        <a:rPr lang="en-US" sz="1200" b="0" dirty="0" err="1">
                          <a:effectLst/>
                          <a:latin typeface="Times New Roman" panose="02020603050405020304" pitchFamily="18" charset="0"/>
                          <a:ea typeface="Calibri" panose="020F0502020204030204" pitchFamily="34" charset="0"/>
                          <a:cs typeface="Times New Roman" panose="02020603050405020304" pitchFamily="18" charset="0"/>
                        </a:rPr>
                        <a:t>K</a:t>
                      </a:r>
                      <a:r>
                        <a:rPr lang="en-US" sz="1200" b="0" baseline="-25000" dirty="0" err="1">
                          <a:effectLst/>
                          <a:latin typeface="Times New Roman" panose="02020603050405020304" pitchFamily="18" charset="0"/>
                          <a:ea typeface="Calibri" panose="020F0502020204030204" pitchFamily="34" charset="0"/>
                          <a:cs typeface="Times New Roman" panose="02020603050405020304" pitchFamily="18" charset="0"/>
                        </a:rPr>
                        <a:t>p</a:t>
                      </a: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 - partial pressures are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0012731"/>
                  </a:ext>
                </a:extLst>
              </a:tr>
              <a:tr h="723512">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K expressions with EITHER concentration “[ ]” or partial pressures “P”</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K expressions that include both  concentration “[ ]” and partial pressures “P” in the same expression</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Equilibrium expressions are written for either concentration values or partial pressure values, not both at the same time in a single expression (ref. 2019 #2e)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1120864"/>
                  </a:ext>
                </a:extLst>
              </a:tr>
              <a:tr h="592584">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K without units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K with units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K is a </a:t>
                      </a:r>
                      <a:r>
                        <a:rPr lang="en-US" sz="1200" b="0" dirty="0" err="1">
                          <a:effectLst/>
                          <a:latin typeface="Times New Roman" panose="02020603050405020304" pitchFamily="18" charset="0"/>
                          <a:ea typeface="Calibri" panose="020F0502020204030204" pitchFamily="34" charset="0"/>
                          <a:cs typeface="Times New Roman" panose="02020603050405020304" pitchFamily="18" charset="0"/>
                        </a:rPr>
                        <a:t>unitless</a:t>
                      </a: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 constant</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914354"/>
                  </a:ext>
                </a:extLst>
              </a:tr>
              <a:tr h="592584">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“K is greater than 1, indicating that the products are present in a higher concentration and therefore equilibrium lies to the right”</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“K is large”</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Use specific values to demonstrate understanding about the meaning of K relative to the equilibrium position (ref. 2017 #2d)</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8219049"/>
                  </a:ext>
                </a:extLst>
              </a:tr>
            </a:tbl>
          </a:graphicData>
        </a:graphic>
      </p:graphicFrame>
    </p:spTree>
    <p:extLst>
      <p:ext uri="{BB962C8B-B14F-4D97-AF65-F5344CB8AC3E}">
        <p14:creationId xmlns:p14="http://schemas.microsoft.com/office/powerpoint/2010/main" val="398222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863" y="0"/>
            <a:ext cx="11194473" cy="801340"/>
          </a:xfrm>
        </p:spPr>
        <p:txBody>
          <a:bodyPr>
            <a:normAutofit/>
          </a:bodyPr>
          <a:lstStyle/>
          <a:p>
            <a:r>
              <a:rPr lang="en-US" b="1" dirty="0"/>
              <a:t>Unit 7: Equilibrium (cont.)</a:t>
            </a:r>
            <a:endParaRPr lang="en-US" dirty="0"/>
          </a:p>
        </p:txBody>
      </p:sp>
      <p:graphicFrame>
        <p:nvGraphicFramePr>
          <p:cNvPr id="8" name="Content Placeholder 6"/>
          <p:cNvGraphicFramePr>
            <a:graphicFrameLocks/>
          </p:cNvGraphicFramePr>
          <p:nvPr>
            <p:extLst>
              <p:ext uri="{D42A27DB-BD31-4B8C-83A1-F6EECF244321}">
                <p14:modId xmlns:p14="http://schemas.microsoft.com/office/powerpoint/2010/main" val="3032932472"/>
              </p:ext>
            </p:extLst>
          </p:nvPr>
        </p:nvGraphicFramePr>
        <p:xfrm>
          <a:off x="282863" y="801340"/>
          <a:ext cx="11656394" cy="5830113"/>
        </p:xfrm>
        <a:graphic>
          <a:graphicData uri="http://schemas.openxmlformats.org/drawingml/2006/table">
            <a:tbl>
              <a:tblPr firstRow="1" firstCol="1" bandRow="1">
                <a:tableStyleId>{FABFCF23-3B69-468F-B69F-88F6DE6A72F2}</a:tableStyleId>
              </a:tblPr>
              <a:tblGrid>
                <a:gridCol w="4302983">
                  <a:extLst>
                    <a:ext uri="{9D8B030D-6E8A-4147-A177-3AD203B41FA5}">
                      <a16:colId xmlns:a16="http://schemas.microsoft.com/office/drawing/2014/main" val="20000"/>
                    </a:ext>
                  </a:extLst>
                </a:gridCol>
                <a:gridCol w="4036403">
                  <a:extLst>
                    <a:ext uri="{9D8B030D-6E8A-4147-A177-3AD203B41FA5}">
                      <a16:colId xmlns:a16="http://schemas.microsoft.com/office/drawing/2014/main" val="20001"/>
                    </a:ext>
                  </a:extLst>
                </a:gridCol>
                <a:gridCol w="3317008">
                  <a:extLst>
                    <a:ext uri="{9D8B030D-6E8A-4147-A177-3AD203B41FA5}">
                      <a16:colId xmlns:a16="http://schemas.microsoft.com/office/drawing/2014/main" val="20002"/>
                    </a:ext>
                  </a:extLst>
                </a:gridCol>
              </a:tblGrid>
              <a:tr h="559232">
                <a:tc>
                  <a:txBody>
                    <a:bodyPr/>
                    <a:lstStyle/>
                    <a:p>
                      <a:pPr marL="0" marR="0" algn="l">
                        <a:lnSpc>
                          <a:spcPct val="107000"/>
                        </a:lnSpc>
                        <a:spcBef>
                          <a:spcPts val="1200"/>
                        </a:spcBef>
                        <a:spcAft>
                          <a:spcPts val="0"/>
                        </a:spcAft>
                      </a:pPr>
                      <a:r>
                        <a:rPr lang="en-US" sz="2400" kern="0" dirty="0">
                          <a:effectLst/>
                        </a:rPr>
                        <a:t>Write This…</a:t>
                      </a:r>
                      <a:endParaRPr lang="en-US" sz="2400" b="1" kern="0" dirty="0">
                        <a:solidFill>
                          <a:srgbClr val="2E74B5"/>
                        </a:solidFill>
                        <a:effectLst/>
                        <a:latin typeface="Calibri"/>
                        <a:ea typeface="Times New Roman"/>
                        <a:cs typeface="Times New Roman"/>
                      </a:endParaRPr>
                    </a:p>
                  </a:txBody>
                  <a:tcPr marL="34234" marR="34234" marT="0" marB="0"/>
                </a:tc>
                <a:tc>
                  <a:txBody>
                    <a:bodyPr/>
                    <a:lstStyle/>
                    <a:p>
                      <a:pPr marL="0" marR="0" algn="l">
                        <a:lnSpc>
                          <a:spcPct val="107000"/>
                        </a:lnSpc>
                        <a:spcBef>
                          <a:spcPts val="1200"/>
                        </a:spcBef>
                        <a:spcAft>
                          <a:spcPts val="0"/>
                        </a:spcAft>
                      </a:pPr>
                      <a:r>
                        <a:rPr lang="en-US" sz="2400" kern="0" dirty="0">
                          <a:effectLst/>
                        </a:rPr>
                        <a:t>…Not That!</a:t>
                      </a:r>
                      <a:endParaRPr lang="en-US" sz="2400" b="1" kern="0" dirty="0">
                        <a:solidFill>
                          <a:srgbClr val="2E74B5"/>
                        </a:solidFill>
                        <a:effectLst/>
                        <a:latin typeface="Calibri"/>
                        <a:ea typeface="Times New Roman"/>
                        <a:cs typeface="Times New Roman"/>
                      </a:endParaRPr>
                    </a:p>
                  </a:txBody>
                  <a:tcPr marL="34234" marR="34234" marT="0" marB="0"/>
                </a:tc>
                <a:tc>
                  <a:txBody>
                    <a:bodyPr/>
                    <a:lstStyle/>
                    <a:p>
                      <a:pPr marL="0" marR="0" algn="l">
                        <a:lnSpc>
                          <a:spcPct val="107000"/>
                        </a:lnSpc>
                        <a:spcBef>
                          <a:spcPts val="1200"/>
                        </a:spcBef>
                        <a:spcAft>
                          <a:spcPts val="0"/>
                        </a:spcAft>
                      </a:pPr>
                      <a:r>
                        <a:rPr lang="en-US" sz="2400" kern="0" dirty="0">
                          <a:effectLst/>
                        </a:rPr>
                        <a:t>Rationale</a:t>
                      </a:r>
                      <a:endParaRPr lang="en-US" sz="2400" b="1" kern="0" dirty="0">
                        <a:solidFill>
                          <a:srgbClr val="2E74B5"/>
                        </a:solidFill>
                        <a:effectLst/>
                        <a:latin typeface="Calibri"/>
                        <a:ea typeface="Times New Roman"/>
                        <a:cs typeface="Times New Roman"/>
                      </a:endParaRPr>
                    </a:p>
                  </a:txBody>
                  <a:tcPr marL="34234" marR="34234" marT="0" marB="0"/>
                </a:tc>
                <a:extLst>
                  <a:ext uri="{0D108BD9-81ED-4DB2-BD59-A6C34878D82A}">
                    <a16:rowId xmlns:a16="http://schemas.microsoft.com/office/drawing/2014/main" val="1900054053"/>
                  </a:ext>
                </a:extLst>
              </a:tr>
              <a:tr h="59258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“Proceeds”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“Shift” – if equilibrium has not yet been established (i.e. a precipitate has not yet been formed when evaluating </a:t>
                      </a:r>
                      <a:r>
                        <a:rPr lang="en-US" sz="1600" b="0" dirty="0" err="1">
                          <a:effectLst/>
                          <a:latin typeface="Times New Roman" panose="02020603050405020304" pitchFamily="18" charset="0"/>
                          <a:ea typeface="Calibri" panose="020F0502020204030204" pitchFamily="34" charset="0"/>
                          <a:cs typeface="Times New Roman" panose="02020603050405020304" pitchFamily="18" charset="0"/>
                        </a:rPr>
                        <a:t>K</a:t>
                      </a:r>
                      <a:r>
                        <a:rPr lang="en-US" sz="1600" b="0" baseline="-25000" dirty="0" err="1">
                          <a:effectLst/>
                          <a:latin typeface="Times New Roman" panose="02020603050405020304" pitchFamily="18" charset="0"/>
                          <a:ea typeface="Calibri" panose="020F0502020204030204" pitchFamily="34" charset="0"/>
                          <a:cs typeface="Times New Roman" panose="02020603050405020304" pitchFamily="18" charset="0"/>
                        </a:rPr>
                        <a:t>sp</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If equilibrium is not yet established, then it cannot “shift” – </a:t>
                      </a:r>
                      <a:r>
                        <a:rPr lang="en-US" sz="1200" b="0" dirty="0" err="1">
                          <a:effectLst/>
                          <a:latin typeface="Times New Roman" panose="02020603050405020304" pitchFamily="18" charset="0"/>
                          <a:ea typeface="Calibri" panose="020F0502020204030204" pitchFamily="34" charset="0"/>
                          <a:cs typeface="Times New Roman" panose="02020603050405020304" pitchFamily="18" charset="0"/>
                        </a:rPr>
                        <a:t>rxn</a:t>
                      </a: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 will proceed in a certain direction until equilibrium is established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8762169"/>
                  </a:ext>
                </a:extLst>
              </a:tr>
              <a:tr h="59258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Calculations of K expressions that use concentrations/partial pressures at equilibrium</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Calculations of K expressions that use initial concentrations/partial pressures </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K values can only be calculated using equilibrium values; if initial values are given, an ICE table (or similar method) should be used to determine equilibrium values before calculating the K value (ref. 2018 #5b)</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8822583"/>
                  </a:ext>
                </a:extLst>
              </a:tr>
              <a:tr h="59258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Using stoichiometric factors in ICE tables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Neglecting stoichiometry when calculating change in equilibrium scenarios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Stoichiometry ratios impact how much an initial value is changed during the establishment of equilibrium (ref. 2019 #2f)</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9594903"/>
                  </a:ext>
                </a:extLst>
              </a:tr>
              <a:tr h="59258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“x has been assumed to be so small relative to the original concentrations that it can be ignored”</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Nothing about why you ignore x to avoid quadratics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Show you understand why you are making the decision</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0012731"/>
                  </a:ext>
                </a:extLst>
              </a:tr>
              <a:tr h="723512">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Discussion of Q vs. K</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“reduce the stress”, or “due to Le Châtelier’s Principle”</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Preferred AP language-shows a deeper understanding of chemical principals (ref. 2018 #5c, 2022 #2g)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1120864"/>
                  </a:ext>
                </a:extLst>
              </a:tr>
              <a:tr h="592584">
                <a:tc>
                  <a:txBody>
                    <a:bodyPr/>
                    <a:lstStyle/>
                    <a:p>
                      <a:pPr marL="0" marR="0" algn="l">
                        <a:lnSpc>
                          <a:spcPct val="107000"/>
                        </a:lnSpc>
                        <a:spcBef>
                          <a:spcPts val="0"/>
                        </a:spcBef>
                        <a:spcAft>
                          <a:spcPts val="0"/>
                        </a:spcAft>
                      </a:pPr>
                      <a:r>
                        <a:rPr lang="en-US" sz="1600" b="0" dirty="0" err="1">
                          <a:effectLst/>
                          <a:latin typeface="Times New Roman" panose="02020603050405020304" pitchFamily="18" charset="0"/>
                          <a:ea typeface="Calibri" panose="020F0502020204030204" pitchFamily="34" charset="0"/>
                          <a:cs typeface="Times New Roman" panose="02020603050405020304" pitchFamily="18" charset="0"/>
                        </a:rPr>
                        <a:t>K</a:t>
                      </a:r>
                      <a:r>
                        <a:rPr lang="en-US" sz="1600" b="0" baseline="-25000" dirty="0" err="1">
                          <a:effectLst/>
                          <a:latin typeface="Times New Roman" panose="02020603050405020304" pitchFamily="18" charset="0"/>
                          <a:ea typeface="Calibri" panose="020F0502020204030204" pitchFamily="34" charset="0"/>
                          <a:cs typeface="Times New Roman" panose="02020603050405020304" pitchFamily="18" charset="0"/>
                        </a:rPr>
                        <a:t>sp</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 expressions that only contain the ions </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err="1">
                          <a:effectLst/>
                          <a:latin typeface="Times New Roman" panose="02020603050405020304" pitchFamily="18" charset="0"/>
                          <a:ea typeface="Calibri" panose="020F0502020204030204" pitchFamily="34" charset="0"/>
                          <a:cs typeface="Times New Roman" panose="02020603050405020304" pitchFamily="18" charset="0"/>
                        </a:rPr>
                        <a:t>K</a:t>
                      </a:r>
                      <a:r>
                        <a:rPr lang="en-US" sz="1600" b="0" baseline="-25000" dirty="0" err="1">
                          <a:effectLst/>
                          <a:latin typeface="Times New Roman" panose="02020603050405020304" pitchFamily="18" charset="0"/>
                          <a:ea typeface="Calibri" panose="020F0502020204030204" pitchFamily="34" charset="0"/>
                          <a:cs typeface="Times New Roman" panose="02020603050405020304" pitchFamily="18" charset="0"/>
                        </a:rPr>
                        <a:t>sp</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 expressions that contain or imply a species in the denominator</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Solids and liquids are not included in equilibrium expressions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914354"/>
                  </a:ext>
                </a:extLst>
              </a:tr>
              <a:tr h="59258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Answers that consider whether a new  system has been created that will reach equilibrium or an established system at equilibrium is being disrupted </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Assuming that all new conditions utilize Le </a:t>
                      </a:r>
                      <a:r>
                        <a:rPr lang="en-US" sz="1600" b="0" dirty="0" err="1">
                          <a:effectLst/>
                          <a:latin typeface="Times New Roman" panose="02020603050405020304" pitchFamily="18" charset="0"/>
                          <a:ea typeface="Calibri" panose="020F0502020204030204" pitchFamily="34" charset="0"/>
                          <a:cs typeface="Times New Roman" panose="02020603050405020304" pitchFamily="18" charset="0"/>
                        </a:rPr>
                        <a:t>Châtlier’s</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 Principle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There is a difference between stressing an established equilibrium (Q vs K and Le Chat discussion) versus creating a new system that utilizes the same reaction (K calculations/ICE tables) (ref. 2023 #7c)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2654546"/>
                  </a:ext>
                </a:extLst>
              </a:tr>
            </a:tbl>
          </a:graphicData>
        </a:graphic>
      </p:graphicFrame>
    </p:spTree>
    <p:extLst>
      <p:ext uri="{BB962C8B-B14F-4D97-AF65-F5344CB8AC3E}">
        <p14:creationId xmlns:p14="http://schemas.microsoft.com/office/powerpoint/2010/main" val="3667328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7 Practice – 2015 FRQ #4</a:t>
            </a:r>
          </a:p>
        </p:txBody>
      </p:sp>
      <p:pic>
        <p:nvPicPr>
          <p:cNvPr id="3" name="Picture 2"/>
          <p:cNvPicPr>
            <a:picLocks noChangeAspect="1"/>
          </p:cNvPicPr>
          <p:nvPr/>
        </p:nvPicPr>
        <p:blipFill>
          <a:blip r:embed="rId2"/>
          <a:stretch>
            <a:fillRect/>
          </a:stretch>
        </p:blipFill>
        <p:spPr>
          <a:xfrm>
            <a:off x="677334" y="1395744"/>
            <a:ext cx="7155102" cy="4967708"/>
          </a:xfrm>
          <a:prstGeom prst="rect">
            <a:avLst/>
          </a:prstGeom>
        </p:spPr>
      </p:pic>
    </p:spTree>
    <p:extLst>
      <p:ext uri="{BB962C8B-B14F-4D97-AF65-F5344CB8AC3E}">
        <p14:creationId xmlns:p14="http://schemas.microsoft.com/office/powerpoint/2010/main" val="415930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5095" y="1042419"/>
            <a:ext cx="5486400" cy="5884854"/>
          </a:xfrm>
          <a:prstGeom prst="rect">
            <a:avLst/>
          </a:prstGeom>
        </p:spPr>
      </p:pic>
      <p:sp>
        <p:nvSpPr>
          <p:cNvPr id="2" name="Title 1"/>
          <p:cNvSpPr>
            <a:spLocks noGrp="1"/>
          </p:cNvSpPr>
          <p:nvPr>
            <p:ph type="title"/>
          </p:nvPr>
        </p:nvSpPr>
        <p:spPr>
          <a:xfrm>
            <a:off x="485095" y="78094"/>
            <a:ext cx="8596668" cy="1320800"/>
          </a:xfrm>
        </p:spPr>
        <p:txBody>
          <a:bodyPr>
            <a:normAutofit/>
          </a:bodyPr>
          <a:lstStyle/>
          <a:p>
            <a:r>
              <a:rPr lang="en-US" sz="3200" dirty="0"/>
              <a:t>2015 FRQ #4 Scoring Guidelines and Things to Notice</a:t>
            </a:r>
          </a:p>
        </p:txBody>
      </p:sp>
      <p:sp>
        <p:nvSpPr>
          <p:cNvPr id="8" name="TextBox 7"/>
          <p:cNvSpPr txBox="1"/>
          <p:nvPr/>
        </p:nvSpPr>
        <p:spPr>
          <a:xfrm>
            <a:off x="5971495" y="1231300"/>
            <a:ext cx="4598168" cy="523220"/>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US" sz="1400" dirty="0"/>
              <a:t>Correct stoichiometry and charges must be included to earn the point</a:t>
            </a:r>
          </a:p>
        </p:txBody>
      </p:sp>
      <p:sp>
        <p:nvSpPr>
          <p:cNvPr id="11" name="Rectangle 10"/>
          <p:cNvSpPr/>
          <p:nvPr/>
        </p:nvSpPr>
        <p:spPr>
          <a:xfrm>
            <a:off x="1192783" y="1398893"/>
            <a:ext cx="1966054" cy="94017"/>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321315" y="3499480"/>
            <a:ext cx="998830" cy="130411"/>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971495" y="2043154"/>
            <a:ext cx="4467322" cy="523220"/>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US" sz="1400" dirty="0"/>
              <a:t>Show work so that maximum points can be earned – no work would not earn the first point</a:t>
            </a:r>
          </a:p>
        </p:txBody>
      </p:sp>
      <p:sp>
        <p:nvSpPr>
          <p:cNvPr id="20" name="TextBox 19"/>
          <p:cNvSpPr txBox="1"/>
          <p:nvPr/>
        </p:nvSpPr>
        <p:spPr>
          <a:xfrm>
            <a:off x="5971495" y="6213372"/>
            <a:ext cx="4467322" cy="307777"/>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US" sz="1400" dirty="0"/>
              <a:t>Be sure to pay attention to direction in prompt</a:t>
            </a:r>
          </a:p>
        </p:txBody>
      </p:sp>
    </p:spTree>
    <p:extLst>
      <p:ext uri="{BB962C8B-B14F-4D97-AF65-F5344CB8AC3E}">
        <p14:creationId xmlns:p14="http://schemas.microsoft.com/office/powerpoint/2010/main" val="4188162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7 Practice – 2013 IPE #3</a:t>
            </a:r>
          </a:p>
        </p:txBody>
      </p:sp>
      <p:pic>
        <p:nvPicPr>
          <p:cNvPr id="3" name="Picture 2"/>
          <p:cNvPicPr>
            <a:picLocks noChangeAspect="1"/>
          </p:cNvPicPr>
          <p:nvPr/>
        </p:nvPicPr>
        <p:blipFill>
          <a:blip r:embed="rId2"/>
          <a:stretch>
            <a:fillRect/>
          </a:stretch>
        </p:blipFill>
        <p:spPr>
          <a:xfrm>
            <a:off x="744819" y="1270000"/>
            <a:ext cx="8306817" cy="5034164"/>
          </a:xfrm>
          <a:prstGeom prst="rect">
            <a:avLst/>
          </a:prstGeom>
        </p:spPr>
      </p:pic>
    </p:spTree>
    <p:extLst>
      <p:ext uri="{BB962C8B-B14F-4D97-AF65-F5344CB8AC3E}">
        <p14:creationId xmlns:p14="http://schemas.microsoft.com/office/powerpoint/2010/main" val="8227756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065"/>
          <a:stretch/>
        </p:blipFill>
        <p:spPr>
          <a:xfrm>
            <a:off x="485095" y="434110"/>
            <a:ext cx="5093669" cy="6395248"/>
          </a:xfrm>
          <a:prstGeom prst="rect">
            <a:avLst/>
          </a:prstGeom>
        </p:spPr>
      </p:pic>
      <p:sp>
        <p:nvSpPr>
          <p:cNvPr id="2" name="Title 1"/>
          <p:cNvSpPr>
            <a:spLocks noGrp="1"/>
          </p:cNvSpPr>
          <p:nvPr>
            <p:ph type="title"/>
          </p:nvPr>
        </p:nvSpPr>
        <p:spPr>
          <a:xfrm>
            <a:off x="485095" y="78094"/>
            <a:ext cx="8596668" cy="1320800"/>
          </a:xfrm>
        </p:spPr>
        <p:txBody>
          <a:bodyPr>
            <a:normAutofit/>
          </a:bodyPr>
          <a:lstStyle/>
          <a:p>
            <a:r>
              <a:rPr lang="en-US" sz="2400" dirty="0"/>
              <a:t>2013 IPE #3 Scoring Guidelines and Things to Notice</a:t>
            </a:r>
          </a:p>
        </p:txBody>
      </p:sp>
      <p:sp>
        <p:nvSpPr>
          <p:cNvPr id="11" name="Rectangle 10"/>
          <p:cNvSpPr/>
          <p:nvPr/>
        </p:nvSpPr>
        <p:spPr>
          <a:xfrm>
            <a:off x="4083948" y="1358958"/>
            <a:ext cx="1134780" cy="79871"/>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43984" y="3064822"/>
            <a:ext cx="998830" cy="130411"/>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578764" y="800697"/>
            <a:ext cx="4467322" cy="954107"/>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US" sz="1400" dirty="0"/>
              <a:t>Show work so that maximum points can be earned – do not have to stop and show value of moles, but work must demonstrate process to calculate it</a:t>
            </a:r>
          </a:p>
        </p:txBody>
      </p:sp>
      <p:sp>
        <p:nvSpPr>
          <p:cNvPr id="20" name="TextBox 19"/>
          <p:cNvSpPr txBox="1"/>
          <p:nvPr/>
        </p:nvSpPr>
        <p:spPr>
          <a:xfrm>
            <a:off x="5578764" y="2757045"/>
            <a:ext cx="4467322" cy="307777"/>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US" sz="1400" dirty="0"/>
              <a:t>Again, SHOW ALL WORK</a:t>
            </a:r>
          </a:p>
        </p:txBody>
      </p:sp>
      <p:sp>
        <p:nvSpPr>
          <p:cNvPr id="10" name="Rectangle 9"/>
          <p:cNvSpPr/>
          <p:nvPr/>
        </p:nvSpPr>
        <p:spPr>
          <a:xfrm>
            <a:off x="3085118" y="5166095"/>
            <a:ext cx="998830" cy="130411"/>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584716" y="4995749"/>
            <a:ext cx="1634012" cy="130411"/>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578764" y="4485424"/>
            <a:ext cx="4467322" cy="738664"/>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US" sz="1400" dirty="0"/>
              <a:t>Be specific in responses, using proper names/formulas</a:t>
            </a:r>
          </a:p>
          <a:p>
            <a:pPr marL="285750" indent="-285750">
              <a:buFont typeface="Arial" panose="020B0604020202020204" pitchFamily="34" charset="0"/>
              <a:buChar char="•"/>
            </a:pPr>
            <a:r>
              <a:rPr lang="en-US" sz="1400" dirty="0"/>
              <a:t>Must use P notation here, NOT [ ]</a:t>
            </a:r>
          </a:p>
        </p:txBody>
      </p:sp>
    </p:spTree>
    <p:extLst>
      <p:ext uri="{BB962C8B-B14F-4D97-AF65-F5344CB8AC3E}">
        <p14:creationId xmlns:p14="http://schemas.microsoft.com/office/powerpoint/2010/main" val="2671085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011" y="0"/>
            <a:ext cx="8395855" cy="601005"/>
          </a:xfrm>
        </p:spPr>
        <p:txBody>
          <a:bodyPr>
            <a:noAutofit/>
          </a:bodyPr>
          <a:lstStyle/>
          <a:p>
            <a:r>
              <a:rPr lang="en-US" sz="3200" b="1" dirty="0"/>
              <a:t>Unit 8: Acids and Bases</a:t>
            </a:r>
            <a:endParaRPr lang="en-US" sz="3200" dirty="0"/>
          </a:p>
        </p:txBody>
      </p:sp>
      <p:graphicFrame>
        <p:nvGraphicFramePr>
          <p:cNvPr id="8" name="Content Placeholder 6"/>
          <p:cNvGraphicFramePr>
            <a:graphicFrameLocks/>
          </p:cNvGraphicFramePr>
          <p:nvPr>
            <p:extLst>
              <p:ext uri="{D42A27DB-BD31-4B8C-83A1-F6EECF244321}">
                <p14:modId xmlns:p14="http://schemas.microsoft.com/office/powerpoint/2010/main" val="3261717723"/>
              </p:ext>
            </p:extLst>
          </p:nvPr>
        </p:nvGraphicFramePr>
        <p:xfrm>
          <a:off x="249382" y="501255"/>
          <a:ext cx="11804073" cy="6402131"/>
        </p:xfrm>
        <a:graphic>
          <a:graphicData uri="http://schemas.openxmlformats.org/drawingml/2006/table">
            <a:tbl>
              <a:tblPr firstRow="1" firstCol="1" bandRow="1">
                <a:tableStyleId>{FABFCF23-3B69-468F-B69F-88F6DE6A72F2}</a:tableStyleId>
              </a:tblPr>
              <a:tblGrid>
                <a:gridCol w="4357499">
                  <a:extLst>
                    <a:ext uri="{9D8B030D-6E8A-4147-A177-3AD203B41FA5}">
                      <a16:colId xmlns:a16="http://schemas.microsoft.com/office/drawing/2014/main" val="20000"/>
                    </a:ext>
                  </a:extLst>
                </a:gridCol>
                <a:gridCol w="4087542">
                  <a:extLst>
                    <a:ext uri="{9D8B030D-6E8A-4147-A177-3AD203B41FA5}">
                      <a16:colId xmlns:a16="http://schemas.microsoft.com/office/drawing/2014/main" val="20001"/>
                    </a:ext>
                  </a:extLst>
                </a:gridCol>
                <a:gridCol w="3359032">
                  <a:extLst>
                    <a:ext uri="{9D8B030D-6E8A-4147-A177-3AD203B41FA5}">
                      <a16:colId xmlns:a16="http://schemas.microsoft.com/office/drawing/2014/main" val="20002"/>
                    </a:ext>
                  </a:extLst>
                </a:gridCol>
              </a:tblGrid>
              <a:tr h="293513">
                <a:tc>
                  <a:txBody>
                    <a:bodyPr/>
                    <a:lstStyle/>
                    <a:p>
                      <a:pPr marL="0" marR="0" algn="l">
                        <a:lnSpc>
                          <a:spcPct val="107000"/>
                        </a:lnSpc>
                        <a:spcBef>
                          <a:spcPts val="1200"/>
                        </a:spcBef>
                        <a:spcAft>
                          <a:spcPts val="0"/>
                        </a:spcAft>
                      </a:pPr>
                      <a:r>
                        <a:rPr lang="en-US" sz="2400" kern="0" dirty="0">
                          <a:effectLst/>
                        </a:rPr>
                        <a:t>Write This…</a:t>
                      </a:r>
                      <a:endParaRPr lang="en-US" sz="2400" b="1" kern="0" dirty="0">
                        <a:solidFill>
                          <a:srgbClr val="2E74B5"/>
                        </a:solidFill>
                        <a:effectLst/>
                        <a:latin typeface="Calibri"/>
                        <a:ea typeface="Times New Roman"/>
                        <a:cs typeface="Times New Roman"/>
                      </a:endParaRPr>
                    </a:p>
                  </a:txBody>
                  <a:tcPr marL="25676" marR="25676" marT="0" marB="0"/>
                </a:tc>
                <a:tc>
                  <a:txBody>
                    <a:bodyPr/>
                    <a:lstStyle/>
                    <a:p>
                      <a:pPr marL="0" marR="0" algn="l">
                        <a:lnSpc>
                          <a:spcPct val="107000"/>
                        </a:lnSpc>
                        <a:spcBef>
                          <a:spcPts val="1200"/>
                        </a:spcBef>
                        <a:spcAft>
                          <a:spcPts val="0"/>
                        </a:spcAft>
                      </a:pPr>
                      <a:r>
                        <a:rPr lang="en-US" sz="2400" kern="0" dirty="0">
                          <a:effectLst/>
                        </a:rPr>
                        <a:t>…Not That!</a:t>
                      </a:r>
                      <a:endParaRPr lang="en-US" sz="2400" b="1" kern="0" dirty="0">
                        <a:solidFill>
                          <a:srgbClr val="2E74B5"/>
                        </a:solidFill>
                        <a:effectLst/>
                        <a:latin typeface="Calibri"/>
                        <a:ea typeface="Times New Roman"/>
                        <a:cs typeface="Times New Roman"/>
                      </a:endParaRPr>
                    </a:p>
                  </a:txBody>
                  <a:tcPr marL="25676" marR="25676" marT="0" marB="0"/>
                </a:tc>
                <a:tc>
                  <a:txBody>
                    <a:bodyPr/>
                    <a:lstStyle/>
                    <a:p>
                      <a:pPr marL="0" marR="0" algn="l">
                        <a:lnSpc>
                          <a:spcPct val="107000"/>
                        </a:lnSpc>
                        <a:spcBef>
                          <a:spcPts val="1200"/>
                        </a:spcBef>
                        <a:spcAft>
                          <a:spcPts val="0"/>
                        </a:spcAft>
                      </a:pPr>
                      <a:r>
                        <a:rPr lang="en-US" sz="2400" kern="0" dirty="0">
                          <a:effectLst/>
                        </a:rPr>
                        <a:t>Rationale</a:t>
                      </a:r>
                      <a:endParaRPr lang="en-US" sz="2400" b="1" kern="0" dirty="0">
                        <a:solidFill>
                          <a:srgbClr val="2E74B5"/>
                        </a:solidFill>
                        <a:effectLst/>
                        <a:latin typeface="Calibri"/>
                        <a:ea typeface="Times New Roman"/>
                        <a:cs typeface="Times New Roman"/>
                      </a:endParaRPr>
                    </a:p>
                  </a:txBody>
                  <a:tcPr marL="25676" marR="25676" marT="0" marB="0"/>
                </a:tc>
                <a:extLst>
                  <a:ext uri="{0D108BD9-81ED-4DB2-BD59-A6C34878D82A}">
                    <a16:rowId xmlns:a16="http://schemas.microsoft.com/office/drawing/2014/main" val="1900054053"/>
                  </a:ext>
                </a:extLst>
              </a:tr>
              <a:tr h="733901">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“The solution is neutral when [H</a:t>
                      </a:r>
                      <a:r>
                        <a:rPr lang="en-US" sz="1600" b="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O</a:t>
                      </a:r>
                      <a:r>
                        <a:rPr lang="en-US" sz="1600" b="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 = [OH</a:t>
                      </a:r>
                      <a:r>
                        <a:rPr lang="en-US" sz="1600" b="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“The solution is neutral when pH=7.”</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True definition of neutral – neutral is only pH of 7 when K</a:t>
                      </a:r>
                      <a:r>
                        <a:rPr lang="en-US" sz="1200" baseline="-25000" dirty="0">
                          <a:effectLst/>
                          <a:latin typeface="Times New Roman" panose="02020603050405020304" pitchFamily="18" charset="0"/>
                          <a:ea typeface="Calibri" panose="020F0502020204030204" pitchFamily="34" charset="0"/>
                          <a:cs typeface="Times New Roman" panose="02020603050405020304" pitchFamily="18" charset="0"/>
                        </a:rPr>
                        <a:t>w</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 1.0 x 10</a:t>
                      </a:r>
                      <a:r>
                        <a:rPr lang="en-US" sz="1200" baseline="30000" dirty="0">
                          <a:effectLst/>
                          <a:latin typeface="Times New Roman" panose="02020603050405020304" pitchFamily="18" charset="0"/>
                          <a:ea typeface="Calibri" panose="020F0502020204030204" pitchFamily="34" charset="0"/>
                          <a:cs typeface="Times New Roman" panose="02020603050405020304" pitchFamily="18" charset="0"/>
                        </a:rPr>
                        <a:t>-14</a:t>
                      </a:r>
                      <a:r>
                        <a:rPr lang="en-US" sz="1200" baseline="-25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298 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8822583"/>
                  </a:ext>
                </a:extLst>
              </a:tr>
              <a:tr h="444438">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“The pH &gt; 7 because the salt produced in the neutralization  behaves as a base: A</a:t>
                      </a:r>
                      <a:r>
                        <a:rPr lang="en-US" sz="1600" b="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 + H</a:t>
                      </a:r>
                      <a:r>
                        <a:rPr lang="en-US" sz="1600" b="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O  HA + OH</a:t>
                      </a:r>
                      <a:r>
                        <a:rPr lang="en-US" sz="1600" b="0"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“The pH &gt; 7 because it’s a battle between weak acid and strong base and strong base wins.”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State the actual reason not the memory aid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9594903"/>
                  </a:ext>
                </a:extLst>
              </a:tr>
              <a:tr h="444438">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HCl, HBr, HI, HClO</a:t>
                      </a:r>
                      <a:r>
                        <a:rPr lang="en-US" sz="1600" b="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 HNO</a:t>
                      </a:r>
                      <a:r>
                        <a:rPr lang="en-US" sz="1600" b="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 as strong acids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Any other acid as strong</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These are the strong acids listed in the Course and Exam Description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0012731"/>
                  </a:ext>
                </a:extLst>
              </a:tr>
              <a:tr h="54263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K</a:t>
                      </a:r>
                      <a:r>
                        <a:rPr lang="en-US" sz="1600" b="0" baseline="-25000" dirty="0">
                          <a:effectLst/>
                          <a:latin typeface="Times New Roman" panose="02020603050405020304" pitchFamily="18" charset="0"/>
                          <a:ea typeface="Calibri" panose="020F0502020204030204" pitchFamily="34" charset="0"/>
                          <a:cs typeface="Times New Roman" panose="02020603050405020304" pitchFamily="18" charset="0"/>
                        </a:rPr>
                        <a:t>w</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 = K</a:t>
                      </a:r>
                      <a:r>
                        <a:rPr lang="en-US" sz="1600" b="0" baseline="-25000"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 x </a:t>
                      </a:r>
                      <a:r>
                        <a:rPr lang="en-US" sz="1600" b="0" dirty="0" err="1">
                          <a:effectLst/>
                          <a:latin typeface="Times New Roman" panose="02020603050405020304" pitchFamily="18" charset="0"/>
                          <a:ea typeface="Calibri" panose="020F0502020204030204" pitchFamily="34" charset="0"/>
                          <a:cs typeface="Times New Roman" panose="02020603050405020304" pitchFamily="18" charset="0"/>
                        </a:rPr>
                        <a:t>K</a:t>
                      </a:r>
                      <a:r>
                        <a:rPr lang="en-US" sz="1600" b="0" baseline="-25000" dirty="0" err="1">
                          <a:effectLst/>
                          <a:latin typeface="Times New Roman" panose="02020603050405020304" pitchFamily="18" charset="0"/>
                          <a:ea typeface="Calibri" panose="020F0502020204030204" pitchFamily="34" charset="0"/>
                          <a:cs typeface="Times New Roman" panose="02020603050405020304" pitchFamily="18" charset="0"/>
                        </a:rPr>
                        <a:t>b</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 for a conjugate pair</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K</a:t>
                      </a:r>
                      <a:r>
                        <a:rPr lang="en-US" sz="1600" b="0" baseline="-25000" dirty="0">
                          <a:effectLst/>
                          <a:latin typeface="Times New Roman" panose="02020603050405020304" pitchFamily="18" charset="0"/>
                          <a:ea typeface="Calibri" panose="020F0502020204030204" pitchFamily="34" charset="0"/>
                          <a:cs typeface="Times New Roman" panose="02020603050405020304" pitchFamily="18" charset="0"/>
                        </a:rPr>
                        <a:t>w</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 = K</a:t>
                      </a:r>
                      <a:r>
                        <a:rPr lang="en-US" sz="1600" b="0" baseline="-25000"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 x </a:t>
                      </a:r>
                      <a:r>
                        <a:rPr lang="en-US" sz="1600" b="0" dirty="0" err="1">
                          <a:effectLst/>
                          <a:latin typeface="Times New Roman" panose="02020603050405020304" pitchFamily="18" charset="0"/>
                          <a:ea typeface="Calibri" panose="020F0502020204030204" pitchFamily="34" charset="0"/>
                          <a:cs typeface="Times New Roman" panose="02020603050405020304" pitchFamily="18" charset="0"/>
                        </a:rPr>
                        <a:t>K</a:t>
                      </a:r>
                      <a:r>
                        <a:rPr lang="en-US" sz="1600" b="0" baseline="-25000" dirty="0" err="1">
                          <a:effectLst/>
                          <a:latin typeface="Times New Roman" panose="02020603050405020304" pitchFamily="18" charset="0"/>
                          <a:ea typeface="Calibri" panose="020F0502020204030204" pitchFamily="34" charset="0"/>
                          <a:cs typeface="Times New Roman" panose="02020603050405020304" pitchFamily="18" charset="0"/>
                        </a:rPr>
                        <a:t>b</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 for an unrelated acid/base pair</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This equation only holds true for conjugate acid-base pairs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1120864"/>
                  </a:ext>
                </a:extLst>
              </a:tr>
              <a:tr h="444438">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A buffer system containing a weak acid and its conjugate base (or a weak base and its conjugate acid)</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A buffer system that contains a strong acid or base; a buffer containing any acid/base with a common 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 buffer results from the presence of a weak acid or base and its conjugate; a strong-strong system will neutralize without buffering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914354"/>
                  </a:ext>
                </a:extLst>
              </a:tr>
              <a:tr h="444438">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“This buffer has a higher buffering capacity because it contains a higher concentration of weak acid/base and its conjugate to react with added H</a:t>
                      </a:r>
                      <a:r>
                        <a:rPr lang="en-US" sz="1600" b="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 or OH</a:t>
                      </a:r>
                      <a:r>
                        <a:rPr lang="en-US" sz="1600" b="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 ions.”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“Higher volume of weak acid/base”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Buffering capacity is related to the presence of both the weak species and its conjugate.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6366083"/>
                  </a:ext>
                </a:extLst>
              </a:tr>
              <a:tr h="444438">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Identifying a salt as making a good choice for a specified buffer because the pK</a:t>
                      </a:r>
                      <a:r>
                        <a:rPr lang="en-US" sz="1600" b="0" baseline="-25000">
                          <a:effectLst/>
                          <a:latin typeface="Times New Roman" panose="02020603050405020304" pitchFamily="18" charset="0"/>
                          <a:ea typeface="Calibri" panose="020F0502020204030204" pitchFamily="34" charset="0"/>
                          <a:cs typeface="Times New Roman" panose="02020603050405020304" pitchFamily="18" charset="0"/>
                        </a:rPr>
                        <a:t>a</a:t>
                      </a:r>
                      <a:r>
                        <a:rPr lang="en-US" sz="1600" b="0">
                          <a:effectLst/>
                          <a:latin typeface="Times New Roman" panose="02020603050405020304" pitchFamily="18" charset="0"/>
                          <a:ea typeface="Calibri" panose="020F0502020204030204" pitchFamily="34" charset="0"/>
                          <a:cs typeface="Times New Roman" panose="02020603050405020304" pitchFamily="18" charset="0"/>
                        </a:rPr>
                        <a:t> is close to the desired pH for the buffer.</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Identifying a salt as making a good choice for a specified buffer because the </a:t>
                      </a:r>
                      <a:r>
                        <a:rPr lang="en-US" sz="1600" b="0" dirty="0" err="1">
                          <a:effectLst/>
                          <a:latin typeface="Times New Roman" panose="02020603050405020304" pitchFamily="18" charset="0"/>
                          <a:ea typeface="Calibri" panose="020F0502020204030204" pitchFamily="34" charset="0"/>
                          <a:cs typeface="Times New Roman" panose="02020603050405020304" pitchFamily="18" charset="0"/>
                        </a:rPr>
                        <a:t>pK</a:t>
                      </a:r>
                      <a:r>
                        <a:rPr lang="en-US" sz="1600" b="0" baseline="-25000" dirty="0" err="1">
                          <a:effectLst/>
                          <a:latin typeface="Times New Roman" panose="02020603050405020304" pitchFamily="18" charset="0"/>
                          <a:ea typeface="Calibri" panose="020F0502020204030204" pitchFamily="34" charset="0"/>
                          <a:cs typeface="Times New Roman" panose="02020603050405020304" pitchFamily="18" charset="0"/>
                        </a:rPr>
                        <a:t>b</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 is close to the desired pH for the buffer. </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An effective buffer is one in which is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pKa</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of the weak acid is approximately equal to the target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pH.</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(ref. 2019 #3h)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4736001"/>
                  </a:ext>
                </a:extLst>
              </a:tr>
              <a:tr h="444438">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Answers that justify the relative concentrations of weak acid and conjugate base to the half-equivalence point on a titration curve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Answers that fail to recognize the importance of the half-equivalence point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Considering the position of a weak acid/strong base titration curve relative to the half-equivalence point can be used to deduce features of the titration because at this point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pKa</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=pH and [WA]=[A-] (Ref 2022 1e)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0095899"/>
                  </a:ext>
                </a:extLst>
              </a:tr>
            </a:tbl>
          </a:graphicData>
        </a:graphic>
      </p:graphicFrame>
    </p:spTree>
    <p:extLst>
      <p:ext uri="{BB962C8B-B14F-4D97-AF65-F5344CB8AC3E}">
        <p14:creationId xmlns:p14="http://schemas.microsoft.com/office/powerpoint/2010/main" val="3862189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1" y="159026"/>
            <a:ext cx="8908227" cy="642314"/>
          </a:xfrm>
        </p:spPr>
        <p:txBody>
          <a:bodyPr>
            <a:normAutofit/>
          </a:bodyPr>
          <a:lstStyle/>
          <a:p>
            <a:r>
              <a:rPr lang="en-US" dirty="0"/>
              <a:t>For All Questions</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819914013"/>
              </p:ext>
            </p:extLst>
          </p:nvPr>
        </p:nvGraphicFramePr>
        <p:xfrm>
          <a:off x="299259" y="796005"/>
          <a:ext cx="11687694" cy="5757847"/>
        </p:xfrm>
        <a:graphic>
          <a:graphicData uri="http://schemas.openxmlformats.org/drawingml/2006/table">
            <a:tbl>
              <a:tblPr firstRow="1" firstCol="1" bandRow="1">
                <a:tableStyleId>{FABFCF23-3B69-468F-B69F-88F6DE6A72F2}</a:tableStyleId>
              </a:tblPr>
              <a:tblGrid>
                <a:gridCol w="4314537">
                  <a:extLst>
                    <a:ext uri="{9D8B030D-6E8A-4147-A177-3AD203B41FA5}">
                      <a16:colId xmlns:a16="http://schemas.microsoft.com/office/drawing/2014/main" val="1789190024"/>
                    </a:ext>
                  </a:extLst>
                </a:gridCol>
                <a:gridCol w="3432269">
                  <a:extLst>
                    <a:ext uri="{9D8B030D-6E8A-4147-A177-3AD203B41FA5}">
                      <a16:colId xmlns:a16="http://schemas.microsoft.com/office/drawing/2014/main" val="3616277024"/>
                    </a:ext>
                  </a:extLst>
                </a:gridCol>
                <a:gridCol w="3940888">
                  <a:extLst>
                    <a:ext uri="{9D8B030D-6E8A-4147-A177-3AD203B41FA5}">
                      <a16:colId xmlns:a16="http://schemas.microsoft.com/office/drawing/2014/main" val="1086870927"/>
                    </a:ext>
                  </a:extLst>
                </a:gridCol>
              </a:tblGrid>
              <a:tr h="597646">
                <a:tc>
                  <a:txBody>
                    <a:bodyPr/>
                    <a:lstStyle/>
                    <a:p>
                      <a:pPr marL="0" marR="0" algn="l">
                        <a:lnSpc>
                          <a:spcPct val="107000"/>
                        </a:lnSpc>
                        <a:spcBef>
                          <a:spcPts val="1200"/>
                        </a:spcBef>
                        <a:spcAft>
                          <a:spcPts val="0"/>
                        </a:spcAft>
                      </a:pPr>
                      <a:r>
                        <a:rPr lang="en-US" sz="2400" kern="0" dirty="0">
                          <a:effectLst/>
                        </a:rPr>
                        <a:t>Write This…</a:t>
                      </a:r>
                      <a:endParaRPr lang="en-US" sz="2400" b="1" kern="0" dirty="0">
                        <a:solidFill>
                          <a:srgbClr val="2E74B5"/>
                        </a:solidFill>
                        <a:effectLst/>
                        <a:latin typeface="Calibri"/>
                        <a:ea typeface="Times New Roman"/>
                        <a:cs typeface="Times New Roman"/>
                      </a:endParaRPr>
                    </a:p>
                  </a:txBody>
                  <a:tcPr marL="34234" marR="34234" marT="0" marB="0"/>
                </a:tc>
                <a:tc>
                  <a:txBody>
                    <a:bodyPr/>
                    <a:lstStyle/>
                    <a:p>
                      <a:pPr marL="0" marR="0" algn="l">
                        <a:lnSpc>
                          <a:spcPct val="107000"/>
                        </a:lnSpc>
                        <a:spcBef>
                          <a:spcPts val="1200"/>
                        </a:spcBef>
                        <a:spcAft>
                          <a:spcPts val="0"/>
                        </a:spcAft>
                      </a:pPr>
                      <a:r>
                        <a:rPr lang="en-US" sz="2400" kern="0" dirty="0">
                          <a:effectLst/>
                        </a:rPr>
                        <a:t>…Not That!</a:t>
                      </a:r>
                      <a:endParaRPr lang="en-US" sz="2400" b="1" kern="0" dirty="0">
                        <a:solidFill>
                          <a:srgbClr val="2E74B5"/>
                        </a:solidFill>
                        <a:effectLst/>
                        <a:latin typeface="Calibri"/>
                        <a:ea typeface="Times New Roman"/>
                        <a:cs typeface="Times New Roman"/>
                      </a:endParaRPr>
                    </a:p>
                  </a:txBody>
                  <a:tcPr marL="34234" marR="34234" marT="0" marB="0"/>
                </a:tc>
                <a:tc>
                  <a:txBody>
                    <a:bodyPr/>
                    <a:lstStyle/>
                    <a:p>
                      <a:pPr marL="0" marR="0" algn="l">
                        <a:lnSpc>
                          <a:spcPct val="107000"/>
                        </a:lnSpc>
                        <a:spcBef>
                          <a:spcPts val="1200"/>
                        </a:spcBef>
                        <a:spcAft>
                          <a:spcPts val="0"/>
                        </a:spcAft>
                      </a:pPr>
                      <a:r>
                        <a:rPr lang="en-US" sz="2400" kern="0" dirty="0">
                          <a:effectLst/>
                        </a:rPr>
                        <a:t>Rationale</a:t>
                      </a:r>
                      <a:endParaRPr lang="en-US" sz="2400" b="1" kern="0" dirty="0">
                        <a:solidFill>
                          <a:srgbClr val="2E74B5"/>
                        </a:solidFill>
                        <a:effectLst/>
                        <a:latin typeface="Calibri"/>
                        <a:ea typeface="Times New Roman"/>
                        <a:cs typeface="Times New Roman"/>
                      </a:endParaRPr>
                    </a:p>
                  </a:txBody>
                  <a:tcPr marL="34234" marR="34234" marT="0" marB="0"/>
                </a:tc>
                <a:extLst>
                  <a:ext uri="{0D108BD9-81ED-4DB2-BD59-A6C34878D82A}">
                    <a16:rowId xmlns:a16="http://schemas.microsoft.com/office/drawing/2014/main" val="1644974773"/>
                  </a:ext>
                </a:extLst>
              </a:tr>
              <a:tr h="597646">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Handwriting that is clear, legible, dark enough and large enough to be scanned and read by someone who doesn’t know you</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Messy, illegible, light, tiny writing that cannot be read</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Answers deemed illegible by a reader and the table leader will earn no points on corresponding parts/questions – remember all papers are SCANNED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5313413"/>
                  </a:ext>
                </a:extLst>
              </a:tr>
              <a:tr h="597646">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Variables that are clearly denoted and appropriately used</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Variables that are incorrectly represented </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Variables have specific meaning and must be correctly denoted/abbreviated;  case matters for many variables: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 (not m) for molarity,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K (equilibrium constant) vs k (rate constant)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 is meters, not minutes, moles or molarity, etc.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4836147"/>
                  </a:ext>
                </a:extLst>
              </a:tr>
              <a:tr h="597646">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Numerical answers that are supported by work</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Numerical answers on their own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Work is required to be shown in order for points to be earned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6199840"/>
                  </a:ext>
                </a:extLst>
              </a:tr>
              <a:tr h="597646">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Abbreviations that are generally accepted (M, min, s, IMF, LDF, etc.)</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Abbreviations that are not generally accepted/ are incorrect/ change the meaning (ex: mol for molecule, CL instead of Coulomb’s Law, etc)</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Abbreviations still must convey the correct information; if in doubt, define or avoid them – don’t create ambiguity in an answer by using an abbreviation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2441038"/>
                  </a:ext>
                </a:extLst>
              </a:tr>
              <a:tr h="597646">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Answer the specific question first, then “justify”, “explain” etc.</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Burying the answer in the text of the response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Make it easy to follow your answer and give you points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0789882"/>
                  </a:ext>
                </a:extLst>
              </a:tr>
              <a:tr h="597646">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Answers that are concise and direct</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Burying the answer in a long response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Make it easy to follow your answer and give you points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9128017"/>
                  </a:ext>
                </a:extLst>
              </a:tr>
              <a:tr h="597646">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Names of specific elements and compounds, “reactants”, “products”, etc.</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“it”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Ambiguous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2724099"/>
                  </a:ext>
                </a:extLst>
              </a:tr>
            </a:tbl>
          </a:graphicData>
        </a:graphic>
      </p:graphicFrame>
    </p:spTree>
    <p:extLst>
      <p:ext uri="{BB962C8B-B14F-4D97-AF65-F5344CB8AC3E}">
        <p14:creationId xmlns:p14="http://schemas.microsoft.com/office/powerpoint/2010/main" val="22849573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9121602" cy="1320800"/>
          </a:xfrm>
        </p:spPr>
        <p:txBody>
          <a:bodyPr/>
          <a:lstStyle/>
          <a:p>
            <a:r>
              <a:rPr lang="en-US" dirty="0"/>
              <a:t>Unit 8 Practice – 2019 Operational #3 </a:t>
            </a:r>
            <a:r>
              <a:rPr lang="en-US" sz="2000" dirty="0"/>
              <a:t>(parts f-h)</a:t>
            </a:r>
          </a:p>
        </p:txBody>
      </p:sp>
      <p:pic>
        <p:nvPicPr>
          <p:cNvPr id="4" name="Picture 3"/>
          <p:cNvPicPr>
            <a:picLocks noChangeAspect="1"/>
          </p:cNvPicPr>
          <p:nvPr/>
        </p:nvPicPr>
        <p:blipFill>
          <a:blip r:embed="rId2"/>
          <a:stretch>
            <a:fillRect/>
          </a:stretch>
        </p:blipFill>
        <p:spPr>
          <a:xfrm>
            <a:off x="480109" y="1838415"/>
            <a:ext cx="8899777" cy="4705819"/>
          </a:xfrm>
          <a:prstGeom prst="rect">
            <a:avLst/>
          </a:prstGeom>
        </p:spPr>
      </p:pic>
    </p:spTree>
    <p:extLst>
      <p:ext uri="{BB962C8B-B14F-4D97-AF65-F5344CB8AC3E}">
        <p14:creationId xmlns:p14="http://schemas.microsoft.com/office/powerpoint/2010/main" val="4307570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095" y="78094"/>
            <a:ext cx="8596668" cy="1320800"/>
          </a:xfrm>
        </p:spPr>
        <p:txBody>
          <a:bodyPr>
            <a:normAutofit/>
          </a:bodyPr>
          <a:lstStyle/>
          <a:p>
            <a:r>
              <a:rPr lang="en-US" sz="2400" dirty="0"/>
              <a:t>2019 Operational #3 Scoring Guidelines and Things to Notice</a:t>
            </a:r>
          </a:p>
        </p:txBody>
      </p:sp>
      <p:sp>
        <p:nvSpPr>
          <p:cNvPr id="16" name="TextBox 15"/>
          <p:cNvSpPr txBox="1"/>
          <p:nvPr/>
        </p:nvSpPr>
        <p:spPr>
          <a:xfrm>
            <a:off x="5578764" y="2082650"/>
            <a:ext cx="4467322" cy="738664"/>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US" sz="1400" dirty="0"/>
              <a:t>Show work so that maximum points can be earned – they must be able to see how you calculated [OH-]</a:t>
            </a:r>
          </a:p>
        </p:txBody>
      </p:sp>
      <p:sp>
        <p:nvSpPr>
          <p:cNvPr id="20" name="TextBox 19"/>
          <p:cNvSpPr txBox="1"/>
          <p:nvPr/>
        </p:nvSpPr>
        <p:spPr>
          <a:xfrm>
            <a:off x="5524523" y="3215358"/>
            <a:ext cx="4467322" cy="738664"/>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US" sz="1400" dirty="0"/>
              <a:t>Read the prompt carefully – this required initial, where often we are working with equilibrium values</a:t>
            </a:r>
          </a:p>
        </p:txBody>
      </p:sp>
      <p:sp>
        <p:nvSpPr>
          <p:cNvPr id="13" name="TextBox 12"/>
          <p:cNvSpPr txBox="1"/>
          <p:nvPr/>
        </p:nvSpPr>
        <p:spPr>
          <a:xfrm>
            <a:off x="5536520" y="5905190"/>
            <a:ext cx="4467322" cy="738664"/>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US" sz="1400" dirty="0"/>
              <a:t>A buffer is a good choice when the </a:t>
            </a:r>
            <a:r>
              <a:rPr lang="en-US" sz="1400" dirty="0" err="1"/>
              <a:t>pK</a:t>
            </a:r>
            <a:r>
              <a:rPr lang="en-US" sz="1400" baseline="-25000" dirty="0" err="1"/>
              <a:t>a</a:t>
            </a:r>
            <a:r>
              <a:rPr lang="en-US" sz="1400" dirty="0"/>
              <a:t> is close to the desired pH – be sure to discuss the </a:t>
            </a:r>
            <a:r>
              <a:rPr lang="en-US" sz="1400" dirty="0" err="1"/>
              <a:t>pK</a:t>
            </a:r>
            <a:r>
              <a:rPr lang="en-US" sz="1400" baseline="-25000" dirty="0" err="1"/>
              <a:t>a</a:t>
            </a:r>
            <a:r>
              <a:rPr lang="en-US" sz="1400" dirty="0"/>
              <a:t> not the </a:t>
            </a:r>
            <a:r>
              <a:rPr lang="en-US" sz="1400" dirty="0" err="1"/>
              <a:t>pK</a:t>
            </a:r>
            <a:r>
              <a:rPr lang="en-US" sz="1400" baseline="-25000" dirty="0" err="1"/>
              <a:t>b</a:t>
            </a:r>
            <a:endParaRPr lang="en-US" sz="1400" baseline="-25000" dirty="0"/>
          </a:p>
        </p:txBody>
      </p:sp>
      <p:pic>
        <p:nvPicPr>
          <p:cNvPr id="4" name="Picture 3"/>
          <p:cNvPicPr>
            <a:picLocks noChangeAspect="1"/>
          </p:cNvPicPr>
          <p:nvPr/>
        </p:nvPicPr>
        <p:blipFill>
          <a:blip r:embed="rId2"/>
          <a:stretch>
            <a:fillRect/>
          </a:stretch>
        </p:blipFill>
        <p:spPr>
          <a:xfrm>
            <a:off x="465981" y="638628"/>
            <a:ext cx="5058542" cy="6005226"/>
          </a:xfrm>
          <a:prstGeom prst="rect">
            <a:avLst/>
          </a:prstGeom>
        </p:spPr>
      </p:pic>
      <p:sp>
        <p:nvSpPr>
          <p:cNvPr id="10" name="Rectangle 9"/>
          <p:cNvSpPr/>
          <p:nvPr/>
        </p:nvSpPr>
        <p:spPr>
          <a:xfrm>
            <a:off x="4284014" y="2316456"/>
            <a:ext cx="998830" cy="130411"/>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25693" y="1727263"/>
            <a:ext cx="602119" cy="101537"/>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850234" y="3359169"/>
            <a:ext cx="602119" cy="101537"/>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479372" y="5949794"/>
            <a:ext cx="1043757" cy="83454"/>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2609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105" y="133927"/>
            <a:ext cx="10982323" cy="601005"/>
          </a:xfrm>
        </p:spPr>
        <p:txBody>
          <a:bodyPr>
            <a:noAutofit/>
          </a:bodyPr>
          <a:lstStyle/>
          <a:p>
            <a:r>
              <a:rPr lang="en-US" b="1" dirty="0"/>
              <a:t>Unit 9: Applications of Thermodynamics</a:t>
            </a:r>
            <a:endParaRPr lang="en-US" dirty="0"/>
          </a:p>
        </p:txBody>
      </p:sp>
      <p:graphicFrame>
        <p:nvGraphicFramePr>
          <p:cNvPr id="8" name="Content Placeholder 6"/>
          <p:cNvGraphicFramePr>
            <a:graphicFrameLocks/>
          </p:cNvGraphicFramePr>
          <p:nvPr>
            <p:extLst>
              <p:ext uri="{D42A27DB-BD31-4B8C-83A1-F6EECF244321}">
                <p14:modId xmlns:p14="http://schemas.microsoft.com/office/powerpoint/2010/main" val="2698377882"/>
              </p:ext>
            </p:extLst>
          </p:nvPr>
        </p:nvGraphicFramePr>
        <p:xfrm>
          <a:off x="260465" y="853172"/>
          <a:ext cx="11709862" cy="5942333"/>
        </p:xfrm>
        <a:graphic>
          <a:graphicData uri="http://schemas.openxmlformats.org/drawingml/2006/table">
            <a:tbl>
              <a:tblPr firstRow="1" firstCol="1" bandRow="1">
                <a:tableStyleId>{FABFCF23-3B69-468F-B69F-88F6DE6A72F2}</a:tableStyleId>
              </a:tblPr>
              <a:tblGrid>
                <a:gridCol w="4322721">
                  <a:extLst>
                    <a:ext uri="{9D8B030D-6E8A-4147-A177-3AD203B41FA5}">
                      <a16:colId xmlns:a16="http://schemas.microsoft.com/office/drawing/2014/main" val="20000"/>
                    </a:ext>
                  </a:extLst>
                </a:gridCol>
                <a:gridCol w="4054918">
                  <a:extLst>
                    <a:ext uri="{9D8B030D-6E8A-4147-A177-3AD203B41FA5}">
                      <a16:colId xmlns:a16="http://schemas.microsoft.com/office/drawing/2014/main" val="20001"/>
                    </a:ext>
                  </a:extLst>
                </a:gridCol>
                <a:gridCol w="3332223">
                  <a:extLst>
                    <a:ext uri="{9D8B030D-6E8A-4147-A177-3AD203B41FA5}">
                      <a16:colId xmlns:a16="http://schemas.microsoft.com/office/drawing/2014/main" val="20002"/>
                    </a:ext>
                  </a:extLst>
                </a:gridCol>
              </a:tblGrid>
              <a:tr h="386628">
                <a:tc>
                  <a:txBody>
                    <a:bodyPr/>
                    <a:lstStyle/>
                    <a:p>
                      <a:pPr marL="0" marR="0" algn="l">
                        <a:lnSpc>
                          <a:spcPct val="107000"/>
                        </a:lnSpc>
                        <a:spcBef>
                          <a:spcPts val="1200"/>
                        </a:spcBef>
                        <a:spcAft>
                          <a:spcPts val="0"/>
                        </a:spcAft>
                      </a:pPr>
                      <a:r>
                        <a:rPr lang="en-US" sz="1800" kern="0" dirty="0">
                          <a:effectLst/>
                        </a:rPr>
                        <a:t>Write This…</a:t>
                      </a:r>
                      <a:endParaRPr lang="en-US" sz="1800" b="1" kern="0" dirty="0">
                        <a:solidFill>
                          <a:srgbClr val="2E74B5"/>
                        </a:solidFill>
                        <a:effectLst/>
                        <a:latin typeface="Calibri"/>
                        <a:ea typeface="Times New Roman"/>
                        <a:cs typeface="Times New Roman"/>
                      </a:endParaRPr>
                    </a:p>
                  </a:txBody>
                  <a:tcPr marL="25676" marR="25676" marT="0" marB="0"/>
                </a:tc>
                <a:tc>
                  <a:txBody>
                    <a:bodyPr/>
                    <a:lstStyle/>
                    <a:p>
                      <a:pPr marL="0" marR="0" algn="l">
                        <a:lnSpc>
                          <a:spcPct val="107000"/>
                        </a:lnSpc>
                        <a:spcBef>
                          <a:spcPts val="1200"/>
                        </a:spcBef>
                        <a:spcAft>
                          <a:spcPts val="0"/>
                        </a:spcAft>
                      </a:pPr>
                      <a:r>
                        <a:rPr lang="en-US" sz="1800" kern="0" dirty="0">
                          <a:effectLst/>
                        </a:rPr>
                        <a:t>…Not That!</a:t>
                      </a:r>
                      <a:endParaRPr lang="en-US" sz="1800" b="1" kern="0" dirty="0">
                        <a:solidFill>
                          <a:srgbClr val="2E74B5"/>
                        </a:solidFill>
                        <a:effectLst/>
                        <a:latin typeface="Calibri"/>
                        <a:ea typeface="Times New Roman"/>
                        <a:cs typeface="Times New Roman"/>
                      </a:endParaRPr>
                    </a:p>
                  </a:txBody>
                  <a:tcPr marL="25676" marR="25676" marT="0" marB="0"/>
                </a:tc>
                <a:tc>
                  <a:txBody>
                    <a:bodyPr/>
                    <a:lstStyle/>
                    <a:p>
                      <a:pPr marL="0" marR="0" algn="l">
                        <a:lnSpc>
                          <a:spcPct val="107000"/>
                        </a:lnSpc>
                        <a:spcBef>
                          <a:spcPts val="1200"/>
                        </a:spcBef>
                        <a:spcAft>
                          <a:spcPts val="0"/>
                        </a:spcAft>
                      </a:pPr>
                      <a:r>
                        <a:rPr lang="en-US" sz="1800" kern="0" dirty="0">
                          <a:effectLst/>
                        </a:rPr>
                        <a:t>Rationale</a:t>
                      </a:r>
                      <a:endParaRPr lang="en-US" sz="1800" b="1" kern="0" dirty="0">
                        <a:solidFill>
                          <a:srgbClr val="2E74B5"/>
                        </a:solidFill>
                        <a:effectLst/>
                        <a:latin typeface="Calibri"/>
                        <a:ea typeface="Times New Roman"/>
                        <a:cs typeface="Times New Roman"/>
                      </a:endParaRPr>
                    </a:p>
                  </a:txBody>
                  <a:tcPr marL="25676" marR="25676" marT="0" marB="0"/>
                </a:tc>
                <a:extLst>
                  <a:ext uri="{0D108BD9-81ED-4DB2-BD59-A6C34878D82A}">
                    <a16:rowId xmlns:a16="http://schemas.microsoft.com/office/drawing/2014/main" val="1900054053"/>
                  </a:ext>
                </a:extLst>
              </a:tr>
              <a:tr h="966727">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Reference number of molecules and phases when justifying a change in ΔS based on a reaction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Making vague references to “similar structures” or no justification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An increase in  ΔS is due to an increase in number of gaseous products (ref. 2017 #2c)</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8822583"/>
                  </a:ext>
                </a:extLst>
              </a:tr>
              <a:tr h="966727">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Multiplying </a:t>
                      </a:r>
                      <a:r>
                        <a:rPr lang="en-US" sz="1600" b="0" dirty="0">
                          <a:effectLst/>
                          <a:latin typeface="Calibri" panose="020F0502020204030204" pitchFamily="34" charset="0"/>
                          <a:ea typeface="Calibri" panose="020F0502020204030204" pitchFamily="34" charset="0"/>
                          <a:cs typeface="Times New Roman" panose="02020603050405020304" pitchFamily="18" charset="0"/>
                        </a:rPr>
                        <a:t> Δ</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S° values by stoichiometric factors when calculating </a:t>
                      </a:r>
                      <a:r>
                        <a:rPr lang="en-US" sz="1600" b="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0" dirty="0" err="1">
                          <a:effectLst/>
                          <a:latin typeface="Calibri" panose="020F0502020204030204" pitchFamily="34" charset="0"/>
                          <a:ea typeface="Calibri" panose="020F0502020204030204" pitchFamily="34" charset="0"/>
                          <a:cs typeface="Times New Roman" panose="02020603050405020304" pitchFamily="18" charset="0"/>
                        </a:rPr>
                        <a:t>Δ</a:t>
                      </a:r>
                      <a:r>
                        <a:rPr lang="en-US" sz="1600" b="0" dirty="0" err="1">
                          <a:effectLst/>
                          <a:latin typeface="Times New Roman" panose="02020603050405020304" pitchFamily="18" charset="0"/>
                          <a:ea typeface="Calibri" panose="020F0502020204030204" pitchFamily="34" charset="0"/>
                          <a:cs typeface="Times New Roman" panose="02020603050405020304" pitchFamily="18" charset="0"/>
                        </a:rPr>
                        <a:t>S°</a:t>
                      </a:r>
                      <a:r>
                        <a:rPr lang="en-US" sz="1600" b="0" baseline="-25000" dirty="0" err="1">
                          <a:effectLst/>
                          <a:latin typeface="Times New Roman" panose="02020603050405020304" pitchFamily="18" charset="0"/>
                          <a:ea typeface="Calibri" panose="020F0502020204030204" pitchFamily="34" charset="0"/>
                          <a:cs typeface="Times New Roman" panose="02020603050405020304" pitchFamily="18" charset="0"/>
                        </a:rPr>
                        <a:t>rxn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Ignoring stoichiometry when calculating </a:t>
                      </a:r>
                      <a:r>
                        <a:rPr lang="en-US" sz="1600" b="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0" dirty="0" err="1">
                          <a:effectLst/>
                          <a:latin typeface="Calibri" panose="020F0502020204030204" pitchFamily="34" charset="0"/>
                          <a:ea typeface="Calibri" panose="020F0502020204030204" pitchFamily="34" charset="0"/>
                          <a:cs typeface="Times New Roman" panose="02020603050405020304" pitchFamily="18" charset="0"/>
                        </a:rPr>
                        <a:t>Δ</a:t>
                      </a:r>
                      <a:r>
                        <a:rPr lang="en-US" sz="1600" b="0" dirty="0" err="1">
                          <a:effectLst/>
                          <a:latin typeface="Times New Roman" panose="02020603050405020304" pitchFamily="18" charset="0"/>
                          <a:ea typeface="Calibri" panose="020F0502020204030204" pitchFamily="34" charset="0"/>
                          <a:cs typeface="Times New Roman" panose="02020603050405020304" pitchFamily="18" charset="0"/>
                        </a:rPr>
                        <a:t>S°</a:t>
                      </a:r>
                      <a:r>
                        <a:rPr lang="en-US" sz="1600" b="0" baseline="-25000" dirty="0" err="1">
                          <a:effectLst/>
                          <a:latin typeface="Times New Roman" panose="02020603050405020304" pitchFamily="18" charset="0"/>
                          <a:ea typeface="Calibri" panose="020F0502020204030204" pitchFamily="34" charset="0"/>
                          <a:cs typeface="Times New Roman" panose="02020603050405020304" pitchFamily="18" charset="0"/>
                        </a:rPr>
                        <a:t>rxn</a:t>
                      </a:r>
                      <a:r>
                        <a:rPr lang="en-US" sz="1600" b="0" baseline="-25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Correct application of the equation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0" dirty="0" err="1">
                          <a:effectLst/>
                          <a:latin typeface="Calibri" panose="020F0502020204030204" pitchFamily="34" charset="0"/>
                          <a:ea typeface="Calibri" panose="020F0502020204030204" pitchFamily="34" charset="0"/>
                          <a:cs typeface="Times New Roman" panose="02020603050405020304" pitchFamily="18" charset="0"/>
                        </a:rPr>
                        <a:t>Δ</a:t>
                      </a:r>
                      <a:r>
                        <a:rPr lang="en-US" sz="1200" b="0" dirty="0" err="1">
                          <a:effectLst/>
                          <a:latin typeface="Times New Roman" panose="02020603050405020304" pitchFamily="18" charset="0"/>
                          <a:ea typeface="Calibri" panose="020F0502020204030204" pitchFamily="34" charset="0"/>
                          <a:cs typeface="Times New Roman" panose="02020603050405020304" pitchFamily="18" charset="0"/>
                        </a:rPr>
                        <a:t>S°</a:t>
                      </a:r>
                      <a:r>
                        <a:rPr lang="en-US" sz="1200" b="0" baseline="-25000" dirty="0" err="1">
                          <a:effectLst/>
                          <a:latin typeface="Times New Roman" panose="02020603050405020304" pitchFamily="18" charset="0"/>
                          <a:ea typeface="Calibri" panose="020F0502020204030204" pitchFamily="34" charset="0"/>
                          <a:cs typeface="Times New Roman" panose="02020603050405020304" pitchFamily="18" charset="0"/>
                        </a:rPr>
                        <a:t>rxn</a:t>
                      </a:r>
                      <a:r>
                        <a:rPr lang="en-US" sz="1200" b="0" baseline="-25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200" b="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0" dirty="0" err="1">
                          <a:effectLst/>
                          <a:latin typeface="Calibri" panose="020F0502020204030204" pitchFamily="34" charset="0"/>
                          <a:ea typeface="Calibri" panose="020F0502020204030204" pitchFamily="34" charset="0"/>
                          <a:cs typeface="Times New Roman" panose="02020603050405020304" pitchFamily="18" charset="0"/>
                        </a:rPr>
                        <a:t>Δ</a:t>
                      </a:r>
                      <a:r>
                        <a:rPr lang="en-US" sz="1200" b="0" dirty="0" err="1">
                          <a:effectLst/>
                          <a:latin typeface="Times New Roman" panose="02020603050405020304" pitchFamily="18" charset="0"/>
                          <a:ea typeface="Calibri" panose="020F0502020204030204" pitchFamily="34" charset="0"/>
                          <a:cs typeface="Times New Roman" panose="02020603050405020304" pitchFamily="18" charset="0"/>
                        </a:rPr>
                        <a:t>S°</a:t>
                      </a:r>
                      <a:r>
                        <a:rPr lang="en-US" sz="1200" b="0" baseline="-25000" dirty="0" err="1">
                          <a:effectLst/>
                          <a:latin typeface="Times New Roman" panose="02020603050405020304" pitchFamily="18" charset="0"/>
                          <a:ea typeface="Calibri" panose="020F0502020204030204" pitchFamily="34" charset="0"/>
                          <a:cs typeface="Times New Roman" panose="02020603050405020304" pitchFamily="18" charset="0"/>
                        </a:rPr>
                        <a:t>products</a:t>
                      </a: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0" dirty="0" err="1">
                          <a:effectLst/>
                          <a:latin typeface="Calibri" panose="020F0502020204030204" pitchFamily="34" charset="0"/>
                          <a:ea typeface="Calibri" panose="020F0502020204030204" pitchFamily="34" charset="0"/>
                          <a:cs typeface="Times New Roman" panose="02020603050405020304" pitchFamily="18" charset="0"/>
                        </a:rPr>
                        <a:t>Δ</a:t>
                      </a:r>
                      <a:r>
                        <a:rPr lang="en-US" sz="1200" b="0" dirty="0" err="1">
                          <a:effectLst/>
                          <a:latin typeface="Times New Roman" panose="02020603050405020304" pitchFamily="18" charset="0"/>
                          <a:ea typeface="Calibri" panose="020F0502020204030204" pitchFamily="34" charset="0"/>
                          <a:cs typeface="Times New Roman" panose="02020603050405020304" pitchFamily="18" charset="0"/>
                        </a:rPr>
                        <a:t>S°</a:t>
                      </a:r>
                      <a:r>
                        <a:rPr lang="en-US" sz="1200" b="0" baseline="-25000" dirty="0" err="1">
                          <a:effectLst/>
                          <a:latin typeface="Times New Roman" panose="02020603050405020304" pitchFamily="18" charset="0"/>
                          <a:ea typeface="Calibri" panose="020F0502020204030204" pitchFamily="34" charset="0"/>
                          <a:cs typeface="Times New Roman" panose="02020603050405020304" pitchFamily="18" charset="0"/>
                        </a:rPr>
                        <a:t>reactants</a:t>
                      </a: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 (Ref. 2021 #2e, 2022 #2b)</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2064394"/>
                  </a:ext>
                </a:extLst>
              </a:tr>
              <a:tr h="966727">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Using consistent units when applying </a:t>
                      </a:r>
                      <a:r>
                        <a:rPr lang="en-US" sz="1600" b="0" dirty="0">
                          <a:effectLst/>
                          <a:latin typeface="Calibri" panose="020F0502020204030204" pitchFamily="34" charset="0"/>
                          <a:ea typeface="Calibri" panose="020F0502020204030204" pitchFamily="34" charset="0"/>
                          <a:cs typeface="Times New Roman" panose="02020603050405020304" pitchFamily="18" charset="0"/>
                        </a:rPr>
                        <a:t> Δ</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G = </a:t>
                      </a:r>
                      <a:r>
                        <a:rPr lang="en-US" sz="1600" b="0" dirty="0">
                          <a:effectLst/>
                          <a:latin typeface="Calibri" panose="020F0502020204030204" pitchFamily="34" charset="0"/>
                          <a:ea typeface="Calibri" panose="020F0502020204030204" pitchFamily="34" charset="0"/>
                          <a:cs typeface="Times New Roman" panose="02020603050405020304" pitchFamily="18" charset="0"/>
                        </a:rPr>
                        <a:t> Δ</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H-T</a:t>
                      </a:r>
                      <a:r>
                        <a:rPr lang="en-US" sz="1600" b="0" dirty="0">
                          <a:effectLst/>
                          <a:latin typeface="Calibri" panose="020F0502020204030204" pitchFamily="34" charset="0"/>
                          <a:ea typeface="Calibri" panose="020F0502020204030204" pitchFamily="34" charset="0"/>
                          <a:cs typeface="Times New Roman" panose="02020603050405020304" pitchFamily="18" charset="0"/>
                        </a:rPr>
                        <a:t>ΔS</a:t>
                      </a: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Not having all 3 thermodynamic factors in the same unit (either kJ or J)</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Units must be consistent when used in equations (Ref. 2022 #2cii)</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8782139"/>
                  </a:ext>
                </a:extLst>
              </a:tr>
              <a:tr h="585434">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Justify thermodynamic favorability in terms of both enthalpy and entropy</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A thermodynamic favorability discussion referencing only enthalpy or entropy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a:effectLst/>
                          <a:latin typeface="Times New Roman" panose="02020603050405020304" pitchFamily="18" charset="0"/>
                          <a:ea typeface="Calibri" panose="020F0502020204030204" pitchFamily="34" charset="0"/>
                          <a:cs typeface="Times New Roman" panose="02020603050405020304" pitchFamily="18" charset="0"/>
                        </a:rPr>
                        <a:t>Thermodynamic favorability depends on both ΔH and ΔS</a:t>
                      </a:r>
                      <a:endParaRPr lang="en-US" sz="12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9594903"/>
                  </a:ext>
                </a:extLst>
              </a:tr>
              <a:tr h="697265">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Arrangement/Dispersions of matter or energy along with particle-level reasoning for explaining the sign of </a:t>
                      </a:r>
                      <a:r>
                        <a:rPr lang="en-US" sz="1600" b="0" dirty="0">
                          <a:effectLst/>
                          <a:latin typeface="Calibri" panose="020F0502020204030204" pitchFamily="34" charset="0"/>
                          <a:ea typeface="Calibri" panose="020F0502020204030204" pitchFamily="34" charset="0"/>
                          <a:cs typeface="Times New Roman" panose="02020603050405020304" pitchFamily="18" charset="0"/>
                        </a:rPr>
                        <a:t>Δ</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Disorder, chaos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Disorder is the effect, not the cause, of an increase in entropy (ref. 2019 #1g)</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0012731"/>
                  </a:ext>
                </a:extLst>
              </a:tr>
              <a:tr h="714782">
                <a:tc>
                  <a:txBody>
                    <a:bodyPr/>
                    <a:lstStyle/>
                    <a:p>
                      <a:pPr marL="0" marR="0" algn="l">
                        <a:lnSpc>
                          <a:spcPct val="107000"/>
                        </a:lnSpc>
                        <a:spcBef>
                          <a:spcPts val="0"/>
                        </a:spcBef>
                        <a:spcAft>
                          <a:spcPts val="0"/>
                        </a:spcAft>
                      </a:pPr>
                      <a:r>
                        <a:rPr lang="en-US" sz="1600" b="0" dirty="0">
                          <a:effectLst/>
                          <a:latin typeface="Calibri" panose="020F0502020204030204" pitchFamily="34" charset="0"/>
                          <a:ea typeface="Calibri" panose="020F0502020204030204" pitchFamily="34" charset="0"/>
                          <a:cs typeface="Times New Roman" panose="02020603050405020304" pitchFamily="18" charset="0"/>
                        </a:rPr>
                        <a:t>Δ</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G determines thermodynamic favorability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Referencing </a:t>
                      </a:r>
                      <a:r>
                        <a:rPr lang="en-US" sz="1600" b="0" dirty="0">
                          <a:effectLst/>
                          <a:latin typeface="Calibri" panose="020F0502020204030204" pitchFamily="34" charset="0"/>
                          <a:ea typeface="Calibri" panose="020F0502020204030204" pitchFamily="34" charset="0"/>
                          <a:cs typeface="Times New Roman" panose="02020603050405020304" pitchFamily="18" charset="0"/>
                        </a:rPr>
                        <a:t>Δ</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H or </a:t>
                      </a:r>
                      <a:r>
                        <a:rPr lang="en-US" sz="1600" b="0" dirty="0">
                          <a:effectLst/>
                          <a:latin typeface="Calibri" panose="020F0502020204030204" pitchFamily="34" charset="0"/>
                          <a:ea typeface="Calibri" panose="020F0502020204030204" pitchFamily="34" charset="0"/>
                          <a:cs typeface="Times New Roman" panose="02020603050405020304" pitchFamily="18" charset="0"/>
                        </a:rPr>
                        <a:t>ΔS alone as determining thermodynamic favorability</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All the thermodynamic properties contribute to favorability – hence using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ΔG = ΔH-TΔS which takes all into account (ref. 2019 #1h)</a:t>
                      </a:r>
                    </a:p>
                  </a:txBody>
                  <a:tcPr marL="68580" marR="68580" marT="0" marB="0"/>
                </a:tc>
                <a:extLst>
                  <a:ext uri="{0D108BD9-81ED-4DB2-BD59-A6C34878D82A}">
                    <a16:rowId xmlns:a16="http://schemas.microsoft.com/office/drawing/2014/main" val="2941120864"/>
                  </a:ext>
                </a:extLst>
              </a:tr>
              <a:tr h="585434">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Use of correct value of R with thermodynamic data (that corresponds to energy units)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R value that does not correspond to the units needed in the problem </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dirty="0">
                          <a:effectLst/>
                          <a:latin typeface="Times New Roman" panose="02020603050405020304" pitchFamily="18" charset="0"/>
                          <a:ea typeface="Calibri" panose="020F0502020204030204" pitchFamily="34" charset="0"/>
                          <a:cs typeface="Times New Roman" panose="02020603050405020304" pitchFamily="18" charset="0"/>
                        </a:rPr>
                        <a:t>Units of the R value must match those used in the problem, and correct units must be applied at the end, or the answer is incorrect (ref. 2018 #2b)</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914354"/>
                  </a:ext>
                </a:extLst>
              </a:tr>
            </a:tbl>
          </a:graphicData>
        </a:graphic>
      </p:graphicFrame>
    </p:spTree>
    <p:extLst>
      <p:ext uri="{BB962C8B-B14F-4D97-AF65-F5344CB8AC3E}">
        <p14:creationId xmlns:p14="http://schemas.microsoft.com/office/powerpoint/2010/main" val="42445046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6" y="142356"/>
            <a:ext cx="10799443" cy="601005"/>
          </a:xfrm>
        </p:spPr>
        <p:txBody>
          <a:bodyPr>
            <a:noAutofit/>
          </a:bodyPr>
          <a:lstStyle/>
          <a:p>
            <a:r>
              <a:rPr lang="en-US" b="1" dirty="0"/>
              <a:t>Unit 9: Applications of Thermodynamics (cont.)</a:t>
            </a:r>
            <a:endParaRPr lang="en-US" dirty="0"/>
          </a:p>
        </p:txBody>
      </p:sp>
      <p:graphicFrame>
        <p:nvGraphicFramePr>
          <p:cNvPr id="4" name="Content Placeholder 6">
            <a:extLst>
              <a:ext uri="{FF2B5EF4-FFF2-40B4-BE49-F238E27FC236}">
                <a16:creationId xmlns:a16="http://schemas.microsoft.com/office/drawing/2014/main" id="{0677FBBE-2656-4676-B6FE-5D75B96EC821}"/>
              </a:ext>
            </a:extLst>
          </p:cNvPr>
          <p:cNvGraphicFramePr>
            <a:graphicFrameLocks/>
          </p:cNvGraphicFramePr>
          <p:nvPr>
            <p:extLst>
              <p:ext uri="{D42A27DB-BD31-4B8C-83A1-F6EECF244321}">
                <p14:modId xmlns:p14="http://schemas.microsoft.com/office/powerpoint/2010/main" val="987495465"/>
              </p:ext>
            </p:extLst>
          </p:nvPr>
        </p:nvGraphicFramePr>
        <p:xfrm>
          <a:off x="260465" y="853172"/>
          <a:ext cx="11709862" cy="6162100"/>
        </p:xfrm>
        <a:graphic>
          <a:graphicData uri="http://schemas.openxmlformats.org/drawingml/2006/table">
            <a:tbl>
              <a:tblPr firstRow="1" firstCol="1" bandRow="1">
                <a:tableStyleId>{FABFCF23-3B69-468F-B69F-88F6DE6A72F2}</a:tableStyleId>
              </a:tblPr>
              <a:tblGrid>
                <a:gridCol w="4322721">
                  <a:extLst>
                    <a:ext uri="{9D8B030D-6E8A-4147-A177-3AD203B41FA5}">
                      <a16:colId xmlns:a16="http://schemas.microsoft.com/office/drawing/2014/main" val="20000"/>
                    </a:ext>
                  </a:extLst>
                </a:gridCol>
                <a:gridCol w="4054918">
                  <a:extLst>
                    <a:ext uri="{9D8B030D-6E8A-4147-A177-3AD203B41FA5}">
                      <a16:colId xmlns:a16="http://schemas.microsoft.com/office/drawing/2014/main" val="20001"/>
                    </a:ext>
                  </a:extLst>
                </a:gridCol>
                <a:gridCol w="3332223">
                  <a:extLst>
                    <a:ext uri="{9D8B030D-6E8A-4147-A177-3AD203B41FA5}">
                      <a16:colId xmlns:a16="http://schemas.microsoft.com/office/drawing/2014/main" val="20002"/>
                    </a:ext>
                  </a:extLst>
                </a:gridCol>
              </a:tblGrid>
              <a:tr h="386628">
                <a:tc>
                  <a:txBody>
                    <a:bodyPr/>
                    <a:lstStyle/>
                    <a:p>
                      <a:pPr marL="0" marR="0" algn="l">
                        <a:lnSpc>
                          <a:spcPct val="107000"/>
                        </a:lnSpc>
                        <a:spcBef>
                          <a:spcPts val="1200"/>
                        </a:spcBef>
                        <a:spcAft>
                          <a:spcPts val="0"/>
                        </a:spcAft>
                      </a:pPr>
                      <a:r>
                        <a:rPr lang="en-US" sz="1800" kern="0" dirty="0">
                          <a:effectLst/>
                        </a:rPr>
                        <a:t>Write This…</a:t>
                      </a:r>
                      <a:endParaRPr lang="en-US" sz="1800" b="1" kern="0" dirty="0">
                        <a:solidFill>
                          <a:srgbClr val="2E74B5"/>
                        </a:solidFill>
                        <a:effectLst/>
                        <a:latin typeface="Calibri"/>
                        <a:ea typeface="Times New Roman"/>
                        <a:cs typeface="Times New Roman"/>
                      </a:endParaRPr>
                    </a:p>
                  </a:txBody>
                  <a:tcPr marL="25676" marR="25676" marT="0" marB="0"/>
                </a:tc>
                <a:tc>
                  <a:txBody>
                    <a:bodyPr/>
                    <a:lstStyle/>
                    <a:p>
                      <a:pPr marL="0" marR="0" algn="l">
                        <a:lnSpc>
                          <a:spcPct val="107000"/>
                        </a:lnSpc>
                        <a:spcBef>
                          <a:spcPts val="1200"/>
                        </a:spcBef>
                        <a:spcAft>
                          <a:spcPts val="0"/>
                        </a:spcAft>
                      </a:pPr>
                      <a:r>
                        <a:rPr lang="en-US" sz="1800" kern="0" dirty="0">
                          <a:effectLst/>
                        </a:rPr>
                        <a:t>…Not That!</a:t>
                      </a:r>
                      <a:endParaRPr lang="en-US" sz="1800" b="1" kern="0" dirty="0">
                        <a:solidFill>
                          <a:srgbClr val="2E74B5"/>
                        </a:solidFill>
                        <a:effectLst/>
                        <a:latin typeface="Calibri"/>
                        <a:ea typeface="Times New Roman"/>
                        <a:cs typeface="Times New Roman"/>
                      </a:endParaRPr>
                    </a:p>
                  </a:txBody>
                  <a:tcPr marL="25676" marR="25676" marT="0" marB="0"/>
                </a:tc>
                <a:tc>
                  <a:txBody>
                    <a:bodyPr/>
                    <a:lstStyle/>
                    <a:p>
                      <a:pPr marL="0" marR="0" algn="l">
                        <a:lnSpc>
                          <a:spcPct val="107000"/>
                        </a:lnSpc>
                        <a:spcBef>
                          <a:spcPts val="1200"/>
                        </a:spcBef>
                        <a:spcAft>
                          <a:spcPts val="0"/>
                        </a:spcAft>
                      </a:pPr>
                      <a:r>
                        <a:rPr lang="en-US" sz="1800" kern="0" dirty="0">
                          <a:effectLst/>
                        </a:rPr>
                        <a:t>Rationale</a:t>
                      </a:r>
                      <a:endParaRPr lang="en-US" sz="1800" b="1" kern="0" dirty="0">
                        <a:solidFill>
                          <a:srgbClr val="2E74B5"/>
                        </a:solidFill>
                        <a:effectLst/>
                        <a:latin typeface="Calibri"/>
                        <a:ea typeface="Times New Roman"/>
                        <a:cs typeface="Times New Roman"/>
                      </a:endParaRPr>
                    </a:p>
                  </a:txBody>
                  <a:tcPr marL="25676" marR="25676" marT="0" marB="0"/>
                </a:tc>
                <a:extLst>
                  <a:ext uri="{0D108BD9-81ED-4DB2-BD59-A6C34878D82A}">
                    <a16:rowId xmlns:a16="http://schemas.microsoft.com/office/drawing/2014/main" val="1900054053"/>
                  </a:ext>
                </a:extLst>
              </a:tr>
              <a:tr h="673841">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“Ions flow through the salt bridge to maintain a charge balance in each half-cell.”</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“Electrons flow through the salt bridge to equilibrate charge.”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Electrons do not flow through the salt bridge; ions flow through the salt bridge, electrons flow through the wire (ref. 2018 #6a)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8822583"/>
                  </a:ext>
                </a:extLst>
              </a:tr>
              <a:tr h="631596">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Loss of mass of electrode is due to atoms of electrode going into solution as ions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Loss of mass of electrode is due to loss of electrons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Electrons have extremely small (negligible in this case) mass (ref. 2014 #3)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2064394"/>
                  </a:ext>
                </a:extLst>
              </a:tr>
              <a:tr h="848412">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Discussion of Q vs. K for changes in cell potential after a change, or qualitative discussion of Nernst Equation</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Discussion of Le </a:t>
                      </a:r>
                      <a:r>
                        <a:rPr lang="en-US" sz="1600" b="0" dirty="0" err="1">
                          <a:effectLst/>
                          <a:latin typeface="Times New Roman" panose="02020603050405020304" pitchFamily="18" charset="0"/>
                          <a:ea typeface="Calibri" panose="020F0502020204030204" pitchFamily="34" charset="0"/>
                          <a:cs typeface="Times New Roman" panose="02020603050405020304" pitchFamily="18" charset="0"/>
                        </a:rPr>
                        <a:t>Châtelier’s</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 principle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An galvanic cell does not attain equilibrium while working – when it does, it stops producing current (is “dead”) (ref. 2014 #3)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8782139"/>
                  </a:ext>
                </a:extLst>
              </a:tr>
              <a:tr h="585434">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An equation that is balanced with respect to both number of atoms and charge</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An equation that is unbalanced in atoms, charge or both; an equation that shows electrons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Recognize that equations need to be balanced with respect to both atoms and charge – this means that half-reactions may need to multiplied by a coefficient to balance charge for the overall reaction, even if atoms are already balanced, and then the electrons on both sides cancel out and are not written (ref. 2018 #3d)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9594903"/>
                  </a:ext>
                </a:extLst>
              </a:tr>
              <a:tr h="697265">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E° values that are positive for galvanic cells and negative for electrolytic cells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E° values that have the wrong sign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Galvanic cells are thermodynamically favorable as proceed as designed with a + E°, electrolytic cells are thermodynamically unfavorable with a - E° and require an external driving force (Ref. 2021#5b)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0012731"/>
                  </a:ext>
                </a:extLst>
              </a:tr>
              <a:tr h="714782">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E° value not multiplied by stoichiometric factors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E° value that has been multiplied by a stoichiometric value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 is intensive and therefore does not change if the half-cell is multiplied by a stoichiometric factor to balance charge (ref. 2018 #6b, 2022 3e)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1120864"/>
                  </a:ext>
                </a:extLst>
              </a:tr>
              <a:tr h="585434">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Standard cell potential when discussing a REDOX reaction</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Standard reduction potential when discussing a REDOX reaction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 redox reaction contains both oxidation and reduction; therefore the E° for the reaction is the sum of the standard reduction potentials of both the oxidation and reduction half-reactions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914354"/>
                  </a:ext>
                </a:extLst>
              </a:tr>
            </a:tbl>
          </a:graphicData>
        </a:graphic>
      </p:graphicFrame>
    </p:spTree>
    <p:extLst>
      <p:ext uri="{BB962C8B-B14F-4D97-AF65-F5344CB8AC3E}">
        <p14:creationId xmlns:p14="http://schemas.microsoft.com/office/powerpoint/2010/main" val="3294019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6" y="142356"/>
            <a:ext cx="10799443" cy="601005"/>
          </a:xfrm>
        </p:spPr>
        <p:txBody>
          <a:bodyPr>
            <a:noAutofit/>
          </a:bodyPr>
          <a:lstStyle/>
          <a:p>
            <a:r>
              <a:rPr lang="en-US" b="1" dirty="0"/>
              <a:t>Unit 9: Applications of Thermodynamics (cont.)</a:t>
            </a:r>
            <a:endParaRPr lang="en-US" dirty="0"/>
          </a:p>
        </p:txBody>
      </p:sp>
      <p:graphicFrame>
        <p:nvGraphicFramePr>
          <p:cNvPr id="4" name="Content Placeholder 6">
            <a:extLst>
              <a:ext uri="{FF2B5EF4-FFF2-40B4-BE49-F238E27FC236}">
                <a16:creationId xmlns:a16="http://schemas.microsoft.com/office/drawing/2014/main" id="{0677FBBE-2656-4676-B6FE-5D75B96EC821}"/>
              </a:ext>
            </a:extLst>
          </p:cNvPr>
          <p:cNvGraphicFramePr>
            <a:graphicFrameLocks/>
          </p:cNvGraphicFramePr>
          <p:nvPr>
            <p:extLst>
              <p:ext uri="{D42A27DB-BD31-4B8C-83A1-F6EECF244321}">
                <p14:modId xmlns:p14="http://schemas.microsoft.com/office/powerpoint/2010/main" val="1932442074"/>
              </p:ext>
            </p:extLst>
          </p:nvPr>
        </p:nvGraphicFramePr>
        <p:xfrm>
          <a:off x="260465" y="853172"/>
          <a:ext cx="11709862" cy="2540477"/>
        </p:xfrm>
        <a:graphic>
          <a:graphicData uri="http://schemas.openxmlformats.org/drawingml/2006/table">
            <a:tbl>
              <a:tblPr firstRow="1" firstCol="1" bandRow="1">
                <a:tableStyleId>{FABFCF23-3B69-468F-B69F-88F6DE6A72F2}</a:tableStyleId>
              </a:tblPr>
              <a:tblGrid>
                <a:gridCol w="4322721">
                  <a:extLst>
                    <a:ext uri="{9D8B030D-6E8A-4147-A177-3AD203B41FA5}">
                      <a16:colId xmlns:a16="http://schemas.microsoft.com/office/drawing/2014/main" val="20000"/>
                    </a:ext>
                  </a:extLst>
                </a:gridCol>
                <a:gridCol w="4054918">
                  <a:extLst>
                    <a:ext uri="{9D8B030D-6E8A-4147-A177-3AD203B41FA5}">
                      <a16:colId xmlns:a16="http://schemas.microsoft.com/office/drawing/2014/main" val="20001"/>
                    </a:ext>
                  </a:extLst>
                </a:gridCol>
                <a:gridCol w="3332223">
                  <a:extLst>
                    <a:ext uri="{9D8B030D-6E8A-4147-A177-3AD203B41FA5}">
                      <a16:colId xmlns:a16="http://schemas.microsoft.com/office/drawing/2014/main" val="20002"/>
                    </a:ext>
                  </a:extLst>
                </a:gridCol>
              </a:tblGrid>
              <a:tr h="386628">
                <a:tc>
                  <a:txBody>
                    <a:bodyPr/>
                    <a:lstStyle/>
                    <a:p>
                      <a:pPr marL="0" marR="0" algn="l">
                        <a:lnSpc>
                          <a:spcPct val="107000"/>
                        </a:lnSpc>
                        <a:spcBef>
                          <a:spcPts val="1200"/>
                        </a:spcBef>
                        <a:spcAft>
                          <a:spcPts val="0"/>
                        </a:spcAft>
                      </a:pPr>
                      <a:r>
                        <a:rPr lang="en-US" sz="1800" kern="0" dirty="0">
                          <a:effectLst/>
                        </a:rPr>
                        <a:t>Write This…</a:t>
                      </a:r>
                      <a:endParaRPr lang="en-US" sz="1800" b="1" kern="0" dirty="0">
                        <a:solidFill>
                          <a:srgbClr val="2E74B5"/>
                        </a:solidFill>
                        <a:effectLst/>
                        <a:latin typeface="Calibri"/>
                        <a:ea typeface="Times New Roman"/>
                        <a:cs typeface="Times New Roman"/>
                      </a:endParaRPr>
                    </a:p>
                  </a:txBody>
                  <a:tcPr marL="25676" marR="25676" marT="0" marB="0"/>
                </a:tc>
                <a:tc>
                  <a:txBody>
                    <a:bodyPr/>
                    <a:lstStyle/>
                    <a:p>
                      <a:pPr marL="0" marR="0" algn="l">
                        <a:lnSpc>
                          <a:spcPct val="107000"/>
                        </a:lnSpc>
                        <a:spcBef>
                          <a:spcPts val="1200"/>
                        </a:spcBef>
                        <a:spcAft>
                          <a:spcPts val="0"/>
                        </a:spcAft>
                      </a:pPr>
                      <a:r>
                        <a:rPr lang="en-US" sz="1800" kern="0" dirty="0">
                          <a:effectLst/>
                        </a:rPr>
                        <a:t>…Not That!</a:t>
                      </a:r>
                      <a:endParaRPr lang="en-US" sz="1800" b="1" kern="0" dirty="0">
                        <a:solidFill>
                          <a:srgbClr val="2E74B5"/>
                        </a:solidFill>
                        <a:effectLst/>
                        <a:latin typeface="Calibri"/>
                        <a:ea typeface="Times New Roman"/>
                        <a:cs typeface="Times New Roman"/>
                      </a:endParaRPr>
                    </a:p>
                  </a:txBody>
                  <a:tcPr marL="25676" marR="25676" marT="0" marB="0"/>
                </a:tc>
                <a:tc>
                  <a:txBody>
                    <a:bodyPr/>
                    <a:lstStyle/>
                    <a:p>
                      <a:pPr marL="0" marR="0" algn="l">
                        <a:lnSpc>
                          <a:spcPct val="107000"/>
                        </a:lnSpc>
                        <a:spcBef>
                          <a:spcPts val="1200"/>
                        </a:spcBef>
                        <a:spcAft>
                          <a:spcPts val="0"/>
                        </a:spcAft>
                      </a:pPr>
                      <a:r>
                        <a:rPr lang="en-US" sz="1800" kern="0" dirty="0">
                          <a:effectLst/>
                        </a:rPr>
                        <a:t>Rationale</a:t>
                      </a:r>
                      <a:endParaRPr lang="en-US" sz="1800" b="1" kern="0" dirty="0">
                        <a:solidFill>
                          <a:srgbClr val="2E74B5"/>
                        </a:solidFill>
                        <a:effectLst/>
                        <a:latin typeface="Calibri"/>
                        <a:ea typeface="Times New Roman"/>
                        <a:cs typeface="Times New Roman"/>
                      </a:endParaRPr>
                    </a:p>
                  </a:txBody>
                  <a:tcPr marL="25676" marR="25676" marT="0" marB="0"/>
                </a:tc>
                <a:extLst>
                  <a:ext uri="{0D108BD9-81ED-4DB2-BD59-A6C34878D82A}">
                    <a16:rowId xmlns:a16="http://schemas.microsoft.com/office/drawing/2014/main" val="1900054053"/>
                  </a:ext>
                </a:extLst>
              </a:tr>
              <a:tr h="673841">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When writing </a:t>
                      </a:r>
                      <a:r>
                        <a:rPr lang="en-US" sz="1600" b="0" dirty="0" err="1">
                          <a:effectLst/>
                          <a:latin typeface="Times New Roman" panose="02020603050405020304" pitchFamily="18" charset="0"/>
                          <a:ea typeface="Calibri" panose="020F0502020204030204" pitchFamily="34" charset="0"/>
                          <a:cs typeface="Times New Roman" panose="02020603050405020304" pitchFamily="18" charset="0"/>
                        </a:rPr>
                        <a:t>E°</a:t>
                      </a:r>
                      <a:r>
                        <a:rPr lang="en-US" sz="1600" b="0" baseline="-25000" dirty="0" err="1">
                          <a:effectLst/>
                          <a:latin typeface="Times New Roman" panose="02020603050405020304" pitchFamily="18" charset="0"/>
                          <a:ea typeface="Calibri" panose="020F0502020204030204" pitchFamily="34" charset="0"/>
                          <a:cs typeface="Times New Roman" panose="02020603050405020304" pitchFamily="18" charset="0"/>
                        </a:rPr>
                        <a:t>cell</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 for favorable redox reactions, one </a:t>
                      </a:r>
                      <a:r>
                        <a:rPr lang="en-US" sz="1600" b="0" dirty="0" err="1">
                          <a:effectLst/>
                          <a:latin typeface="Times New Roman" panose="02020603050405020304" pitchFamily="18" charset="0"/>
                          <a:ea typeface="Calibri" panose="020F0502020204030204" pitchFamily="34" charset="0"/>
                          <a:cs typeface="Times New Roman" panose="02020603050405020304" pitchFamily="18" charset="0"/>
                        </a:rPr>
                        <a:t>rxn</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 must be reversed so that </a:t>
                      </a:r>
                      <a:r>
                        <a:rPr lang="en-US" sz="1600" b="0" dirty="0" err="1">
                          <a:effectLst/>
                          <a:latin typeface="Times New Roman" panose="02020603050405020304" pitchFamily="18" charset="0"/>
                          <a:ea typeface="Calibri" panose="020F0502020204030204" pitchFamily="34" charset="0"/>
                          <a:cs typeface="Times New Roman" panose="02020603050405020304" pitchFamily="18" charset="0"/>
                        </a:rPr>
                        <a:t>E°</a:t>
                      </a:r>
                      <a:r>
                        <a:rPr lang="en-US" sz="1600" b="0" baseline="-25000" dirty="0" err="1">
                          <a:effectLst/>
                          <a:latin typeface="Times New Roman" panose="02020603050405020304" pitchFamily="18" charset="0"/>
                          <a:ea typeface="Calibri" panose="020F0502020204030204" pitchFamily="34" charset="0"/>
                          <a:cs typeface="Times New Roman" panose="02020603050405020304" pitchFamily="18" charset="0"/>
                        </a:rPr>
                        <a:t>cell</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 is positive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An </a:t>
                      </a:r>
                      <a:r>
                        <a:rPr lang="en-US" sz="1600" b="0" dirty="0" err="1">
                          <a:effectLst/>
                          <a:latin typeface="Times New Roman" panose="02020603050405020304" pitchFamily="18" charset="0"/>
                          <a:ea typeface="Calibri" panose="020F0502020204030204" pitchFamily="34" charset="0"/>
                          <a:cs typeface="Times New Roman" panose="02020603050405020304" pitchFamily="18" charset="0"/>
                        </a:rPr>
                        <a:t>E°</a:t>
                      </a:r>
                      <a:r>
                        <a:rPr lang="en-US" sz="1600" b="0" baseline="-25000" dirty="0" err="1">
                          <a:effectLst/>
                          <a:latin typeface="Times New Roman" panose="02020603050405020304" pitchFamily="18" charset="0"/>
                          <a:ea typeface="Calibri" panose="020F0502020204030204" pitchFamily="34" charset="0"/>
                          <a:cs typeface="Times New Roman" panose="02020603050405020304" pitchFamily="18" charset="0"/>
                        </a:rPr>
                        <a:t>cell</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 that is negative for redox reactions that proceed in the forward direction </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There has to be thermodynamic favorability, which depends on the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E°</a:t>
                      </a:r>
                      <a:r>
                        <a:rPr lang="en-US" sz="1200" baseline="-25000" dirty="0" err="1">
                          <a:effectLst/>
                          <a:latin typeface="Times New Roman" panose="02020603050405020304" pitchFamily="18" charset="0"/>
                          <a:ea typeface="Calibri" panose="020F0502020204030204" pitchFamily="34" charset="0"/>
                          <a:cs typeface="Times New Roman" panose="02020603050405020304" pitchFamily="18" charset="0"/>
                        </a:rPr>
                        <a:t>cell</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in order for the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rxn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to work (ref. 2019 #2b)</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8822583"/>
                  </a:ext>
                </a:extLst>
              </a:tr>
              <a:tr h="631596">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Using the cell potential for E° in </a:t>
                      </a:r>
                      <a:r>
                        <a:rPr lang="en-US" sz="1600" b="0">
                          <a:effectLst/>
                          <a:latin typeface="Calibri" panose="020F0502020204030204" pitchFamily="34" charset="0"/>
                          <a:ea typeface="Calibri" panose="020F0502020204030204" pitchFamily="34" charset="0"/>
                          <a:cs typeface="Calibri" panose="020F0502020204030204" pitchFamily="34" charset="0"/>
                        </a:rPr>
                        <a:t>Δ</a:t>
                      </a:r>
                      <a:r>
                        <a:rPr lang="en-US" sz="1600" b="0">
                          <a:effectLst/>
                          <a:latin typeface="Times New Roman" panose="02020603050405020304" pitchFamily="18" charset="0"/>
                          <a:ea typeface="Calibri" panose="020F0502020204030204" pitchFamily="34" charset="0"/>
                          <a:cs typeface="Times New Roman" panose="02020603050405020304" pitchFamily="18" charset="0"/>
                        </a:rPr>
                        <a:t>G = -nFE° calculations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Using a half-cell potential for  E° in </a:t>
                      </a:r>
                      <a:r>
                        <a:rPr lang="en-US" sz="1600" b="0" dirty="0">
                          <a:effectLst/>
                          <a:latin typeface="Calibri" panose="020F0502020204030204" pitchFamily="34" charset="0"/>
                          <a:ea typeface="Calibri" panose="020F0502020204030204" pitchFamily="34" charset="0"/>
                          <a:cs typeface="Calibri" panose="020F0502020204030204" pitchFamily="34" charset="0"/>
                        </a:rPr>
                        <a:t>Δ</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G = -</a:t>
                      </a:r>
                      <a:r>
                        <a:rPr lang="en-US" sz="1600" b="0" dirty="0" err="1">
                          <a:effectLst/>
                          <a:latin typeface="Times New Roman" panose="02020603050405020304" pitchFamily="18" charset="0"/>
                          <a:ea typeface="Calibri" panose="020F0502020204030204" pitchFamily="34" charset="0"/>
                          <a:cs typeface="Times New Roman" panose="02020603050405020304" pitchFamily="18" charset="0"/>
                        </a:rPr>
                        <a:t>nFE</a:t>
                      </a: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 calculations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This equation uses the full cell potential, not for a half-reaction (ref. 2018 #6b)</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2064394"/>
                  </a:ext>
                </a:extLst>
              </a:tr>
              <a:tr h="848412">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Performing calculations with mass and current (using Faraday’s constant) that account for the number of moles of electrons transferred</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Performing calculations with mass and current (using Faraday’s constant) without considering the number of moles of electrons transferred</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Stoichiometry between the moles of the target species and the moles of electrons transferred in the reaction must be included (Ref. 2021 #5c)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8782139"/>
                  </a:ext>
                </a:extLst>
              </a:tr>
            </a:tbl>
          </a:graphicData>
        </a:graphic>
      </p:graphicFrame>
    </p:spTree>
    <p:extLst>
      <p:ext uri="{BB962C8B-B14F-4D97-AF65-F5344CB8AC3E}">
        <p14:creationId xmlns:p14="http://schemas.microsoft.com/office/powerpoint/2010/main" val="8604163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9121602" cy="1320800"/>
          </a:xfrm>
        </p:spPr>
        <p:txBody>
          <a:bodyPr>
            <a:normAutofit/>
          </a:bodyPr>
          <a:lstStyle/>
          <a:p>
            <a:r>
              <a:rPr lang="en-US" dirty="0"/>
              <a:t>Unit 9 Practice – 2019 Operational #1 </a:t>
            </a:r>
            <a:r>
              <a:rPr lang="en-US" sz="2000" dirty="0"/>
              <a:t>(parts f-h)</a:t>
            </a:r>
            <a:endParaRPr lang="en-US" sz="1400" dirty="0"/>
          </a:p>
        </p:txBody>
      </p:sp>
      <p:pic>
        <p:nvPicPr>
          <p:cNvPr id="4" name="Picture 3"/>
          <p:cNvPicPr>
            <a:picLocks noChangeAspect="1"/>
          </p:cNvPicPr>
          <p:nvPr/>
        </p:nvPicPr>
        <p:blipFill>
          <a:blip r:embed="rId2"/>
          <a:stretch>
            <a:fillRect/>
          </a:stretch>
        </p:blipFill>
        <p:spPr>
          <a:xfrm>
            <a:off x="1023861" y="2059789"/>
            <a:ext cx="8167033" cy="3032164"/>
          </a:xfrm>
          <a:prstGeom prst="rect">
            <a:avLst/>
          </a:prstGeom>
        </p:spPr>
      </p:pic>
    </p:spTree>
    <p:extLst>
      <p:ext uri="{BB962C8B-B14F-4D97-AF65-F5344CB8AC3E}">
        <p14:creationId xmlns:p14="http://schemas.microsoft.com/office/powerpoint/2010/main" val="1509210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095" y="78094"/>
            <a:ext cx="8596668" cy="1320800"/>
          </a:xfrm>
        </p:spPr>
        <p:txBody>
          <a:bodyPr>
            <a:normAutofit/>
          </a:bodyPr>
          <a:lstStyle/>
          <a:p>
            <a:r>
              <a:rPr lang="en-US" sz="2400" dirty="0"/>
              <a:t>2019 Operational #1 Scoring Guidelines and Things to Notice</a:t>
            </a:r>
          </a:p>
        </p:txBody>
      </p:sp>
      <p:sp>
        <p:nvSpPr>
          <p:cNvPr id="16" name="TextBox 15"/>
          <p:cNvSpPr txBox="1"/>
          <p:nvPr/>
        </p:nvSpPr>
        <p:spPr>
          <a:xfrm>
            <a:off x="5483002" y="2254813"/>
            <a:ext cx="4467322" cy="523220"/>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US" sz="1400" dirty="0"/>
              <a:t>Make sure you do products-reactants</a:t>
            </a:r>
          </a:p>
          <a:p>
            <a:pPr marL="285750" indent="-285750">
              <a:buFont typeface="Arial" panose="020B0604020202020204" pitchFamily="34" charset="0"/>
              <a:buChar char="•"/>
            </a:pPr>
            <a:r>
              <a:rPr lang="en-US" sz="1400" dirty="0"/>
              <a:t>SHOW ALL WORK</a:t>
            </a:r>
          </a:p>
        </p:txBody>
      </p:sp>
      <p:sp>
        <p:nvSpPr>
          <p:cNvPr id="20" name="TextBox 19"/>
          <p:cNvSpPr txBox="1"/>
          <p:nvPr/>
        </p:nvSpPr>
        <p:spPr>
          <a:xfrm>
            <a:off x="5483002" y="3222827"/>
            <a:ext cx="4299527" cy="1014380"/>
          </a:xfrm>
          <a:prstGeom prst="rect">
            <a:avLst/>
          </a:prstGeom>
          <a:solidFill>
            <a:schemeClr val="accent5">
              <a:lumMod val="40000"/>
              <a:lumOff val="60000"/>
            </a:schemeClr>
          </a:solidFill>
        </p:spPr>
        <p:txBody>
          <a:bodyPr wrap="square" rtlCol="0">
            <a:spAutoFit/>
          </a:bodyPr>
          <a:lstStyle/>
          <a:p>
            <a:pPr marL="285750" indent="-285750">
              <a:lnSpc>
                <a:spcPct val="107000"/>
              </a:lnSpc>
              <a:buFont typeface="Arial" panose="020B0604020202020204" pitchFamily="34" charset="0"/>
              <a:buChar char="•"/>
            </a:pPr>
            <a:r>
              <a:rPr lang="en-US" sz="1400" dirty="0">
                <a:latin typeface="Times New Roman" panose="02020603050405020304" pitchFamily="18" charset="0"/>
                <a:ea typeface="Calibri" panose="020F0502020204030204" pitchFamily="34" charset="0"/>
                <a:cs typeface="Times New Roman" panose="02020603050405020304" pitchFamily="18" charset="0"/>
              </a:rPr>
              <a:t>Arrangement/Dispersions of matter or energy along with particle-level reasoning for explaining the sign of </a:t>
            </a:r>
            <a:r>
              <a:rPr lang="en-US" sz="1400" dirty="0">
                <a:latin typeface="Calibri" panose="020F0502020204030204" pitchFamily="34" charset="0"/>
                <a:ea typeface="Calibri" panose="020F0502020204030204" pitchFamily="34" charset="0"/>
                <a:cs typeface="Times New Roman" panose="02020603050405020304" pitchFamily="18" charset="0"/>
              </a:rPr>
              <a:t>Δ</a:t>
            </a:r>
            <a:r>
              <a:rPr lang="en-US" sz="1400" dirty="0">
                <a:latin typeface="Times New Roman" panose="02020603050405020304" pitchFamily="18" charset="0"/>
                <a:ea typeface="Calibri" panose="020F0502020204030204" pitchFamily="34" charset="0"/>
                <a:cs typeface="Times New Roman" panose="02020603050405020304" pitchFamily="18" charset="0"/>
              </a:rPr>
              <a:t>S, not just staying “disorder increases” or “chaos increases”</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p:cNvSpPr txBox="1"/>
          <p:nvPr/>
        </p:nvSpPr>
        <p:spPr>
          <a:xfrm>
            <a:off x="5483002" y="4682001"/>
            <a:ext cx="4467322" cy="783869"/>
          </a:xfrm>
          <a:prstGeom prst="rect">
            <a:avLst/>
          </a:prstGeom>
          <a:solidFill>
            <a:schemeClr val="accent5">
              <a:lumMod val="40000"/>
              <a:lumOff val="60000"/>
            </a:schemeClr>
          </a:solidFill>
        </p:spPr>
        <p:txBody>
          <a:bodyPr wrap="square" rtlCol="0">
            <a:spAutoFit/>
          </a:bodyPr>
          <a:lstStyle/>
          <a:p>
            <a:pPr marL="285750" indent="-285750">
              <a:lnSpc>
                <a:spcPct val="107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Times New Roman" panose="02020603050405020304" pitchFamily="18" charset="0"/>
              </a:rPr>
              <a:t>Δ</a:t>
            </a:r>
            <a:r>
              <a:rPr lang="en-US" sz="1400" dirty="0">
                <a:latin typeface="Times New Roman" panose="02020603050405020304" pitchFamily="18" charset="0"/>
                <a:ea typeface="Calibri" panose="020F0502020204030204" pitchFamily="34" charset="0"/>
                <a:cs typeface="Times New Roman" panose="02020603050405020304" pitchFamily="18" charset="0"/>
              </a:rPr>
              <a:t>G determines thermodynamic favorability</a:t>
            </a:r>
          </a:p>
          <a:p>
            <a:pPr marL="285750" indent="-285750">
              <a:lnSpc>
                <a:spcPct val="107000"/>
              </a:lnSpc>
              <a:buFont typeface="Arial" panose="020B0604020202020204" pitchFamily="34" charset="0"/>
              <a:buChar char="•"/>
            </a:pPr>
            <a:r>
              <a:rPr lang="en-US" sz="1400" dirty="0">
                <a:latin typeface="Times New Roman" panose="02020603050405020304" pitchFamily="18" charset="0"/>
                <a:ea typeface="Calibri" panose="020F0502020204030204" pitchFamily="34" charset="0"/>
                <a:cs typeface="Times New Roman" panose="02020603050405020304" pitchFamily="18" charset="0"/>
              </a:rPr>
              <a:t>Do not reference </a:t>
            </a:r>
            <a:r>
              <a:rPr lang="en-US" sz="1400" dirty="0">
                <a:latin typeface="Calibri" panose="020F0502020204030204" pitchFamily="34" charset="0"/>
                <a:ea typeface="Calibri" panose="020F0502020204030204" pitchFamily="34" charset="0"/>
                <a:cs typeface="Times New Roman" panose="02020603050405020304" pitchFamily="18" charset="0"/>
              </a:rPr>
              <a:t>Δ</a:t>
            </a:r>
            <a:r>
              <a:rPr lang="en-US" sz="1400" dirty="0">
                <a:latin typeface="Times New Roman" panose="02020603050405020304" pitchFamily="18" charset="0"/>
                <a:ea typeface="Calibri" panose="020F0502020204030204" pitchFamily="34" charset="0"/>
                <a:cs typeface="Times New Roman" panose="02020603050405020304" pitchFamily="18" charset="0"/>
              </a:rPr>
              <a:t>H or </a:t>
            </a:r>
            <a:r>
              <a:rPr lang="en-US" sz="1400" dirty="0">
                <a:latin typeface="Calibri" panose="020F0502020204030204" pitchFamily="34" charset="0"/>
                <a:ea typeface="Calibri" panose="020F0502020204030204" pitchFamily="34" charset="0"/>
                <a:cs typeface="Times New Roman" panose="02020603050405020304" pitchFamily="18" charset="0"/>
              </a:rPr>
              <a:t>ΔS alone as determining thermodynamic favorability</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rotWithShape="1">
          <a:blip r:embed="rId2"/>
          <a:srcRect l="2822" r="3821"/>
          <a:stretch/>
        </p:blipFill>
        <p:spPr>
          <a:xfrm>
            <a:off x="358588" y="738494"/>
            <a:ext cx="5124414" cy="4831483"/>
          </a:xfrm>
          <a:prstGeom prst="rect">
            <a:avLst/>
          </a:prstGeom>
        </p:spPr>
      </p:pic>
      <p:sp>
        <p:nvSpPr>
          <p:cNvPr id="10" name="Rectangle 9"/>
          <p:cNvSpPr/>
          <p:nvPr/>
        </p:nvSpPr>
        <p:spPr>
          <a:xfrm>
            <a:off x="2073515" y="3318777"/>
            <a:ext cx="1351004" cy="150564"/>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93801" y="3536861"/>
            <a:ext cx="1043757" cy="83454"/>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389858" y="4779354"/>
            <a:ext cx="602119" cy="101537"/>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0918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9121602" cy="1320800"/>
          </a:xfrm>
        </p:spPr>
        <p:txBody>
          <a:bodyPr/>
          <a:lstStyle/>
          <a:p>
            <a:r>
              <a:rPr lang="en-US" dirty="0"/>
              <a:t>Unit 9 Practice – 2018 Operational #6</a:t>
            </a:r>
            <a:endParaRPr lang="en-US" sz="2000" dirty="0"/>
          </a:p>
        </p:txBody>
      </p:sp>
      <p:pic>
        <p:nvPicPr>
          <p:cNvPr id="3" name="Picture 2"/>
          <p:cNvPicPr>
            <a:picLocks noChangeAspect="1"/>
          </p:cNvPicPr>
          <p:nvPr/>
        </p:nvPicPr>
        <p:blipFill>
          <a:blip r:embed="rId2"/>
          <a:stretch>
            <a:fillRect/>
          </a:stretch>
        </p:blipFill>
        <p:spPr>
          <a:xfrm>
            <a:off x="1324080" y="1156448"/>
            <a:ext cx="6916943" cy="5662772"/>
          </a:xfrm>
          <a:prstGeom prst="rect">
            <a:avLst/>
          </a:prstGeom>
        </p:spPr>
      </p:pic>
    </p:spTree>
    <p:extLst>
      <p:ext uri="{BB962C8B-B14F-4D97-AF65-F5344CB8AC3E}">
        <p14:creationId xmlns:p14="http://schemas.microsoft.com/office/powerpoint/2010/main" val="37548594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095" y="78094"/>
            <a:ext cx="8596668" cy="1320800"/>
          </a:xfrm>
        </p:spPr>
        <p:txBody>
          <a:bodyPr>
            <a:normAutofit/>
          </a:bodyPr>
          <a:lstStyle/>
          <a:p>
            <a:r>
              <a:rPr lang="en-US" sz="2400" dirty="0"/>
              <a:t>2018 Operational #6 Scoring Guidelines and Things to Notice</a:t>
            </a:r>
          </a:p>
        </p:txBody>
      </p:sp>
      <p:sp>
        <p:nvSpPr>
          <p:cNvPr id="16" name="TextBox 15"/>
          <p:cNvSpPr txBox="1"/>
          <p:nvPr/>
        </p:nvSpPr>
        <p:spPr>
          <a:xfrm>
            <a:off x="5483002" y="1026182"/>
            <a:ext cx="4467322" cy="523220"/>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US" sz="1400" dirty="0"/>
              <a:t>The point is not earned unless the missing component AND the importance are both included</a:t>
            </a:r>
          </a:p>
        </p:txBody>
      </p:sp>
      <p:sp>
        <p:nvSpPr>
          <p:cNvPr id="20" name="TextBox 19"/>
          <p:cNvSpPr txBox="1"/>
          <p:nvPr/>
        </p:nvSpPr>
        <p:spPr>
          <a:xfrm>
            <a:off x="5483002" y="3983826"/>
            <a:ext cx="4299527" cy="523220"/>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US" sz="1400" dirty="0"/>
              <a:t>REDOX equations must be balanced for both number of atoms AND number of electrons</a:t>
            </a:r>
          </a:p>
        </p:txBody>
      </p:sp>
      <p:sp>
        <p:nvSpPr>
          <p:cNvPr id="13" name="TextBox 12"/>
          <p:cNvSpPr txBox="1"/>
          <p:nvPr/>
        </p:nvSpPr>
        <p:spPr>
          <a:xfrm>
            <a:off x="5483002" y="4682001"/>
            <a:ext cx="4467322" cy="954107"/>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US" sz="1400" dirty="0"/>
              <a:t>The n is from the number of electrons transferred in the balanced equation</a:t>
            </a:r>
          </a:p>
          <a:p>
            <a:pPr marL="285750" indent="-285750">
              <a:buFont typeface="Arial" panose="020B0604020202020204" pitchFamily="34" charset="0"/>
              <a:buChar char="•"/>
            </a:pPr>
            <a:r>
              <a:rPr lang="en-US" sz="1400" dirty="0"/>
              <a:t>Use the cell potential for the entire cell (1.54), not for one of the half-reactions</a:t>
            </a:r>
          </a:p>
        </p:txBody>
      </p:sp>
      <p:pic>
        <p:nvPicPr>
          <p:cNvPr id="3" name="Picture 2"/>
          <p:cNvPicPr>
            <a:picLocks noChangeAspect="1"/>
          </p:cNvPicPr>
          <p:nvPr/>
        </p:nvPicPr>
        <p:blipFill>
          <a:blip r:embed="rId2"/>
          <a:stretch>
            <a:fillRect/>
          </a:stretch>
        </p:blipFill>
        <p:spPr>
          <a:xfrm>
            <a:off x="386416" y="652116"/>
            <a:ext cx="5096586" cy="3696216"/>
          </a:xfrm>
          <a:prstGeom prst="rect">
            <a:avLst/>
          </a:prstGeom>
        </p:spPr>
      </p:pic>
      <p:pic>
        <p:nvPicPr>
          <p:cNvPr id="5" name="Picture 4"/>
          <p:cNvPicPr>
            <a:picLocks noChangeAspect="1"/>
          </p:cNvPicPr>
          <p:nvPr/>
        </p:nvPicPr>
        <p:blipFill>
          <a:blip r:embed="rId3"/>
          <a:stretch>
            <a:fillRect/>
          </a:stretch>
        </p:blipFill>
        <p:spPr>
          <a:xfrm>
            <a:off x="390765" y="4407142"/>
            <a:ext cx="5048955" cy="1105054"/>
          </a:xfrm>
          <a:prstGeom prst="rect">
            <a:avLst/>
          </a:prstGeom>
        </p:spPr>
      </p:pic>
      <p:sp>
        <p:nvSpPr>
          <p:cNvPr id="14" name="Rectangle 13"/>
          <p:cNvSpPr/>
          <p:nvPr/>
        </p:nvSpPr>
        <p:spPr>
          <a:xfrm>
            <a:off x="2248658" y="793449"/>
            <a:ext cx="1014495" cy="89184"/>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81341" y="4099230"/>
            <a:ext cx="523804" cy="146206"/>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724854" y="4086772"/>
            <a:ext cx="523804" cy="146206"/>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934709" y="4823011"/>
            <a:ext cx="400162" cy="242047"/>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2774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863" y="159026"/>
            <a:ext cx="9295925" cy="642314"/>
          </a:xfrm>
        </p:spPr>
        <p:txBody>
          <a:bodyPr>
            <a:normAutofit/>
          </a:bodyPr>
          <a:lstStyle/>
          <a:p>
            <a:r>
              <a:rPr lang="en-US" dirty="0"/>
              <a:t>For All Questions (cont.)</a:t>
            </a:r>
          </a:p>
        </p:txBody>
      </p:sp>
      <p:sp>
        <p:nvSpPr>
          <p:cNvPr id="3" name="Content Placeholder 2"/>
          <p:cNvSpPr>
            <a:spLocks noGrp="1"/>
          </p:cNvSpPr>
          <p:nvPr>
            <p:ph sz="half" idx="17"/>
          </p:nvPr>
        </p:nvSpPr>
        <p:spPr/>
        <p:txBody>
          <a:bodyPr/>
          <a:lstStyle/>
          <a:p>
            <a:endParaRPr lang="en-US"/>
          </a:p>
        </p:txBody>
      </p:sp>
      <p:sp>
        <p:nvSpPr>
          <p:cNvPr id="4" name="Content Placeholder 3"/>
          <p:cNvSpPr>
            <a:spLocks noGrp="1"/>
          </p:cNvSpPr>
          <p:nvPr>
            <p:ph sz="half" idx="18"/>
          </p:nvPr>
        </p:nvSpPr>
        <p:spPr/>
        <p:txBody>
          <a:bodyPr/>
          <a:lstStyle/>
          <a:p>
            <a:endParaRPr lang="en-US"/>
          </a:p>
        </p:txBody>
      </p:sp>
      <p:sp>
        <p:nvSpPr>
          <p:cNvPr id="5" name="Content Placeholder 4"/>
          <p:cNvSpPr>
            <a:spLocks noGrp="1"/>
          </p:cNvSpPr>
          <p:nvPr>
            <p:ph sz="half" idx="1"/>
          </p:nvPr>
        </p:nvSpPr>
        <p:spPr/>
        <p:txBody>
          <a:bodyPr/>
          <a:lstStyle/>
          <a:p>
            <a:endParaRPr lang="en-US"/>
          </a:p>
        </p:txBody>
      </p:sp>
      <p:sp>
        <p:nvSpPr>
          <p:cNvPr id="6" name="Content Placeholder 5"/>
          <p:cNvSpPr>
            <a:spLocks noGrp="1"/>
          </p:cNvSpPr>
          <p:nvPr>
            <p:ph sz="half" idx="16"/>
          </p:nvPr>
        </p:nvSpPr>
        <p:spPr/>
        <p:txBody>
          <a:bodyPr/>
          <a:lstStyle/>
          <a:p>
            <a:endParaRPr lang="en-US"/>
          </a:p>
        </p:txBody>
      </p:sp>
      <p:graphicFrame>
        <p:nvGraphicFramePr>
          <p:cNvPr id="8" name="Content Placeholder 6"/>
          <p:cNvGraphicFramePr>
            <a:graphicFrameLocks/>
          </p:cNvGraphicFramePr>
          <p:nvPr>
            <p:extLst>
              <p:ext uri="{D42A27DB-BD31-4B8C-83A1-F6EECF244321}">
                <p14:modId xmlns:p14="http://schemas.microsoft.com/office/powerpoint/2010/main" val="223944921"/>
              </p:ext>
            </p:extLst>
          </p:nvPr>
        </p:nvGraphicFramePr>
        <p:xfrm>
          <a:off x="282863" y="754865"/>
          <a:ext cx="11626274" cy="5510546"/>
        </p:xfrm>
        <a:graphic>
          <a:graphicData uri="http://schemas.openxmlformats.org/drawingml/2006/table">
            <a:tbl>
              <a:tblPr firstRow="1" firstCol="1" bandRow="1">
                <a:tableStyleId>{FABFCF23-3B69-468F-B69F-88F6DE6A72F2}</a:tableStyleId>
              </a:tblPr>
              <a:tblGrid>
                <a:gridCol w="4291864">
                  <a:extLst>
                    <a:ext uri="{9D8B030D-6E8A-4147-A177-3AD203B41FA5}">
                      <a16:colId xmlns:a16="http://schemas.microsoft.com/office/drawing/2014/main" val="20000"/>
                    </a:ext>
                  </a:extLst>
                </a:gridCol>
                <a:gridCol w="4025973">
                  <a:extLst>
                    <a:ext uri="{9D8B030D-6E8A-4147-A177-3AD203B41FA5}">
                      <a16:colId xmlns:a16="http://schemas.microsoft.com/office/drawing/2014/main" val="20001"/>
                    </a:ext>
                  </a:extLst>
                </a:gridCol>
                <a:gridCol w="3308437">
                  <a:extLst>
                    <a:ext uri="{9D8B030D-6E8A-4147-A177-3AD203B41FA5}">
                      <a16:colId xmlns:a16="http://schemas.microsoft.com/office/drawing/2014/main" val="20002"/>
                    </a:ext>
                  </a:extLst>
                </a:gridCol>
              </a:tblGrid>
              <a:tr h="592584">
                <a:tc>
                  <a:txBody>
                    <a:bodyPr/>
                    <a:lstStyle/>
                    <a:p>
                      <a:pPr marL="0" marR="0" algn="l">
                        <a:lnSpc>
                          <a:spcPct val="107000"/>
                        </a:lnSpc>
                        <a:spcBef>
                          <a:spcPts val="1200"/>
                        </a:spcBef>
                        <a:spcAft>
                          <a:spcPts val="0"/>
                        </a:spcAft>
                      </a:pPr>
                      <a:r>
                        <a:rPr lang="en-US" sz="2400" kern="0" dirty="0">
                          <a:effectLst/>
                        </a:rPr>
                        <a:t>Write This…</a:t>
                      </a:r>
                      <a:endParaRPr lang="en-US" sz="2400" b="1" kern="0" dirty="0">
                        <a:solidFill>
                          <a:srgbClr val="2E74B5"/>
                        </a:solidFill>
                        <a:effectLst/>
                        <a:latin typeface="Calibri"/>
                        <a:ea typeface="Times New Roman"/>
                        <a:cs typeface="Times New Roman"/>
                      </a:endParaRPr>
                    </a:p>
                  </a:txBody>
                  <a:tcPr marL="34234" marR="34234" marT="0" marB="0"/>
                </a:tc>
                <a:tc>
                  <a:txBody>
                    <a:bodyPr/>
                    <a:lstStyle/>
                    <a:p>
                      <a:pPr marL="0" marR="0" algn="l">
                        <a:lnSpc>
                          <a:spcPct val="107000"/>
                        </a:lnSpc>
                        <a:spcBef>
                          <a:spcPts val="1200"/>
                        </a:spcBef>
                        <a:spcAft>
                          <a:spcPts val="0"/>
                        </a:spcAft>
                      </a:pPr>
                      <a:r>
                        <a:rPr lang="en-US" sz="2400" kern="0" dirty="0">
                          <a:effectLst/>
                        </a:rPr>
                        <a:t>…Not That!</a:t>
                      </a:r>
                      <a:endParaRPr lang="en-US" sz="2400" b="1" kern="0" dirty="0">
                        <a:solidFill>
                          <a:srgbClr val="2E74B5"/>
                        </a:solidFill>
                        <a:effectLst/>
                        <a:latin typeface="Calibri"/>
                        <a:ea typeface="Times New Roman"/>
                        <a:cs typeface="Times New Roman"/>
                      </a:endParaRPr>
                    </a:p>
                  </a:txBody>
                  <a:tcPr marL="34234" marR="34234" marT="0" marB="0"/>
                </a:tc>
                <a:tc>
                  <a:txBody>
                    <a:bodyPr/>
                    <a:lstStyle/>
                    <a:p>
                      <a:pPr marL="0" marR="0" algn="l">
                        <a:lnSpc>
                          <a:spcPct val="107000"/>
                        </a:lnSpc>
                        <a:spcBef>
                          <a:spcPts val="1200"/>
                        </a:spcBef>
                        <a:spcAft>
                          <a:spcPts val="0"/>
                        </a:spcAft>
                      </a:pPr>
                      <a:r>
                        <a:rPr lang="en-US" sz="2400" kern="0" dirty="0">
                          <a:effectLst/>
                        </a:rPr>
                        <a:t>Rationale</a:t>
                      </a:r>
                      <a:endParaRPr lang="en-US" sz="2400" b="1" kern="0" dirty="0">
                        <a:solidFill>
                          <a:srgbClr val="2E74B5"/>
                        </a:solidFill>
                        <a:effectLst/>
                        <a:latin typeface="Calibri"/>
                        <a:ea typeface="Times New Roman"/>
                        <a:cs typeface="Times New Roman"/>
                      </a:endParaRPr>
                    </a:p>
                  </a:txBody>
                  <a:tcPr marL="34234" marR="34234" marT="0" marB="0"/>
                </a:tc>
                <a:extLst>
                  <a:ext uri="{0D108BD9-81ED-4DB2-BD59-A6C34878D82A}">
                    <a16:rowId xmlns:a16="http://schemas.microsoft.com/office/drawing/2014/main" val="214471523"/>
                  </a:ext>
                </a:extLst>
              </a:tr>
              <a:tr h="59258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Symbols that match that in a provided key for a diagram</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Making up symbols for a diagram</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Use the provided key to ensure that you are clear in your answer (ref 2023 #5b)</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793560"/>
                  </a:ext>
                </a:extLst>
              </a:tr>
              <a:tr h="59258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A justification or explanation when it is requested as part of the question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Only the answer without supporting it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Justification/explanation required to earn point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8950002"/>
                  </a:ext>
                </a:extLst>
              </a:tr>
              <a:tr h="592584">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“mass”, “volume”, etc.</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“size”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Be specific to indicate understanding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7559460"/>
                  </a:ext>
                </a:extLst>
              </a:tr>
              <a:tr h="592584">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References to specific data or graphs when prompted to “explain how the data…”, “using the table below…” or something similar</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Generalizations about the data without specifically citing provided data or trials </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Required to earn point (ref. 2023 #3b)</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3915152"/>
                  </a:ext>
                </a:extLst>
              </a:tr>
              <a:tr h="592584">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Elements that match the symbol given in the prompt</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Elements that are do not match the symbol in the prompt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Be careful – some elements have similar symbols! (Ex: Cl and C) (ref. 2023 #1)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759938"/>
                  </a:ext>
                </a:extLst>
              </a:tr>
              <a:tr h="592584">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An answer with units if “include units” is stated in the problem</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An answer without units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If “include units” is written in the prompt, correct unit is required to earn full points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0693071"/>
                  </a:ext>
                </a:extLst>
              </a:tr>
              <a:tr h="592584">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Complete dimensional analysis/work with units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Incomplete dimensional analysis without units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Including units clearly shows intended work, and allows points for “implied” calculations to be earned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5774848"/>
                  </a:ext>
                </a:extLst>
              </a:tr>
              <a:tr h="59258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Values with units that match constants and that are the same throughout the equation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Values with units that do not match other values/constants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Values must be the same unit through an equation, for both constants and variables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7296810"/>
                  </a:ext>
                </a:extLst>
              </a:tr>
            </a:tbl>
          </a:graphicData>
        </a:graphic>
      </p:graphicFrame>
    </p:spTree>
    <p:extLst>
      <p:ext uri="{BB962C8B-B14F-4D97-AF65-F5344CB8AC3E}">
        <p14:creationId xmlns:p14="http://schemas.microsoft.com/office/powerpoint/2010/main" val="728620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863" y="198782"/>
            <a:ext cx="9295925" cy="602557"/>
          </a:xfrm>
        </p:spPr>
        <p:txBody>
          <a:bodyPr>
            <a:normAutofit fontScale="90000"/>
          </a:bodyPr>
          <a:lstStyle/>
          <a:p>
            <a:r>
              <a:rPr lang="en-US" dirty="0"/>
              <a:t>For All Questions (cont.)</a:t>
            </a:r>
          </a:p>
        </p:txBody>
      </p:sp>
      <p:sp>
        <p:nvSpPr>
          <p:cNvPr id="3" name="Content Placeholder 2"/>
          <p:cNvSpPr>
            <a:spLocks noGrp="1"/>
          </p:cNvSpPr>
          <p:nvPr>
            <p:ph sz="half" idx="17"/>
          </p:nvPr>
        </p:nvSpPr>
        <p:spPr/>
        <p:txBody>
          <a:bodyPr/>
          <a:lstStyle/>
          <a:p>
            <a:endParaRPr lang="en-US"/>
          </a:p>
        </p:txBody>
      </p:sp>
      <p:sp>
        <p:nvSpPr>
          <p:cNvPr id="4" name="Content Placeholder 3"/>
          <p:cNvSpPr>
            <a:spLocks noGrp="1"/>
          </p:cNvSpPr>
          <p:nvPr>
            <p:ph sz="half" idx="18"/>
          </p:nvPr>
        </p:nvSpPr>
        <p:spPr/>
        <p:txBody>
          <a:bodyPr/>
          <a:lstStyle/>
          <a:p>
            <a:endParaRPr lang="en-US"/>
          </a:p>
        </p:txBody>
      </p:sp>
      <p:sp>
        <p:nvSpPr>
          <p:cNvPr id="5" name="Content Placeholder 4"/>
          <p:cNvSpPr>
            <a:spLocks noGrp="1"/>
          </p:cNvSpPr>
          <p:nvPr>
            <p:ph sz="half" idx="1"/>
          </p:nvPr>
        </p:nvSpPr>
        <p:spPr/>
        <p:txBody>
          <a:bodyPr/>
          <a:lstStyle/>
          <a:p>
            <a:endParaRPr lang="en-US"/>
          </a:p>
        </p:txBody>
      </p:sp>
      <p:sp>
        <p:nvSpPr>
          <p:cNvPr id="6" name="Content Placeholder 5"/>
          <p:cNvSpPr>
            <a:spLocks noGrp="1"/>
          </p:cNvSpPr>
          <p:nvPr>
            <p:ph sz="half" idx="16"/>
          </p:nvPr>
        </p:nvSpPr>
        <p:spPr/>
        <p:txBody>
          <a:bodyPr/>
          <a:lstStyle/>
          <a:p>
            <a:endParaRPr lang="en-US"/>
          </a:p>
        </p:txBody>
      </p:sp>
      <p:graphicFrame>
        <p:nvGraphicFramePr>
          <p:cNvPr id="8" name="Content Placeholder 6"/>
          <p:cNvGraphicFramePr>
            <a:graphicFrameLocks/>
          </p:cNvGraphicFramePr>
          <p:nvPr>
            <p:extLst>
              <p:ext uri="{D42A27DB-BD31-4B8C-83A1-F6EECF244321}">
                <p14:modId xmlns:p14="http://schemas.microsoft.com/office/powerpoint/2010/main" val="1905217958"/>
              </p:ext>
            </p:extLst>
          </p:nvPr>
        </p:nvGraphicFramePr>
        <p:xfrm>
          <a:off x="282863" y="754865"/>
          <a:ext cx="11683851" cy="5783199"/>
        </p:xfrm>
        <a:graphic>
          <a:graphicData uri="http://schemas.openxmlformats.org/drawingml/2006/table">
            <a:tbl>
              <a:tblPr firstRow="1" firstCol="1" bandRow="1">
                <a:tableStyleId>{FABFCF23-3B69-468F-B69F-88F6DE6A72F2}</a:tableStyleId>
              </a:tblPr>
              <a:tblGrid>
                <a:gridCol w="4313119">
                  <a:extLst>
                    <a:ext uri="{9D8B030D-6E8A-4147-A177-3AD203B41FA5}">
                      <a16:colId xmlns:a16="http://schemas.microsoft.com/office/drawing/2014/main" val="20000"/>
                    </a:ext>
                  </a:extLst>
                </a:gridCol>
                <a:gridCol w="4045911">
                  <a:extLst>
                    <a:ext uri="{9D8B030D-6E8A-4147-A177-3AD203B41FA5}">
                      <a16:colId xmlns:a16="http://schemas.microsoft.com/office/drawing/2014/main" val="20001"/>
                    </a:ext>
                  </a:extLst>
                </a:gridCol>
                <a:gridCol w="3324821">
                  <a:extLst>
                    <a:ext uri="{9D8B030D-6E8A-4147-A177-3AD203B41FA5}">
                      <a16:colId xmlns:a16="http://schemas.microsoft.com/office/drawing/2014/main" val="20002"/>
                    </a:ext>
                  </a:extLst>
                </a:gridCol>
              </a:tblGrid>
              <a:tr h="592584">
                <a:tc>
                  <a:txBody>
                    <a:bodyPr/>
                    <a:lstStyle/>
                    <a:p>
                      <a:pPr marL="0" marR="0" algn="l">
                        <a:lnSpc>
                          <a:spcPct val="107000"/>
                        </a:lnSpc>
                        <a:spcBef>
                          <a:spcPts val="1200"/>
                        </a:spcBef>
                        <a:spcAft>
                          <a:spcPts val="0"/>
                        </a:spcAft>
                      </a:pPr>
                      <a:r>
                        <a:rPr lang="en-US" sz="2400" kern="0" dirty="0">
                          <a:effectLst/>
                        </a:rPr>
                        <a:t>Write This…</a:t>
                      </a:r>
                      <a:endParaRPr lang="en-US" sz="2400" b="1" kern="0" dirty="0">
                        <a:solidFill>
                          <a:srgbClr val="2E74B5"/>
                        </a:solidFill>
                        <a:effectLst/>
                        <a:latin typeface="Calibri"/>
                        <a:ea typeface="Times New Roman"/>
                        <a:cs typeface="Times New Roman"/>
                      </a:endParaRPr>
                    </a:p>
                  </a:txBody>
                  <a:tcPr marL="34234" marR="34234" marT="0" marB="0"/>
                </a:tc>
                <a:tc>
                  <a:txBody>
                    <a:bodyPr/>
                    <a:lstStyle/>
                    <a:p>
                      <a:pPr marL="0" marR="0" algn="l">
                        <a:lnSpc>
                          <a:spcPct val="107000"/>
                        </a:lnSpc>
                        <a:spcBef>
                          <a:spcPts val="1200"/>
                        </a:spcBef>
                        <a:spcAft>
                          <a:spcPts val="0"/>
                        </a:spcAft>
                      </a:pPr>
                      <a:r>
                        <a:rPr lang="en-US" sz="2400" kern="0" dirty="0">
                          <a:effectLst/>
                        </a:rPr>
                        <a:t>…Not That!</a:t>
                      </a:r>
                      <a:endParaRPr lang="en-US" sz="2400" b="1" kern="0" dirty="0">
                        <a:solidFill>
                          <a:srgbClr val="2E74B5"/>
                        </a:solidFill>
                        <a:effectLst/>
                        <a:latin typeface="Calibri"/>
                        <a:ea typeface="Times New Roman"/>
                        <a:cs typeface="Times New Roman"/>
                      </a:endParaRPr>
                    </a:p>
                  </a:txBody>
                  <a:tcPr marL="34234" marR="34234" marT="0" marB="0"/>
                </a:tc>
                <a:tc>
                  <a:txBody>
                    <a:bodyPr/>
                    <a:lstStyle/>
                    <a:p>
                      <a:pPr marL="0" marR="0" algn="l">
                        <a:lnSpc>
                          <a:spcPct val="107000"/>
                        </a:lnSpc>
                        <a:spcBef>
                          <a:spcPts val="1200"/>
                        </a:spcBef>
                        <a:spcAft>
                          <a:spcPts val="0"/>
                        </a:spcAft>
                      </a:pPr>
                      <a:r>
                        <a:rPr lang="en-US" sz="2400" kern="0" dirty="0">
                          <a:effectLst/>
                        </a:rPr>
                        <a:t>Rationale</a:t>
                      </a:r>
                      <a:endParaRPr lang="en-US" sz="2400" b="1" kern="0" dirty="0">
                        <a:solidFill>
                          <a:srgbClr val="2E74B5"/>
                        </a:solidFill>
                        <a:effectLst/>
                        <a:latin typeface="Calibri"/>
                        <a:ea typeface="Times New Roman"/>
                        <a:cs typeface="Times New Roman"/>
                      </a:endParaRPr>
                    </a:p>
                  </a:txBody>
                  <a:tcPr marL="34234" marR="34234" marT="0" marB="0"/>
                </a:tc>
                <a:extLst>
                  <a:ext uri="{0D108BD9-81ED-4DB2-BD59-A6C34878D82A}">
                    <a16:rowId xmlns:a16="http://schemas.microsoft.com/office/drawing/2014/main" val="1900054053"/>
                  </a:ext>
                </a:extLst>
              </a:tr>
              <a:tr h="59258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Answers expressed to the correct number of significant figures,  based on data given in the problem</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Answers with an incorrect number of significant figures or significant figures limited by molar mass, constants, etc.</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pt</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traditionally is assessed somewhere in the FR for significant figures (typically found in a laboratory data question)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9594903"/>
                  </a:ext>
                </a:extLst>
              </a:tr>
              <a:tr h="59258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Answers that only refer to substances/data included in the prompt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Answers with justifications based on situations or data that are not indicated in the prompt</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Do not claim something happened that was not present in prompt– any valid assumptions would be stated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0012731"/>
                  </a:ext>
                </a:extLst>
              </a:tr>
              <a:tr h="723512">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Analysis of given data in a thoughtful way that is based on chemical principals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Saying that data is wrong, that the data is impossible, calling the test writers liars, etc.</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The AP Exam is never going to try to trick you- it will not give false or impossible data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1120864"/>
                  </a:ext>
                </a:extLst>
              </a:tr>
              <a:tr h="592584">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Answers that refer to specific and correct glassware, used correctly (ex: buret rinsed then filled), and values read correctly from figures </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Answers that use incorrect glassware for the task, particularly with regard to precision and/or misread figures of glassware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Glassware has different specialized uses, and should be appropriately referenced/used/read based on the task (ex. 2023 #4b)</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914354"/>
                  </a:ext>
                </a:extLst>
              </a:tr>
              <a:tr h="592584">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Explanation of an application of usage of a term</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Definition of a term</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A definition is not required on the exam – an explanation of how this term applies is needed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8219049"/>
                  </a:ext>
                </a:extLst>
              </a:tr>
              <a:tr h="592584">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An explanation of the reason behind an observation of phenomena.</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Stating a law/rule or observation without explaining the chemical principles or phenomena behind the law/rule/trend.</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Simply stating the end result without discussing the reason for that result does not fully answer the question. Evidence and reasoning must both be included. (ex. 2019 #4, 2023 #7c)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0941564"/>
                  </a:ext>
                </a:extLst>
              </a:tr>
              <a:tr h="592584">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Using deductive reasoning to make conclusions or approximate values when the terms “estimate” or “justify” are in the prompt</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Using long, time-intensive math reasoning when “calculate” is not indicated in the prompt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While correct calculations will earn credit, the loss in this type of answer is the amount of time spent on the calculations when an assessment without lengthy calculations can be done instead (ex: 2018 #2e-f, 2019 #3g)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6192875"/>
                  </a:ext>
                </a:extLst>
              </a:tr>
            </a:tbl>
          </a:graphicData>
        </a:graphic>
      </p:graphicFrame>
    </p:spTree>
    <p:extLst>
      <p:ext uri="{BB962C8B-B14F-4D97-AF65-F5344CB8AC3E}">
        <p14:creationId xmlns:p14="http://schemas.microsoft.com/office/powerpoint/2010/main" val="3380900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863" y="198782"/>
            <a:ext cx="9295925" cy="602557"/>
          </a:xfrm>
        </p:spPr>
        <p:txBody>
          <a:bodyPr>
            <a:normAutofit fontScale="90000"/>
          </a:bodyPr>
          <a:lstStyle/>
          <a:p>
            <a:r>
              <a:rPr lang="en-US" dirty="0"/>
              <a:t>For All Questions (cont.)</a:t>
            </a:r>
          </a:p>
        </p:txBody>
      </p:sp>
      <p:sp>
        <p:nvSpPr>
          <p:cNvPr id="3" name="Content Placeholder 2"/>
          <p:cNvSpPr>
            <a:spLocks noGrp="1"/>
          </p:cNvSpPr>
          <p:nvPr>
            <p:ph sz="half" idx="17"/>
          </p:nvPr>
        </p:nvSpPr>
        <p:spPr/>
        <p:txBody>
          <a:bodyPr/>
          <a:lstStyle/>
          <a:p>
            <a:endParaRPr lang="en-US"/>
          </a:p>
        </p:txBody>
      </p:sp>
      <p:sp>
        <p:nvSpPr>
          <p:cNvPr id="5" name="Content Placeholder 4"/>
          <p:cNvSpPr>
            <a:spLocks noGrp="1"/>
          </p:cNvSpPr>
          <p:nvPr>
            <p:ph sz="half" idx="1"/>
          </p:nvPr>
        </p:nvSpPr>
        <p:spPr/>
        <p:txBody>
          <a:bodyPr/>
          <a:lstStyle/>
          <a:p>
            <a:endParaRPr lang="en-US"/>
          </a:p>
        </p:txBody>
      </p:sp>
      <p:graphicFrame>
        <p:nvGraphicFramePr>
          <p:cNvPr id="8" name="Content Placeholder 6"/>
          <p:cNvGraphicFramePr>
            <a:graphicFrameLocks/>
          </p:cNvGraphicFramePr>
          <p:nvPr>
            <p:extLst>
              <p:ext uri="{D42A27DB-BD31-4B8C-83A1-F6EECF244321}">
                <p14:modId xmlns:p14="http://schemas.microsoft.com/office/powerpoint/2010/main" val="1448261723"/>
              </p:ext>
            </p:extLst>
          </p:nvPr>
        </p:nvGraphicFramePr>
        <p:xfrm>
          <a:off x="282863" y="754865"/>
          <a:ext cx="11683851" cy="5101984"/>
        </p:xfrm>
        <a:graphic>
          <a:graphicData uri="http://schemas.openxmlformats.org/drawingml/2006/table">
            <a:tbl>
              <a:tblPr firstRow="1" firstCol="1" bandRow="1">
                <a:tableStyleId>{FABFCF23-3B69-468F-B69F-88F6DE6A72F2}</a:tableStyleId>
              </a:tblPr>
              <a:tblGrid>
                <a:gridCol w="4313119">
                  <a:extLst>
                    <a:ext uri="{9D8B030D-6E8A-4147-A177-3AD203B41FA5}">
                      <a16:colId xmlns:a16="http://schemas.microsoft.com/office/drawing/2014/main" val="20000"/>
                    </a:ext>
                  </a:extLst>
                </a:gridCol>
                <a:gridCol w="4045911">
                  <a:extLst>
                    <a:ext uri="{9D8B030D-6E8A-4147-A177-3AD203B41FA5}">
                      <a16:colId xmlns:a16="http://schemas.microsoft.com/office/drawing/2014/main" val="20001"/>
                    </a:ext>
                  </a:extLst>
                </a:gridCol>
                <a:gridCol w="3324821">
                  <a:extLst>
                    <a:ext uri="{9D8B030D-6E8A-4147-A177-3AD203B41FA5}">
                      <a16:colId xmlns:a16="http://schemas.microsoft.com/office/drawing/2014/main" val="20002"/>
                    </a:ext>
                  </a:extLst>
                </a:gridCol>
              </a:tblGrid>
              <a:tr h="592584">
                <a:tc>
                  <a:txBody>
                    <a:bodyPr/>
                    <a:lstStyle/>
                    <a:p>
                      <a:pPr marL="0" marR="0" algn="l">
                        <a:lnSpc>
                          <a:spcPct val="107000"/>
                        </a:lnSpc>
                        <a:spcBef>
                          <a:spcPts val="1200"/>
                        </a:spcBef>
                        <a:spcAft>
                          <a:spcPts val="0"/>
                        </a:spcAft>
                      </a:pPr>
                      <a:r>
                        <a:rPr lang="en-US" sz="2400" kern="0" dirty="0">
                          <a:effectLst/>
                        </a:rPr>
                        <a:t>Write This…</a:t>
                      </a:r>
                      <a:endParaRPr lang="en-US" sz="2400" b="1" kern="0" dirty="0">
                        <a:solidFill>
                          <a:srgbClr val="2E74B5"/>
                        </a:solidFill>
                        <a:effectLst/>
                        <a:latin typeface="Calibri"/>
                        <a:ea typeface="Times New Roman"/>
                        <a:cs typeface="Times New Roman"/>
                      </a:endParaRPr>
                    </a:p>
                  </a:txBody>
                  <a:tcPr marL="34234" marR="34234" marT="0" marB="0"/>
                </a:tc>
                <a:tc>
                  <a:txBody>
                    <a:bodyPr/>
                    <a:lstStyle/>
                    <a:p>
                      <a:pPr marL="0" marR="0" algn="l">
                        <a:lnSpc>
                          <a:spcPct val="107000"/>
                        </a:lnSpc>
                        <a:spcBef>
                          <a:spcPts val="1200"/>
                        </a:spcBef>
                        <a:spcAft>
                          <a:spcPts val="0"/>
                        </a:spcAft>
                      </a:pPr>
                      <a:r>
                        <a:rPr lang="en-US" sz="2400" kern="0" dirty="0">
                          <a:effectLst/>
                        </a:rPr>
                        <a:t>…Not That!</a:t>
                      </a:r>
                      <a:endParaRPr lang="en-US" sz="2400" b="1" kern="0" dirty="0">
                        <a:solidFill>
                          <a:srgbClr val="2E74B5"/>
                        </a:solidFill>
                        <a:effectLst/>
                        <a:latin typeface="Calibri"/>
                        <a:ea typeface="Times New Roman"/>
                        <a:cs typeface="Times New Roman"/>
                      </a:endParaRPr>
                    </a:p>
                  </a:txBody>
                  <a:tcPr marL="34234" marR="34234" marT="0" marB="0"/>
                </a:tc>
                <a:tc>
                  <a:txBody>
                    <a:bodyPr/>
                    <a:lstStyle/>
                    <a:p>
                      <a:pPr marL="0" marR="0" algn="l">
                        <a:lnSpc>
                          <a:spcPct val="107000"/>
                        </a:lnSpc>
                        <a:spcBef>
                          <a:spcPts val="1200"/>
                        </a:spcBef>
                        <a:spcAft>
                          <a:spcPts val="0"/>
                        </a:spcAft>
                      </a:pPr>
                      <a:r>
                        <a:rPr lang="en-US" sz="2400" kern="0" dirty="0">
                          <a:effectLst/>
                        </a:rPr>
                        <a:t>Rationale</a:t>
                      </a:r>
                      <a:endParaRPr lang="en-US" sz="2400" b="1" kern="0" dirty="0">
                        <a:solidFill>
                          <a:srgbClr val="2E74B5"/>
                        </a:solidFill>
                        <a:effectLst/>
                        <a:latin typeface="Calibri"/>
                        <a:ea typeface="Times New Roman"/>
                        <a:cs typeface="Times New Roman"/>
                      </a:endParaRPr>
                    </a:p>
                  </a:txBody>
                  <a:tcPr marL="34234" marR="34234" marT="0" marB="0"/>
                </a:tc>
                <a:extLst>
                  <a:ext uri="{0D108BD9-81ED-4DB2-BD59-A6C34878D82A}">
                    <a16:rowId xmlns:a16="http://schemas.microsoft.com/office/drawing/2014/main" val="1900054053"/>
                  </a:ext>
                </a:extLst>
              </a:tr>
              <a:tr h="59258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Answers that pay attention to the relative scale on graphs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Answers that make assumptions on the scale without examining data</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Don’t assume that marked lines automatically are increments of 1, 10, etc. – use the data to determine the scale (ex. 2019 #5a)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9594903"/>
                  </a:ext>
                </a:extLst>
              </a:tr>
              <a:tr h="592584">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Answers that make absolute comparisons (greater than 1, less than 1)</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Answers that make vague comparisons (more, less)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If it is possible to justify an answer with values, do that to demonstrate that you understand the underlying principle ( C.R. 2023)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0012731"/>
                  </a:ext>
                </a:extLst>
              </a:tr>
              <a:tr h="723512">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Write out the value of R (and all constants) in your work</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Showing the variable instead of the value of the constant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correct symbol used correctly will earn full points, HOWEVER – students that write out the value are more likely to use the correct value in their calculation (C.R.R. 2023)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1120864"/>
                  </a:ext>
                </a:extLst>
              </a:tr>
              <a:tr h="592584">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Correct symbols or terms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Incorrect symbols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Be sure to use the correct &lt; or &gt;, if in doubt, use words instead (C.R.R. 2023)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914354"/>
                  </a:ext>
                </a:extLst>
              </a:tr>
              <a:tr h="592584">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Algebraic rearrangements that correctly follow order of operations and isolate the desired term</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Incorrect algebra</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Be careful to rearrange equations correctly – watch when to multiple/divide, and what is in numerator or denominator (ex. 2021 #3d, 2023 #5b, 2023 #7bii)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8219049"/>
                  </a:ext>
                </a:extLst>
              </a:tr>
              <a:tr h="592584">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Answers that pay attention to the relative scale on graphs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Answers that make assumptions on the scale without examining data</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Don’t assume that marked lines automatically are increments of 1, 10, etc. – use the data to determine the scale (ex. 2019 #5a)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0941564"/>
                  </a:ext>
                </a:extLst>
              </a:tr>
              <a:tr h="592584">
                <a:tc>
                  <a:txBody>
                    <a:bodyPr/>
                    <a:lstStyle/>
                    <a:p>
                      <a:pPr marL="0" marR="0" algn="l">
                        <a:lnSpc>
                          <a:spcPct val="107000"/>
                        </a:lnSpc>
                        <a:spcBef>
                          <a:spcPts val="0"/>
                        </a:spcBef>
                        <a:spcAft>
                          <a:spcPts val="0"/>
                        </a:spcAft>
                      </a:pPr>
                      <a:r>
                        <a:rPr lang="en-US" sz="1600" b="0">
                          <a:effectLst/>
                          <a:latin typeface="Times New Roman" panose="02020603050405020304" pitchFamily="18" charset="0"/>
                          <a:ea typeface="Calibri" panose="020F0502020204030204" pitchFamily="34" charset="0"/>
                          <a:cs typeface="Times New Roman" panose="02020603050405020304" pitchFamily="18" charset="0"/>
                        </a:rPr>
                        <a:t>Answers that make absolute comparisons (greater than 1, less than 1)</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Answers that make vague comparisons (more, less)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If it is possible to justify an answer with values, do that to demonstrate that you understand the underlying principle ( C.R. 2023)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6192875"/>
                  </a:ext>
                </a:extLst>
              </a:tr>
            </a:tbl>
          </a:graphicData>
        </a:graphic>
      </p:graphicFrame>
    </p:spTree>
    <p:extLst>
      <p:ext uri="{BB962C8B-B14F-4D97-AF65-F5344CB8AC3E}">
        <p14:creationId xmlns:p14="http://schemas.microsoft.com/office/powerpoint/2010/main" val="1125534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863" y="0"/>
            <a:ext cx="9295925" cy="801340"/>
          </a:xfrm>
        </p:spPr>
        <p:txBody>
          <a:bodyPr>
            <a:normAutofit/>
          </a:bodyPr>
          <a:lstStyle/>
          <a:p>
            <a:r>
              <a:rPr lang="en-US" b="1" dirty="0"/>
              <a:t>Unit 1: Atomic Structure and Properties</a:t>
            </a:r>
            <a:endParaRPr lang="en-US" dirty="0"/>
          </a:p>
        </p:txBody>
      </p:sp>
      <p:graphicFrame>
        <p:nvGraphicFramePr>
          <p:cNvPr id="8" name="Content Placeholder 6"/>
          <p:cNvGraphicFramePr>
            <a:graphicFrameLocks/>
          </p:cNvGraphicFramePr>
          <p:nvPr>
            <p:extLst>
              <p:ext uri="{D42A27DB-BD31-4B8C-83A1-F6EECF244321}">
                <p14:modId xmlns:p14="http://schemas.microsoft.com/office/powerpoint/2010/main" val="2084898522"/>
              </p:ext>
            </p:extLst>
          </p:nvPr>
        </p:nvGraphicFramePr>
        <p:xfrm>
          <a:off x="282863" y="761583"/>
          <a:ext cx="11723607" cy="5275908"/>
        </p:xfrm>
        <a:graphic>
          <a:graphicData uri="http://schemas.openxmlformats.org/drawingml/2006/table">
            <a:tbl>
              <a:tblPr firstRow="1" firstCol="1" bandRow="1">
                <a:tableStyleId>{FABFCF23-3B69-468F-B69F-88F6DE6A72F2}</a:tableStyleId>
              </a:tblPr>
              <a:tblGrid>
                <a:gridCol w="4327795">
                  <a:extLst>
                    <a:ext uri="{9D8B030D-6E8A-4147-A177-3AD203B41FA5}">
                      <a16:colId xmlns:a16="http://schemas.microsoft.com/office/drawing/2014/main" val="20000"/>
                    </a:ext>
                  </a:extLst>
                </a:gridCol>
                <a:gridCol w="4059678">
                  <a:extLst>
                    <a:ext uri="{9D8B030D-6E8A-4147-A177-3AD203B41FA5}">
                      <a16:colId xmlns:a16="http://schemas.microsoft.com/office/drawing/2014/main" val="20001"/>
                    </a:ext>
                  </a:extLst>
                </a:gridCol>
                <a:gridCol w="3336134">
                  <a:extLst>
                    <a:ext uri="{9D8B030D-6E8A-4147-A177-3AD203B41FA5}">
                      <a16:colId xmlns:a16="http://schemas.microsoft.com/office/drawing/2014/main" val="20002"/>
                    </a:ext>
                  </a:extLst>
                </a:gridCol>
              </a:tblGrid>
              <a:tr h="592584">
                <a:tc>
                  <a:txBody>
                    <a:bodyPr/>
                    <a:lstStyle/>
                    <a:p>
                      <a:pPr marL="0" marR="0" algn="l">
                        <a:lnSpc>
                          <a:spcPct val="107000"/>
                        </a:lnSpc>
                        <a:spcBef>
                          <a:spcPts val="1200"/>
                        </a:spcBef>
                        <a:spcAft>
                          <a:spcPts val="0"/>
                        </a:spcAft>
                      </a:pPr>
                      <a:r>
                        <a:rPr lang="en-US" sz="2400" kern="0" dirty="0">
                          <a:effectLst/>
                        </a:rPr>
                        <a:t>Write This…</a:t>
                      </a:r>
                      <a:endParaRPr lang="en-US" sz="2400" b="1" kern="0" dirty="0">
                        <a:solidFill>
                          <a:srgbClr val="2E74B5"/>
                        </a:solidFill>
                        <a:effectLst/>
                        <a:latin typeface="Calibri"/>
                        <a:ea typeface="Times New Roman"/>
                        <a:cs typeface="Times New Roman"/>
                      </a:endParaRPr>
                    </a:p>
                  </a:txBody>
                  <a:tcPr marL="34234" marR="34234" marT="0" marB="0"/>
                </a:tc>
                <a:tc>
                  <a:txBody>
                    <a:bodyPr/>
                    <a:lstStyle/>
                    <a:p>
                      <a:pPr marL="0" marR="0" algn="l">
                        <a:lnSpc>
                          <a:spcPct val="107000"/>
                        </a:lnSpc>
                        <a:spcBef>
                          <a:spcPts val="1200"/>
                        </a:spcBef>
                        <a:spcAft>
                          <a:spcPts val="0"/>
                        </a:spcAft>
                      </a:pPr>
                      <a:r>
                        <a:rPr lang="en-US" sz="2400" kern="0" dirty="0">
                          <a:effectLst/>
                        </a:rPr>
                        <a:t>…Not That!</a:t>
                      </a:r>
                      <a:endParaRPr lang="en-US" sz="2400" b="1" kern="0" dirty="0">
                        <a:solidFill>
                          <a:srgbClr val="2E74B5"/>
                        </a:solidFill>
                        <a:effectLst/>
                        <a:latin typeface="Calibri"/>
                        <a:ea typeface="Times New Roman"/>
                        <a:cs typeface="Times New Roman"/>
                      </a:endParaRPr>
                    </a:p>
                  </a:txBody>
                  <a:tcPr marL="34234" marR="34234" marT="0" marB="0"/>
                </a:tc>
                <a:tc>
                  <a:txBody>
                    <a:bodyPr/>
                    <a:lstStyle/>
                    <a:p>
                      <a:pPr marL="0" marR="0" algn="l">
                        <a:lnSpc>
                          <a:spcPct val="107000"/>
                        </a:lnSpc>
                        <a:spcBef>
                          <a:spcPts val="1200"/>
                        </a:spcBef>
                        <a:spcAft>
                          <a:spcPts val="0"/>
                        </a:spcAft>
                      </a:pPr>
                      <a:r>
                        <a:rPr lang="en-US" sz="2400" kern="0" dirty="0">
                          <a:effectLst/>
                        </a:rPr>
                        <a:t>Rationale</a:t>
                      </a:r>
                      <a:endParaRPr lang="en-US" sz="2400" b="1" kern="0" dirty="0">
                        <a:solidFill>
                          <a:srgbClr val="2E74B5"/>
                        </a:solidFill>
                        <a:effectLst/>
                        <a:latin typeface="Calibri"/>
                        <a:ea typeface="Times New Roman"/>
                        <a:cs typeface="Times New Roman"/>
                      </a:endParaRPr>
                    </a:p>
                  </a:txBody>
                  <a:tcPr marL="34234" marR="34234" marT="0" marB="0"/>
                </a:tc>
                <a:extLst>
                  <a:ext uri="{0D108BD9-81ED-4DB2-BD59-A6C34878D82A}">
                    <a16:rowId xmlns:a16="http://schemas.microsoft.com/office/drawing/2014/main" val="1900054053"/>
                  </a:ext>
                </a:extLst>
              </a:tr>
              <a:tr h="59258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“period”</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“shell” when referring to elements and their location on the Periodic Table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Elements are in a period, electrons are in a shell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9594903"/>
                  </a:ext>
                </a:extLst>
              </a:tr>
              <a:tr h="59258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Ion electron configurations that show  electrons were removed from valence shell orbitals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Ion electron configurations that show  electrons were removed from inner orbitals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Ions form by electrons being lost from the outermost shell; this may or may not be the electrons that were filled last in the electron configuration (ref. 2018 #3a)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0012731"/>
                  </a:ext>
                </a:extLst>
              </a:tr>
              <a:tr h="723512">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Reference reasons for periodic trends (i.e. effective nuclear charge, Coulomb’s law, polarizability, etc.)</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Stating the trend as the reason (“because it is to the left”, “because it is further down the periodic table”, etc.)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kern="1200" dirty="0">
                          <a:solidFill>
                            <a:schemeClr val="dk1"/>
                          </a:solidFill>
                          <a:effectLst/>
                          <a:latin typeface="+mn-lt"/>
                          <a:ea typeface="+mn-ea"/>
                          <a:cs typeface="+mn-cs"/>
                        </a:rPr>
                        <a:t>State the actual reason not the memory aid (Ref. 2021 #2h, 2022 #3b)</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1120864"/>
                  </a:ext>
                </a:extLst>
              </a:tr>
              <a:tr h="59258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“Effective nuclear charge increases”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“It wants to have a full octet”; “it’s close to having a full octet”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State the actual reason not the memory aid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914354"/>
                  </a:ext>
                </a:extLst>
              </a:tr>
              <a:tr h="59258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“It has a more polarizable cloud of electrons”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“It has more electrons”, “it has more mass”, “it has more surface area”, “it is bigger”, “it has more protons”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State the actual reason not the memory aid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8219049"/>
                  </a:ext>
                </a:extLst>
              </a:tr>
              <a:tr h="59258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“Electrons in higher energy levels are farther from the nucleus, resulting in a larger atom/ion.”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“More electrons/more energy levels makes the atom/ion bigger.”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Explanation of reason, not just statement of fact, required for point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(Ref 2016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0941564"/>
                  </a:ext>
                </a:extLst>
              </a:tr>
              <a:tr h="592584">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Using the difference in mass from given lab data to determine the mass of a desired product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b="0" dirty="0">
                          <a:effectLst/>
                          <a:latin typeface="Times New Roman" panose="02020603050405020304" pitchFamily="18" charset="0"/>
                          <a:ea typeface="Calibri" panose="020F0502020204030204" pitchFamily="34" charset="0"/>
                          <a:cs typeface="Times New Roman" panose="02020603050405020304" pitchFamily="18" charset="0"/>
                        </a:rPr>
                        <a:t>Using lab data without removing the mass of species not in the desired product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Difference in mass is used to account for mass of filter paper, drying agent, unreacted starting material, etc. (Ref. 2021 #3b)</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3028541"/>
                  </a:ext>
                </a:extLst>
              </a:tr>
            </a:tbl>
          </a:graphicData>
        </a:graphic>
      </p:graphicFrame>
    </p:spTree>
    <p:extLst>
      <p:ext uri="{BB962C8B-B14F-4D97-AF65-F5344CB8AC3E}">
        <p14:creationId xmlns:p14="http://schemas.microsoft.com/office/powerpoint/2010/main" val="3690938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444" y="36947"/>
            <a:ext cx="8596668" cy="1320800"/>
          </a:xfrm>
        </p:spPr>
        <p:txBody>
          <a:bodyPr/>
          <a:lstStyle/>
          <a:p>
            <a:r>
              <a:rPr lang="en-US" dirty="0"/>
              <a:t>Unit 1 Practice Problem – </a:t>
            </a:r>
            <a:r>
              <a:rPr lang="en-US" sz="2800" dirty="0"/>
              <a:t>2018 FRQ #3</a:t>
            </a:r>
            <a:endParaRPr lang="en-US" dirty="0"/>
          </a:p>
        </p:txBody>
      </p:sp>
      <p:pic>
        <p:nvPicPr>
          <p:cNvPr id="3" name="Picture 2"/>
          <p:cNvPicPr>
            <a:picLocks noChangeAspect="1"/>
          </p:cNvPicPr>
          <p:nvPr/>
        </p:nvPicPr>
        <p:blipFill>
          <a:blip r:embed="rId2"/>
          <a:stretch>
            <a:fillRect/>
          </a:stretch>
        </p:blipFill>
        <p:spPr>
          <a:xfrm>
            <a:off x="705292" y="697348"/>
            <a:ext cx="7802085" cy="3034144"/>
          </a:xfrm>
          <a:prstGeom prst="rect">
            <a:avLst/>
          </a:prstGeom>
        </p:spPr>
      </p:pic>
      <p:pic>
        <p:nvPicPr>
          <p:cNvPr id="5" name="Picture 4"/>
          <p:cNvPicPr>
            <a:picLocks noChangeAspect="1"/>
          </p:cNvPicPr>
          <p:nvPr/>
        </p:nvPicPr>
        <p:blipFill>
          <a:blip r:embed="rId3"/>
          <a:stretch>
            <a:fillRect/>
          </a:stretch>
        </p:blipFill>
        <p:spPr>
          <a:xfrm>
            <a:off x="705292" y="3790770"/>
            <a:ext cx="7939944" cy="3011391"/>
          </a:xfrm>
          <a:prstGeom prst="rect">
            <a:avLst/>
          </a:prstGeom>
        </p:spPr>
      </p:pic>
      <p:sp>
        <p:nvSpPr>
          <p:cNvPr id="6" name="TextBox 5"/>
          <p:cNvSpPr txBox="1"/>
          <p:nvPr/>
        </p:nvSpPr>
        <p:spPr>
          <a:xfrm>
            <a:off x="8645236" y="3190605"/>
            <a:ext cx="2142837" cy="1200329"/>
          </a:xfrm>
          <a:prstGeom prst="rect">
            <a:avLst/>
          </a:prstGeom>
          <a:solidFill>
            <a:schemeClr val="accent3">
              <a:lumMod val="60000"/>
              <a:lumOff val="40000"/>
            </a:schemeClr>
          </a:solidFill>
        </p:spPr>
        <p:txBody>
          <a:bodyPr wrap="square" rtlCol="0">
            <a:spAutoFit/>
          </a:bodyPr>
          <a:lstStyle/>
          <a:p>
            <a:r>
              <a:rPr lang="en-US" dirty="0"/>
              <a:t>Parts d-f pertain to different units and were removed for this example</a:t>
            </a:r>
          </a:p>
        </p:txBody>
      </p:sp>
    </p:spTree>
    <p:extLst>
      <p:ext uri="{BB962C8B-B14F-4D97-AF65-F5344CB8AC3E}">
        <p14:creationId xmlns:p14="http://schemas.microsoft.com/office/powerpoint/2010/main" val="3127778494"/>
      </p:ext>
    </p:extLst>
  </p:cSld>
  <p:clrMapOvr>
    <a:masterClrMapping/>
  </p:clrMapOvr>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1778</TotalTime>
  <Words>7676</Words>
  <Application>Microsoft Office PowerPoint</Application>
  <PresentationFormat>Widescreen</PresentationFormat>
  <Paragraphs>581</Paragraphs>
  <Slides>48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Symbol</vt:lpstr>
      <vt:lpstr>Times New Roman</vt:lpstr>
      <vt:lpstr>Trebuchet MS</vt:lpstr>
      <vt:lpstr>Wingdings 3</vt:lpstr>
      <vt:lpstr>Facet</vt:lpstr>
      <vt:lpstr>Write This, Not That!  on the AP Chemistry Exam </vt:lpstr>
      <vt:lpstr>My biggest pieces of advice to get all your points!</vt:lpstr>
      <vt:lpstr>Table of Contents</vt:lpstr>
      <vt:lpstr>For All Questions</vt:lpstr>
      <vt:lpstr>For All Questions (cont.)</vt:lpstr>
      <vt:lpstr>For All Questions (cont.)</vt:lpstr>
      <vt:lpstr>For All Questions (cont.)</vt:lpstr>
      <vt:lpstr>Unit 1: Atomic Structure and Properties</vt:lpstr>
      <vt:lpstr>Unit 1 Practice Problem – 2018 FRQ #3</vt:lpstr>
      <vt:lpstr>2018 FRQ #3 Scoring Guidelines and Things to Notice</vt:lpstr>
      <vt:lpstr>2018 FRQ #3 Scoring Guidelines and Things to Notice (cont).</vt:lpstr>
      <vt:lpstr>Unit 2: Molecular and Ionic Compound Structure  and Properties</vt:lpstr>
      <vt:lpstr>Unit 2: Molecular and Ionic Compound Structure  and Properties (cont.)</vt:lpstr>
      <vt:lpstr>Unit 2 Practice Problem - 2014 IPE #5</vt:lpstr>
      <vt:lpstr>2014 IPE #5 Scoring Guidelines and Things to Notice</vt:lpstr>
      <vt:lpstr>2014 IPE #5 Scoring Guidelines and Things to Notice (cont.)</vt:lpstr>
      <vt:lpstr>Unit 3: Intermolecular Forces and Properties</vt:lpstr>
      <vt:lpstr>Unit 3: Intermolecular Forces and Properties  (cont.)</vt:lpstr>
      <vt:lpstr>Unit 3: Intermolecular Forces and Properties  (cont.)</vt:lpstr>
      <vt:lpstr>Unit 3 Practice - 2016 IPE #5</vt:lpstr>
      <vt:lpstr>2016 IPE #5 Scoring Guidelines and things to notice</vt:lpstr>
      <vt:lpstr>Unit 4: Chemical Reactions</vt:lpstr>
      <vt:lpstr>Unit 3-4 Practice – 2018 FRQ #4</vt:lpstr>
      <vt:lpstr>2018 FRQ #4 Scoring Guidelines and Things to Notice</vt:lpstr>
      <vt:lpstr>Unit 5: Kinetics</vt:lpstr>
      <vt:lpstr>Unit 5 Practice – 2014 IPE #7</vt:lpstr>
      <vt:lpstr>2014 IPE #7 Scoring Guidelines and Things to Notice</vt:lpstr>
      <vt:lpstr>Unit 6: Thermodynamics</vt:lpstr>
      <vt:lpstr>Unit 6: Thermodynamics (cont.)</vt:lpstr>
      <vt:lpstr>Unit 6 Practice – 2018 FRQ #1 (parts d-g)</vt:lpstr>
      <vt:lpstr>2018 FRQ #1 Scoring Guidelines and Things to Notice</vt:lpstr>
      <vt:lpstr>2018 FRQ #1 Scoring Guidelines and Things to Notice</vt:lpstr>
      <vt:lpstr>Unit 7: Equilibrium</vt:lpstr>
      <vt:lpstr>Unit 7: Equilibrium (cont.)</vt:lpstr>
      <vt:lpstr>Unit 7 Practice – 2015 FRQ #4</vt:lpstr>
      <vt:lpstr>2015 FRQ #4 Scoring Guidelines and Things to Notice</vt:lpstr>
      <vt:lpstr>Unit 7 Practice – 2013 IPE #3</vt:lpstr>
      <vt:lpstr>2013 IPE #3 Scoring Guidelines and Things to Notice</vt:lpstr>
      <vt:lpstr>Unit 8: Acids and Bases</vt:lpstr>
      <vt:lpstr>Unit 8 Practice – 2019 Operational #3 (parts f-h)</vt:lpstr>
      <vt:lpstr>2019 Operational #3 Scoring Guidelines and Things to Notice</vt:lpstr>
      <vt:lpstr>Unit 9: Applications of Thermodynamics</vt:lpstr>
      <vt:lpstr>Unit 9: Applications of Thermodynamics (cont.)</vt:lpstr>
      <vt:lpstr>Unit 9: Applications of Thermodynamics (cont.)</vt:lpstr>
      <vt:lpstr>Unit 9 Practice – 2019 Operational #1 (parts f-h)</vt:lpstr>
      <vt:lpstr>2019 Operational #1 Scoring Guidelines and Things to Notice</vt:lpstr>
      <vt:lpstr>Unit 9 Practice – 2018 Operational #6</vt:lpstr>
      <vt:lpstr>2018 Operational #6 Scoring Guidelines and Things to Notice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Write This, Not That!</dc:title>
  <dc:creator>Walsh, Nora</dc:creator>
  <cp:lastModifiedBy>Scott Johnson</cp:lastModifiedBy>
  <cp:revision>70</cp:revision>
  <dcterms:created xsi:type="dcterms:W3CDTF">2020-04-02T17:26:19Z</dcterms:created>
  <dcterms:modified xsi:type="dcterms:W3CDTF">2024-04-17T16:30:16Z</dcterms:modified>
</cp:coreProperties>
</file>