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handoutMasterIdLst>
    <p:handoutMasterId r:id="rId48"/>
  </p:handout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300" r:id="rId9"/>
    <p:sldId id="262" r:id="rId10"/>
    <p:sldId id="263" r:id="rId11"/>
    <p:sldId id="301" r:id="rId12"/>
    <p:sldId id="264" r:id="rId13"/>
    <p:sldId id="286" r:id="rId14"/>
    <p:sldId id="285" r:id="rId15"/>
    <p:sldId id="265" r:id="rId16"/>
    <p:sldId id="287" r:id="rId17"/>
    <p:sldId id="271" r:id="rId18"/>
    <p:sldId id="296" r:id="rId19"/>
    <p:sldId id="273" r:id="rId20"/>
    <p:sldId id="298" r:id="rId21"/>
    <p:sldId id="272" r:id="rId22"/>
    <p:sldId id="297" r:id="rId23"/>
    <p:sldId id="266" r:id="rId24"/>
    <p:sldId id="274" r:id="rId25"/>
    <p:sldId id="267" r:id="rId26"/>
    <p:sldId id="275" r:id="rId27"/>
    <p:sldId id="288" r:id="rId28"/>
    <p:sldId id="268" r:id="rId29"/>
    <p:sldId id="292" r:id="rId30"/>
    <p:sldId id="293" r:id="rId31"/>
    <p:sldId id="269" r:id="rId32"/>
    <p:sldId id="290" r:id="rId33"/>
    <p:sldId id="291" r:id="rId34"/>
    <p:sldId id="289" r:id="rId35"/>
    <p:sldId id="270" r:id="rId36"/>
    <p:sldId id="294" r:id="rId37"/>
    <p:sldId id="29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99" r:id="rId46"/>
    <p:sldId id="284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0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BD1ECD6-1678-3256-808E-B1031A421F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E538B5D-3FB2-0F75-94F9-FFE9D366159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2B8D95FC-9FEB-5FCF-7421-BCBD663B71D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13B3A4B1-C2DE-4343-2322-F89C9D48779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05A20DC-6B42-4884-B8B9-337D9FB1AA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>
            <a:extLst>
              <a:ext uri="{FF2B5EF4-FFF2-40B4-BE49-F238E27FC236}">
                <a16:creationId xmlns:a16="http://schemas.microsoft.com/office/drawing/2014/main" id="{BA0F0F33-5429-FCDB-8289-197DA3A6FCD8}"/>
              </a:ext>
            </a:extLst>
          </p:cNvPr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" name="Freeform 1027">
              <a:extLst>
                <a:ext uri="{FF2B5EF4-FFF2-40B4-BE49-F238E27FC236}">
                  <a16:creationId xmlns:a16="http://schemas.microsoft.com/office/drawing/2014/main" id="{A18DC463-15E2-D0F0-5E07-D5A9EAB6F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4" name="Arc 1028">
              <a:extLst>
                <a:ext uri="{FF2B5EF4-FFF2-40B4-BE49-F238E27FC236}">
                  <a16:creationId xmlns:a16="http://schemas.microsoft.com/office/drawing/2014/main" id="{AD68B543-206A-149B-684C-C346306A3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780 w 21600"/>
                <a:gd name="T1" fmla="*/ 0 h 21231"/>
                <a:gd name="T2" fmla="*/ 4237 w 21600"/>
                <a:gd name="T3" fmla="*/ 3342 h 21231"/>
                <a:gd name="T4" fmla="*/ 0 w 21600"/>
                <a:gd name="T5" fmla="*/ 3342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7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8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31">
            <a:extLst>
              <a:ext uri="{FF2B5EF4-FFF2-40B4-BE49-F238E27FC236}">
                <a16:creationId xmlns:a16="http://schemas.microsoft.com/office/drawing/2014/main" id="{363D8339-5483-6981-9792-FCF43059B79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2">
            <a:extLst>
              <a:ext uri="{FF2B5EF4-FFF2-40B4-BE49-F238E27FC236}">
                <a16:creationId xmlns:a16="http://schemas.microsoft.com/office/drawing/2014/main" id="{CCFE214B-154C-409E-ECFE-FB579619D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3">
            <a:extLst>
              <a:ext uri="{FF2B5EF4-FFF2-40B4-BE49-F238E27FC236}">
                <a16:creationId xmlns:a16="http://schemas.microsoft.com/office/drawing/2014/main" id="{4B1E6A96-456B-7F48-6D44-BD717AF82B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5C280-5EBE-4099-A0D0-664ADCC23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10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684484-17C7-F171-A1F4-C7B07A7B3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2B5A8C3-9331-7927-1F62-97AFBA1AEB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4D38D6B-78BC-EF2B-50FF-75990C5269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7B147-C718-4AB7-A67F-16FDE2B017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27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A46558B-5C16-3F3D-5905-DCED349A77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F1BF3C4-1F98-1605-66CD-FDCBA9723B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47EE7F9-35C2-C97E-FA52-7A12E968D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5993D-D364-4D24-9421-D072B68B2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868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E6E960-5F1E-D185-0182-8023587104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C4A736B-F0EF-42F5-66CB-9FC8B5A13B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9C55BAA-4011-191D-5DAB-378B8E14D5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DDF50-F238-4305-A497-746F067F8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983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A8990C-31C1-A260-7529-01CA9F39C2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CC3F443-8C46-4F43-E437-395FF5A77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477BC0D-089C-2765-E056-EB9F88A015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13266-BEF3-4277-9655-09A6AFDA7A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77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CEB0E4-A682-831F-4518-59F8B23B96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1111923-9B8C-45D8-C31E-E2A620141F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CA90DD3-3DF8-14CC-6A98-F5D4428C0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CD893-A296-4875-8503-5C417CDCF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66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EFF60B7-5E19-E062-14CA-CC3C9BBA94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DDA366F-F9DC-8972-66D2-11BAF44701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0903FDA-286A-8DDE-9355-15EEA6D73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0F7F7-0863-4A7E-8CED-3981644E1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82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3ECD85-F2C8-EFEF-2BD5-28772DC389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17B2831-FFFF-122E-8C16-2A213E5876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EA42D07-A5ED-706D-69CB-ED57D0BFA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38A2F-7B78-4D84-A766-B9BEDDDB94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50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DC839D-7F42-4DBB-5492-DF9308893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56FDAB-9E96-88D6-5F3F-59ECA10B2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50E645-C58A-D2D7-0436-1AEE008DB1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FC388-4291-4491-BF48-A035AA131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33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0028BED-6C7A-4DD4-FB17-4B23EFD1D8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B71E308-1A71-60C2-E783-D2EF50467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822B97C-F3A4-6114-8FE6-8BAF698039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D6310-9B95-4DC8-8DC2-8B18110D4F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42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59E5C96-C10F-BC2C-3F3F-82ED504F1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93036A9-3E2D-B58B-9F27-62EFF3F635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B55473D-9BE6-D9D8-9A57-3567E094FD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CBF61-2949-4502-AA8F-847724D4A5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12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0704B3-FE48-071E-8863-0BADA10F1B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FBCB079-BC13-16AB-50CF-8CA3533C60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B47DC0B-188F-3281-F6AD-9901A6AD99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41CFA-6460-4E50-86A8-6FCEFD442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46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02AB54-1CB4-D83F-BD6D-30640CF595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00885B9-63E7-F8D8-6A5E-9BAB1774B5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CD27509-3D77-D75A-7B84-8A7BCB87D8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66EC3-3002-4657-A4F0-AECF32570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42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831BE67-1CF5-ADFD-0DFD-A0D4DC7A8255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7891" name="Freeform 3">
              <a:extLst>
                <a:ext uri="{FF2B5EF4-FFF2-40B4-BE49-F238E27FC236}">
                  <a16:creationId xmlns:a16="http://schemas.microsoft.com/office/drawing/2014/main" id="{190DA916-931E-6FFA-C153-3941CD297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33" name="Arc 4">
              <a:extLst>
                <a:ext uri="{FF2B5EF4-FFF2-40B4-BE49-F238E27FC236}">
                  <a16:creationId xmlns:a16="http://schemas.microsoft.com/office/drawing/2014/main" id="{3FE0FB27-A6B2-A058-21BB-3CF0466B7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298 w 21600"/>
                <a:gd name="T3" fmla="*/ 4312 h 21600"/>
                <a:gd name="T4" fmla="*/ 0 w 21600"/>
                <a:gd name="T5" fmla="*/ 43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3" name="Rectangle 5">
            <a:extLst>
              <a:ext uri="{FF2B5EF4-FFF2-40B4-BE49-F238E27FC236}">
                <a16:creationId xmlns:a16="http://schemas.microsoft.com/office/drawing/2014/main" id="{B9BC3572-8A4E-E21B-4833-AE80120B5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5AB5F013-5C24-886B-8C7C-98B85EC10B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3E519C6D-9FBB-2124-1B76-D87594151F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DFA6AD33-E7B4-64C9-C12B-4DC5203EF8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91C18A7-CA3E-4BC2-AE98-A51953E57A0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9">
            <a:extLst>
              <a:ext uri="{FF2B5EF4-FFF2-40B4-BE49-F238E27FC236}">
                <a16:creationId xmlns:a16="http://schemas.microsoft.com/office/drawing/2014/main" id="{FD7B2722-7576-2DE3-4A61-B8E2FAC4F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upload.wikimedia.org/wikipedia/commons/3/31/Gastrulation.png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69C7DF4-1305-6CE5-E16A-75669846EF0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Chapter 5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16A0B3-D39A-0B1B-5BAB-1438420EE60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91619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Histology (Tissues)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ide0008_image009">
            <a:extLst>
              <a:ext uri="{FF2B5EF4-FFF2-40B4-BE49-F238E27FC236}">
                <a16:creationId xmlns:a16="http://schemas.microsoft.com/office/drawing/2014/main" id="{BB695C29-D83E-364A-92A7-E8F934AFB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stratified columnar epithelium">
            <a:extLst>
              <a:ext uri="{FF2B5EF4-FFF2-40B4-BE49-F238E27FC236}">
                <a16:creationId xmlns:a16="http://schemas.microsoft.com/office/drawing/2014/main" id="{9E8E9B23-A335-D8CD-ACDF-64F5C790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lide0009_image010">
            <a:extLst>
              <a:ext uri="{FF2B5EF4-FFF2-40B4-BE49-F238E27FC236}">
                <a16:creationId xmlns:a16="http://schemas.microsoft.com/office/drawing/2014/main" id="{07CE4DC1-DD28-64FA-13A9-F60236DD9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6E0F234-CFE4-AFDD-BE4D-8A0C7A542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Endothelium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DF5A805-0D40-DA0D-BF50-D41F8F24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Mucous</a:t>
            </a:r>
          </a:p>
          <a:p>
            <a:pPr marL="0" indent="0" eaLnBrk="1" hangingPunct="1">
              <a:buNone/>
            </a:pPr>
            <a:r>
              <a:rPr lang="en-US" altLang="en-US" dirty="0"/>
              <a:t>Cutaneous</a:t>
            </a:r>
          </a:p>
          <a:p>
            <a:pPr marL="0" indent="0" eaLnBrk="1" hangingPunct="1">
              <a:buNone/>
            </a:pPr>
            <a:r>
              <a:rPr lang="en-US" altLang="en-US" dirty="0"/>
              <a:t>Serous</a:t>
            </a:r>
          </a:p>
          <a:p>
            <a:pPr lvl="1" eaLnBrk="1" hangingPunct="1"/>
            <a:r>
              <a:rPr lang="en-US" altLang="en-US" dirty="0"/>
              <a:t>Visceral</a:t>
            </a:r>
          </a:p>
          <a:p>
            <a:pPr lvl="1" eaLnBrk="1" hangingPunct="1"/>
            <a:r>
              <a:rPr lang="en-US" altLang="en-US" dirty="0"/>
              <a:t>Parietal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>
            <a:extLst>
              <a:ext uri="{FF2B5EF4-FFF2-40B4-BE49-F238E27FC236}">
                <a16:creationId xmlns:a16="http://schemas.microsoft.com/office/drawing/2014/main" id="{194D18D0-9B5C-005E-E3E8-ED6E7CF10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Glandular</a:t>
            </a:r>
          </a:p>
        </p:txBody>
      </p:sp>
      <p:sp>
        <p:nvSpPr>
          <p:cNvPr id="44035" name="Rectangle 1027">
            <a:extLst>
              <a:ext uri="{FF2B5EF4-FFF2-40B4-BE49-F238E27FC236}">
                <a16:creationId xmlns:a16="http://schemas.microsoft.com/office/drawing/2014/main" id="{61C323C6-A3E6-F6CE-4644-706FD435D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u="sng" dirty="0"/>
              <a:t>Endocrine</a:t>
            </a:r>
            <a:r>
              <a:rPr lang="en-US" altLang="en-US" sz="2800" dirty="0"/>
              <a:t> – into blood, entire body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u="sng" dirty="0"/>
              <a:t>Exocrine</a:t>
            </a:r>
            <a:r>
              <a:rPr lang="en-US" altLang="en-US" sz="2800" dirty="0"/>
              <a:t> – into ducts, specific organ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Apocrine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Fill and overflow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Mammary glands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Holocrine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Fill and rupture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Acne (sebaceous oil glands)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Merocrine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Move substances out by exocytosis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Sweat glands, salivary glands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0062710-C1EB-EC90-ED48-3EA6F30103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folHlink"/>
                </a:solidFill>
              </a:rPr>
              <a:t>#2 Tissue Type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1A12F4D-B76E-C443-E090-ABE3FE6826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352800"/>
            <a:ext cx="5791200" cy="1752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Connective Tissue </a:t>
            </a:r>
          </a:p>
          <a:p>
            <a:pPr eaLnBrk="1" hangingPunct="1"/>
            <a:r>
              <a:rPr lang="en-US" altLang="en-US" b="1" dirty="0"/>
              <a:t>Mesenchyme </a:t>
            </a:r>
          </a:p>
          <a:p>
            <a:pPr eaLnBrk="1" hangingPunct="1"/>
            <a:r>
              <a:rPr lang="en-US" altLang="en-US" b="1" dirty="0"/>
              <a:t>&amp; Connective Proper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32F1B6D-296A-0B68-238C-2A8B8AA03B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Connective Proper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95488AB-728C-3E48-D924-8BFBD7D98F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33528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Cartilage</a:t>
            </a:r>
            <a:r>
              <a:rPr lang="en-US"/>
              <a:t> – Hyaline, Fibrocartilage, Elastic, Bone, and Blood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26" descr="slide0016_image023">
            <a:extLst>
              <a:ext uri="{FF2B5EF4-FFF2-40B4-BE49-F238E27FC236}">
                <a16:creationId xmlns:a16="http://schemas.microsoft.com/office/drawing/2014/main" id="{5D869342-91AC-FAF4-694F-C71C1D420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027" descr="Ends of bone, soft part of nose">
            <a:extLst>
              <a:ext uri="{FF2B5EF4-FFF2-40B4-BE49-F238E27FC236}">
                <a16:creationId xmlns:a16="http://schemas.microsoft.com/office/drawing/2014/main" id="{D4522A30-7E62-ED64-2915-D0D93234D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0"/>
            <a:ext cx="56118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8635EB4-788D-B4E3-8EF2-82B7FB103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1E5F1F5B-3553-748A-3E13-54212468186D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lide0018_image027">
            <a:extLst>
              <a:ext uri="{FF2B5EF4-FFF2-40B4-BE49-F238E27FC236}">
                <a16:creationId xmlns:a16="http://schemas.microsoft.com/office/drawing/2014/main" id="{5DE20CF1-F67A-0C38-6C0D-AE4A7E539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Cushions bones of knee, pelvic girdle">
            <a:extLst>
              <a:ext uri="{FF2B5EF4-FFF2-40B4-BE49-F238E27FC236}">
                <a16:creationId xmlns:a16="http://schemas.microsoft.com/office/drawing/2014/main" id="{D0276E31-3212-B772-08DC-68DD4FE6F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81600"/>
            <a:ext cx="56118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6AB34DD-4AEE-E533-B479-3BA917BCB6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folHlink"/>
                </a:solidFill>
              </a:rPr>
              <a:t>#1 Tissue Type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9BDE66D-47D5-D25E-F892-773FCA575D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3528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Epithelial</a:t>
            </a:r>
            <a:b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Tissue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06A9AB2-DEE2-6AA8-CB91-A62196AC2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291BB079-12FD-F713-BDC3-4D963120A57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26" descr="slide0017_image025">
            <a:extLst>
              <a:ext uri="{FF2B5EF4-FFF2-40B4-BE49-F238E27FC236}">
                <a16:creationId xmlns:a16="http://schemas.microsoft.com/office/drawing/2014/main" id="{5EA16277-0046-B16D-596C-970A34A1C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027" descr="External ears, parts of larynx">
            <a:extLst>
              <a:ext uri="{FF2B5EF4-FFF2-40B4-BE49-F238E27FC236}">
                <a16:creationId xmlns:a16="http://schemas.microsoft.com/office/drawing/2014/main" id="{BA17C636-D6AC-98CE-31C9-C0A903973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00600"/>
            <a:ext cx="56118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26CBEB0-C35F-C3BA-6BCD-E29C404686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87374680-3482-1707-8B79-679C7CAF5EE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E47BA75-701B-4109-7D94-37E14E628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tx1"/>
                </a:solidFill>
              </a:rPr>
              <a:t>Bone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F9DD098-D619-A92F-21EE-756397BE70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most rigid connective tissue</a:t>
            </a:r>
          </a:p>
          <a:p>
            <a:pPr eaLnBrk="1" hangingPunct="1"/>
            <a:r>
              <a:rPr lang="en-US" altLang="en-US" sz="2800"/>
              <a:t>supports body structures</a:t>
            </a:r>
          </a:p>
          <a:p>
            <a:pPr eaLnBrk="1" hangingPunct="1"/>
            <a:r>
              <a:rPr lang="en-US" altLang="en-US" sz="2800"/>
              <a:t>contains marrow which forms blood cells</a:t>
            </a:r>
          </a:p>
          <a:p>
            <a:pPr eaLnBrk="1" hangingPunct="1"/>
            <a:r>
              <a:rPr lang="en-US" altLang="en-US" sz="2800"/>
              <a:t>bone cells=osteocytes</a:t>
            </a:r>
          </a:p>
        </p:txBody>
      </p:sp>
      <p:pic>
        <p:nvPicPr>
          <p:cNvPr id="14342" name="Picture 6" descr="slide0011_image013">
            <a:extLst>
              <a:ext uri="{FF2B5EF4-FFF2-40B4-BE49-F238E27FC236}">
                <a16:creationId xmlns:a16="http://schemas.microsoft.com/office/drawing/2014/main" id="{5A391057-9B77-0833-9B18-34D7A13A02B5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79688"/>
            <a:ext cx="3810000" cy="2916237"/>
          </a:xfr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0019_image029">
            <a:extLst>
              <a:ext uri="{FF2B5EF4-FFF2-40B4-BE49-F238E27FC236}">
                <a16:creationId xmlns:a16="http://schemas.microsoft.com/office/drawing/2014/main" id="{0125BAA5-59B4-E7E0-849F-447B63018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296400" cy="69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B99AF35-0F21-862D-A15F-2A2A58EEA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F6600"/>
                </a:solidFill>
              </a:rPr>
              <a:t>Blood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A80F841-3B71-B901-CE1E-5BC409BD83B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transports substances between cells</a:t>
            </a:r>
          </a:p>
          <a:p>
            <a:pPr eaLnBrk="1" hangingPunct="1"/>
            <a:r>
              <a:rPr lang="en-US" altLang="en-US" sz="2800"/>
              <a:t>3 components</a:t>
            </a:r>
          </a:p>
          <a:p>
            <a:pPr lvl="1" eaLnBrk="1" hangingPunct="1"/>
            <a:r>
              <a:rPr lang="en-US" altLang="en-US" sz="2400"/>
              <a:t>plasma (matrix)</a:t>
            </a:r>
          </a:p>
          <a:p>
            <a:pPr lvl="1" eaLnBrk="1" hangingPunct="1"/>
            <a:r>
              <a:rPr lang="en-US" altLang="en-US" sz="2400"/>
              <a:t>red blood cells </a:t>
            </a:r>
          </a:p>
          <a:p>
            <a:pPr lvl="1" eaLnBrk="1" hangingPunct="1"/>
            <a:r>
              <a:rPr lang="en-US" altLang="en-US" sz="2400"/>
              <a:t>white blood cells &amp; platelets</a:t>
            </a:r>
          </a:p>
        </p:txBody>
      </p:sp>
      <p:pic>
        <p:nvPicPr>
          <p:cNvPr id="15366" name="Picture 6" descr="slide0012_image015">
            <a:extLst>
              <a:ext uri="{FF2B5EF4-FFF2-40B4-BE49-F238E27FC236}">
                <a16:creationId xmlns:a16="http://schemas.microsoft.com/office/drawing/2014/main" id="{720079C2-C578-4124-A540-9A8BE728DC73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066800"/>
            <a:ext cx="3810000" cy="2946400"/>
          </a:xfrm>
          <a:noFill/>
        </p:spPr>
      </p:pic>
      <p:pic>
        <p:nvPicPr>
          <p:cNvPr id="15367" name="Picture 7" descr="slide0012_image016">
            <a:extLst>
              <a:ext uri="{FF2B5EF4-FFF2-40B4-BE49-F238E27FC236}">
                <a16:creationId xmlns:a16="http://schemas.microsoft.com/office/drawing/2014/main" id="{0433ADF5-94C2-6CED-545E-155ED43A2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2732088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ide0020_image030">
            <a:extLst>
              <a:ext uri="{FF2B5EF4-FFF2-40B4-BE49-F238E27FC236}">
                <a16:creationId xmlns:a16="http://schemas.microsoft.com/office/drawing/2014/main" id="{5A656C53-C781-DBAD-A6F6-1AD1F67A5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441E70D-09AB-DF1E-F4E8-BC8C60B44C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Connective Proper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442931D-634B-D239-B386-39BF2BA925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Loose Tissue</a:t>
            </a:r>
            <a:r>
              <a:rPr lang="en-US"/>
              <a:t> – Areolar, Adipose, Reticular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lide0013_image017">
            <a:extLst>
              <a:ext uri="{FF2B5EF4-FFF2-40B4-BE49-F238E27FC236}">
                <a16:creationId xmlns:a16="http://schemas.microsoft.com/office/drawing/2014/main" id="{D48AB117-63F1-946F-8574-E17F26E9A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Beneath skin, between muscles&#10;">
            <a:extLst>
              <a:ext uri="{FF2B5EF4-FFF2-40B4-BE49-F238E27FC236}">
                <a16:creationId xmlns:a16="http://schemas.microsoft.com/office/drawing/2014/main" id="{D8A4A63F-76B4-7E91-9534-E1B1BDCD6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81600"/>
            <a:ext cx="56118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>
            <a:extLst>
              <a:ext uri="{FF2B5EF4-FFF2-40B4-BE49-F238E27FC236}">
                <a16:creationId xmlns:a16="http://schemas.microsoft.com/office/drawing/2014/main" id="{424424CB-DB10-C372-A5FC-37282E237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9144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bg2"/>
                </a:solidFill>
              </a:rPr>
              <a:t>Areolar</a:t>
            </a:r>
          </a:p>
        </p:txBody>
      </p:sp>
    </p:spTree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9C2B7F9-70D9-75D9-28DB-BB045C4D8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Areolar</a:t>
            </a:r>
          </a:p>
        </p:txBody>
      </p:sp>
      <p:pic>
        <p:nvPicPr>
          <p:cNvPr id="32771" name="Picture 5">
            <a:extLst>
              <a:ext uri="{FF2B5EF4-FFF2-40B4-BE49-F238E27FC236}">
                <a16:creationId xmlns:a16="http://schemas.microsoft.com/office/drawing/2014/main" id="{32AA9B8D-4C73-F4B1-2673-A8E8A29F6B9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66800"/>
            <a:ext cx="7772400" cy="58293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ide0002_image003">
            <a:extLst>
              <a:ext uri="{FF2B5EF4-FFF2-40B4-BE49-F238E27FC236}">
                <a16:creationId xmlns:a16="http://schemas.microsoft.com/office/drawing/2014/main" id="{7C7C2B7F-7816-0F51-4C5B-3E5B82095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FA9A179-72A4-6762-1D18-D7C8723A6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06B1C57D-EE36-D79C-99DA-779C89B9388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lide0014_image019">
            <a:extLst>
              <a:ext uri="{FF2B5EF4-FFF2-40B4-BE49-F238E27FC236}">
                <a16:creationId xmlns:a16="http://schemas.microsoft.com/office/drawing/2014/main" id="{0950C801-8EB7-5B95-66E1-DB45E784C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Fat beneath skin, around organs">
            <a:extLst>
              <a:ext uri="{FF2B5EF4-FFF2-40B4-BE49-F238E27FC236}">
                <a16:creationId xmlns:a16="http://schemas.microsoft.com/office/drawing/2014/main" id="{4F429A17-D7D7-BAAB-7A6A-A60E1D652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56118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ACE1D95-A421-A3CC-F748-CFE0DC423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Adipose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918E4C0-B788-0021-A818-1525AD3F59F1}"/>
              </a:ext>
            </a:extLst>
          </p:cNvPr>
          <p:cNvSpPr>
            <a:spLocks noGrp="1" noChangeArrowheads="1" noTextEdit="1"/>
          </p:cNvSpPr>
          <p:nvPr>
            <p:ph type="clipArt" sz="half" idx="1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78710681-12AA-8B28-6E75-8CB419E5B8A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35845" name="Picture 6" descr="LALIPID">
            <a:extLst>
              <a:ext uri="{FF2B5EF4-FFF2-40B4-BE49-F238E27FC236}">
                <a16:creationId xmlns:a16="http://schemas.microsoft.com/office/drawing/2014/main" id="{76F4B853-326D-0DB5-DC0C-6FF05C2D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8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B07FB0F-6BE5-26E1-76CA-301B70A35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Reticular</a:t>
            </a: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6C773B34-531B-0774-3D91-EFA00851F9A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36868" name="Picture 7" descr="40629_01">
            <a:extLst>
              <a:ext uri="{FF2B5EF4-FFF2-40B4-BE49-F238E27FC236}">
                <a16:creationId xmlns:a16="http://schemas.microsoft.com/office/drawing/2014/main" id="{F8283876-B7DC-7B1F-B355-0D1136797E7C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712913"/>
            <a:ext cx="8458200" cy="5145087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37719D2-5451-69C0-09D9-076B9ED736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Connective Proper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BA2D431-6C25-D820-D0CE-11C0E434775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7315200" cy="1752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Dense</a:t>
            </a:r>
            <a:r>
              <a:rPr lang="en-US" dirty="0"/>
              <a:t> – Regular, Irregular,  and Elastic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lide0015_image021">
            <a:extLst>
              <a:ext uri="{FF2B5EF4-FFF2-40B4-BE49-F238E27FC236}">
                <a16:creationId xmlns:a16="http://schemas.microsoft.com/office/drawing/2014/main" id="{584F7E71-C3AE-6BDF-A99C-020DA66D0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Tendons, ligaments">
            <a:extLst>
              <a:ext uri="{FF2B5EF4-FFF2-40B4-BE49-F238E27FC236}">
                <a16:creationId xmlns:a16="http://schemas.microsoft.com/office/drawing/2014/main" id="{8DBF7276-3CEB-56FD-F127-A0E809D1B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56118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1DD0E50-D7D2-D643-0B34-CF307A222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9939" name="Picture 4">
            <a:extLst>
              <a:ext uri="{FF2B5EF4-FFF2-40B4-BE49-F238E27FC236}">
                <a16:creationId xmlns:a16="http://schemas.microsoft.com/office/drawing/2014/main" id="{B81943C4-A6AB-6909-4E1E-EB68391A8F1D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BE40B845-FCD2-C817-901E-01CA86B93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0963" name="Picture 4">
            <a:extLst>
              <a:ext uri="{FF2B5EF4-FFF2-40B4-BE49-F238E27FC236}">
                <a16:creationId xmlns:a16="http://schemas.microsoft.com/office/drawing/2014/main" id="{B0A2C271-DEAE-8D8F-A9CA-EA09B190C3DA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2C681C6-EF78-B42D-FF4B-D06D00E2E6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folHlink"/>
                </a:solidFill>
              </a:rPr>
              <a:t>#3 Tissue Type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FCD4567-9FEC-FF73-3982-57FF8CE305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3352800"/>
            <a:ext cx="8153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Muscle Tissue</a:t>
            </a:r>
            <a:r>
              <a:rPr lang="en-US" b="1" i="1" dirty="0"/>
              <a:t> – </a:t>
            </a:r>
            <a:r>
              <a:rPr lang="en-US" dirty="0"/>
              <a:t>Skeletal, Smooth, and Cardiac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FE17B29-B31A-693E-936F-9568CC751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folHlink"/>
                </a:solidFill>
              </a:rPr>
              <a:t>Skeletal Muscle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B6D4317-0E71-5FD6-44B9-7A1E3076E20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found attached to bone</a:t>
            </a:r>
          </a:p>
          <a:p>
            <a:pPr eaLnBrk="1" hangingPunct="1"/>
            <a:r>
              <a:rPr lang="en-US" altLang="en-US" sz="2800"/>
              <a:t>cells</a:t>
            </a:r>
          </a:p>
          <a:p>
            <a:pPr lvl="1" eaLnBrk="1" hangingPunct="1"/>
            <a:r>
              <a:rPr lang="en-US" altLang="en-US" sz="2400"/>
              <a:t>voluntarily controlled</a:t>
            </a:r>
          </a:p>
          <a:p>
            <a:pPr lvl="1" eaLnBrk="1" hangingPunct="1"/>
            <a:r>
              <a:rPr lang="en-US" altLang="en-US" sz="2400"/>
              <a:t>rod-shaped cells</a:t>
            </a:r>
          </a:p>
          <a:p>
            <a:pPr lvl="1" eaLnBrk="1" hangingPunct="1"/>
            <a:r>
              <a:rPr lang="en-US" altLang="en-US" sz="2400"/>
              <a:t>striated (light &amp; dark cross markings)</a:t>
            </a:r>
          </a:p>
          <a:p>
            <a:pPr lvl="1" eaLnBrk="1" hangingPunct="1"/>
            <a:r>
              <a:rPr lang="en-US" altLang="en-US" sz="2400"/>
              <a:t>multinucleated</a:t>
            </a:r>
            <a:br>
              <a:rPr lang="en-US" altLang="en-US" sz="2400"/>
            </a:br>
            <a:endParaRPr lang="en-US" altLang="en-US" sz="2400"/>
          </a:p>
        </p:txBody>
      </p:sp>
      <p:pic>
        <p:nvPicPr>
          <p:cNvPr id="25612" name="Picture 12" descr="slide0022_image034">
            <a:extLst>
              <a:ext uri="{FF2B5EF4-FFF2-40B4-BE49-F238E27FC236}">
                <a16:creationId xmlns:a16="http://schemas.microsoft.com/office/drawing/2014/main" id="{FBA4D5B1-F4EF-A074-A2FC-884A686D8642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600200"/>
            <a:ext cx="3810000" cy="2817813"/>
          </a:xfrm>
          <a:noFill/>
        </p:spPr>
      </p:pic>
      <p:pic>
        <p:nvPicPr>
          <p:cNvPr id="43013" name="Picture 13">
            <a:extLst>
              <a:ext uri="{FF2B5EF4-FFF2-40B4-BE49-F238E27FC236}">
                <a16:creationId xmlns:a16="http://schemas.microsoft.com/office/drawing/2014/main" id="{366C9CC9-4390-B420-13CB-F13BC4374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78288"/>
            <a:ext cx="3276600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ide0003_image004">
            <a:extLst>
              <a:ext uri="{FF2B5EF4-FFF2-40B4-BE49-F238E27FC236}">
                <a16:creationId xmlns:a16="http://schemas.microsoft.com/office/drawing/2014/main" id="{FACCFD96-392D-48D9-240F-C5C928CD9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BFC90BB4-32E2-3353-797F-0ED91558D2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4542B8D-4013-8D33-1FD2-2BF25CF66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folHlink"/>
                </a:solidFill>
              </a:rPr>
              <a:t>Smooth Muscle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503D997-D001-0576-EC8D-8EDC1E2DB9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found in walls of hollow organs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stomach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intestines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bladder,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involuntarily controlled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spindle-shaped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no striations-”smooth”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mono-nucleated</a:t>
            </a:r>
            <a:br>
              <a:rPr lang="en-US" altLang="en-US" sz="2000"/>
            </a:br>
            <a:endParaRPr lang="en-US" altLang="en-US" sz="2000"/>
          </a:p>
        </p:txBody>
      </p:sp>
      <p:pic>
        <p:nvPicPr>
          <p:cNvPr id="26630" name="Picture 6" descr="slide0023_image037">
            <a:extLst>
              <a:ext uri="{FF2B5EF4-FFF2-40B4-BE49-F238E27FC236}">
                <a16:creationId xmlns:a16="http://schemas.microsoft.com/office/drawing/2014/main" id="{1CA0F11F-522E-7963-EEA2-56215AB92B4E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3810000" cy="2968625"/>
          </a:xfrm>
          <a:noFill/>
        </p:spPr>
      </p:pic>
      <p:pic>
        <p:nvPicPr>
          <p:cNvPr id="44037" name="Picture 7">
            <a:extLst>
              <a:ext uri="{FF2B5EF4-FFF2-40B4-BE49-F238E27FC236}">
                <a16:creationId xmlns:a16="http://schemas.microsoft.com/office/drawing/2014/main" id="{285D6EF7-73D7-43FF-D00C-282AB9E6A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83664DF-6D22-6F77-6F0F-686D7A326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folHlink"/>
                </a:solidFill>
              </a:rPr>
              <a:t>Cardiac Muscle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DBF6492-AC88-6B9E-341A-DBFAF49848C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found only in heart</a:t>
            </a:r>
            <a:br>
              <a:rPr lang="en-US" altLang="en-US" sz="2400"/>
            </a:br>
            <a:r>
              <a:rPr lang="en-US" altLang="en-US" sz="2400"/>
              <a:t>cells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involuntarily controlled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rod-shaped cells but branched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striated (light &amp; dark cross markings)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1-2 nuclei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intercalated disk = intercellular junction</a:t>
            </a:r>
            <a:br>
              <a:rPr lang="en-US" altLang="en-US" sz="2400"/>
            </a:br>
            <a:endParaRPr lang="en-US" altLang="en-US" sz="2400"/>
          </a:p>
        </p:txBody>
      </p:sp>
      <p:pic>
        <p:nvPicPr>
          <p:cNvPr id="27654" name="Picture 6" descr="slide0024_image040">
            <a:extLst>
              <a:ext uri="{FF2B5EF4-FFF2-40B4-BE49-F238E27FC236}">
                <a16:creationId xmlns:a16="http://schemas.microsoft.com/office/drawing/2014/main" id="{BAD8169D-539A-4295-7F5C-868383813B18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524000"/>
            <a:ext cx="3810000" cy="2832100"/>
          </a:xfrm>
          <a:noFill/>
        </p:spPr>
      </p:pic>
      <p:pic>
        <p:nvPicPr>
          <p:cNvPr id="45061" name="Picture 7">
            <a:extLst>
              <a:ext uri="{FF2B5EF4-FFF2-40B4-BE49-F238E27FC236}">
                <a16:creationId xmlns:a16="http://schemas.microsoft.com/office/drawing/2014/main" id="{7DAE4110-12D6-0E52-F7D8-CAC21862B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40213"/>
            <a:ext cx="358140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CD59E23-78EE-798F-743B-9FB3B5490F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folHlink"/>
                </a:solidFill>
              </a:rPr>
              <a:t>#4 Tissue Type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4951C1C-C6C1-810E-C067-6E710785969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95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Nervous Tissue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088C5C8-616B-A166-AA53-29D63C98F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folHlink"/>
                </a:solidFill>
              </a:rPr>
              <a:t>Nervous </a:t>
            </a:r>
            <a:br>
              <a:rPr lang="en-US">
                <a:solidFill>
                  <a:schemeClr val="folHlink"/>
                </a:solidFill>
              </a:rPr>
            </a:br>
            <a:r>
              <a:rPr lang="en-US">
                <a:solidFill>
                  <a:schemeClr val="folHlink"/>
                </a:solidFill>
              </a:rPr>
              <a:t>Tissue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623F0C4-0283-0CD1-5635-1B5EB8A382F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Found in brain, spinal cord, &amp; nerves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2 types of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Neuron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sensitive to certain types of changes in their surroundings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communicate with various parts of the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Neuroglia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support and bind neurons, phagocytosis, supply nutrients via blood vessels</a:t>
            </a:r>
          </a:p>
        </p:txBody>
      </p:sp>
      <p:pic>
        <p:nvPicPr>
          <p:cNvPr id="29702" name="Picture 6" descr="slide0026_image043">
            <a:extLst>
              <a:ext uri="{FF2B5EF4-FFF2-40B4-BE49-F238E27FC236}">
                <a16:creationId xmlns:a16="http://schemas.microsoft.com/office/drawing/2014/main" id="{FE83459F-EC3D-509B-C50F-5FA19B64AB3D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716213"/>
            <a:ext cx="3810000" cy="2644775"/>
          </a:xfr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bldLvl="3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D3A8D9C-8685-802F-2DC3-65B823674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>
                <a:cs typeface="Times New Roman" charset="0"/>
              </a:rPr>
              <a:t>Draw the Basic Parts of a Neuron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8AC3416-33E8-F3F0-9C79-D847F6F6B6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kumimoji="1" lang="en-US" altLang="en-US" sz="2800" u="sng">
                <a:latin typeface="Arial" panose="020B0604020202020204" pitchFamily="34" charset="0"/>
                <a:cs typeface="Arial" panose="020B0604020202020204" pitchFamily="34" charset="0"/>
              </a:rPr>
              <a:t>Dendrites</a:t>
            </a:r>
          </a:p>
          <a:p>
            <a:pPr eaLnBrk="1" hangingPunct="1"/>
            <a:r>
              <a:rPr kumimoji="1" lang="en-US" altLang="en-US" sz="2800" u="sng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</a:p>
          <a:p>
            <a:pPr eaLnBrk="1" hangingPunct="1"/>
            <a:r>
              <a:rPr kumimoji="1" lang="en-US" altLang="en-US" sz="2800" u="sng">
                <a:latin typeface="Arial" panose="020B0604020202020204" pitchFamily="34" charset="0"/>
                <a:cs typeface="Arial" panose="020B0604020202020204" pitchFamily="34" charset="0"/>
              </a:rPr>
              <a:t>Axon</a:t>
            </a:r>
          </a:p>
          <a:p>
            <a:pPr eaLnBrk="1" hangingPunct="1"/>
            <a:r>
              <a:rPr kumimoji="1" lang="en-US" altLang="en-US" sz="2800" i="1">
                <a:latin typeface="Arial" panose="020B0604020202020204" pitchFamily="34" charset="0"/>
                <a:cs typeface="Arial" panose="020B0604020202020204" pitchFamily="34" charset="0"/>
              </a:rPr>
              <a:t>Draw an arrow indicating the direction an electrical impulse travels</a:t>
            </a:r>
          </a:p>
        </p:txBody>
      </p:sp>
      <p:pic>
        <p:nvPicPr>
          <p:cNvPr id="30726" name="Picture 6" descr="slide0027_image044">
            <a:extLst>
              <a:ext uri="{FF2B5EF4-FFF2-40B4-BE49-F238E27FC236}">
                <a16:creationId xmlns:a16="http://schemas.microsoft.com/office/drawing/2014/main" id="{D38E66A7-4293-DE73-0133-63A873A98458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8238" y="1981200"/>
            <a:ext cx="3209925" cy="4114800"/>
          </a:xfrm>
          <a:solidFill>
            <a:schemeClr val="bg1"/>
          </a:solidFill>
        </p:spPr>
      </p:pic>
      <p:grpSp>
        <p:nvGrpSpPr>
          <p:cNvPr id="2" name="Group 13">
            <a:extLst>
              <a:ext uri="{FF2B5EF4-FFF2-40B4-BE49-F238E27FC236}">
                <a16:creationId xmlns:a16="http://schemas.microsoft.com/office/drawing/2014/main" id="{98C94CBE-084F-04DA-FE3A-DDBE326473E8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124200"/>
            <a:ext cx="1447800" cy="1219200"/>
            <a:chOff x="3024" y="1968"/>
            <a:chExt cx="912" cy="768"/>
          </a:xfrm>
        </p:grpSpPr>
        <p:sp>
          <p:nvSpPr>
            <p:cNvPr id="48141" name="Text Box 7">
              <a:extLst>
                <a:ext uri="{FF2B5EF4-FFF2-40B4-BE49-F238E27FC236}">
                  <a16:creationId xmlns:a16="http://schemas.microsoft.com/office/drawing/2014/main" id="{CDB9348A-B917-D3E7-5695-EA48B1113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448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bg2"/>
                  </a:solidFill>
                </a:rPr>
                <a:t>nucleus</a:t>
              </a:r>
            </a:p>
          </p:txBody>
        </p:sp>
        <p:sp>
          <p:nvSpPr>
            <p:cNvPr id="48142" name="Line 10">
              <a:extLst>
                <a:ext uri="{FF2B5EF4-FFF2-40B4-BE49-F238E27FC236}">
                  <a16:creationId xmlns:a16="http://schemas.microsoft.com/office/drawing/2014/main" id="{BD57E50F-1C43-18CF-E7BA-84002AB3FA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968"/>
              <a:ext cx="432" cy="4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1DE5A43B-FB9C-8C74-4079-07E02C239CB2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3733800"/>
            <a:ext cx="1219200" cy="685800"/>
            <a:chOff x="4800" y="2352"/>
            <a:chExt cx="768" cy="432"/>
          </a:xfrm>
        </p:grpSpPr>
        <p:sp>
          <p:nvSpPr>
            <p:cNvPr id="48139" name="Text Box 9">
              <a:extLst>
                <a:ext uri="{FF2B5EF4-FFF2-40B4-BE49-F238E27FC236}">
                  <a16:creationId xmlns:a16="http://schemas.microsoft.com/office/drawing/2014/main" id="{05F4440E-6C34-C1AD-B722-DC00D1457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49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bg2"/>
                  </a:solidFill>
                </a:rPr>
                <a:t>axon</a:t>
              </a:r>
            </a:p>
          </p:txBody>
        </p:sp>
        <p:sp>
          <p:nvSpPr>
            <p:cNvPr id="48140" name="Line 11">
              <a:extLst>
                <a:ext uri="{FF2B5EF4-FFF2-40B4-BE49-F238E27FC236}">
                  <a16:creationId xmlns:a16="http://schemas.microsoft.com/office/drawing/2014/main" id="{7B95BCE7-38C1-5249-D629-317B4B7BE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00" y="2352"/>
              <a:ext cx="192" cy="192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1F31592F-4B11-E145-CB9D-A18A95CC8320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286000"/>
            <a:ext cx="2514600" cy="457200"/>
            <a:chOff x="4032" y="1440"/>
            <a:chExt cx="1584" cy="288"/>
          </a:xfrm>
        </p:grpSpPr>
        <p:sp>
          <p:nvSpPr>
            <p:cNvPr id="48137" name="Text Box 8">
              <a:extLst>
                <a:ext uri="{FF2B5EF4-FFF2-40B4-BE49-F238E27FC236}">
                  <a16:creationId xmlns:a16="http://schemas.microsoft.com/office/drawing/2014/main" id="{BF35ED31-857E-EB5D-F246-77E53E9D2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1440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bg2"/>
                  </a:solidFill>
                </a:rPr>
                <a:t>dendrite</a:t>
              </a:r>
            </a:p>
          </p:txBody>
        </p:sp>
        <p:sp>
          <p:nvSpPr>
            <p:cNvPr id="48138" name="Line 12">
              <a:extLst>
                <a:ext uri="{FF2B5EF4-FFF2-40B4-BE49-F238E27FC236}">
                  <a16:creationId xmlns:a16="http://schemas.microsoft.com/office/drawing/2014/main" id="{79068E9C-37A8-2C50-3F1E-13E8CE76E9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1632"/>
              <a:ext cx="384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36" name="AutoShape 16">
            <a:extLst>
              <a:ext uri="{FF2B5EF4-FFF2-40B4-BE49-F238E27FC236}">
                <a16:creationId xmlns:a16="http://schemas.microsoft.com/office/drawing/2014/main" id="{B05D3D67-0350-B7A0-E8AE-6968CE18C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505200"/>
            <a:ext cx="228600" cy="1676400"/>
          </a:xfrm>
          <a:prstGeom prst="downArrow">
            <a:avLst>
              <a:gd name="adj1" fmla="val 50000"/>
              <a:gd name="adj2" fmla="val 18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/>
      <p:bldP spid="3073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F37C680-F202-441E-82C4-C77DE22487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Origins of tissues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EB5C74A-4896-E7ED-BBFE-73A08DEAA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772400" cy="41148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grpSp>
        <p:nvGrpSpPr>
          <p:cNvPr id="49156" name="Group 7">
            <a:extLst>
              <a:ext uri="{FF2B5EF4-FFF2-40B4-BE49-F238E27FC236}">
                <a16:creationId xmlns:a16="http://schemas.microsoft.com/office/drawing/2014/main" id="{737318B2-7043-46BB-23C9-8048E680861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238375"/>
            <a:ext cx="7620000" cy="4619625"/>
            <a:chOff x="480" y="1410"/>
            <a:chExt cx="4800" cy="2910"/>
          </a:xfrm>
        </p:grpSpPr>
        <p:pic>
          <p:nvPicPr>
            <p:cNvPr id="49157" name="Picture 5" descr="Image:Gastrulation.png">
              <a:hlinkClick r:id="rId2"/>
              <a:extLst>
                <a:ext uri="{FF2B5EF4-FFF2-40B4-BE49-F238E27FC236}">
                  <a16:creationId xmlns:a16="http://schemas.microsoft.com/office/drawing/2014/main" id="{D433ED17-32C5-E8B3-0E61-E0CA6A0095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410"/>
              <a:ext cx="4800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8" name="Text Box 6">
              <a:extLst>
                <a:ext uri="{FF2B5EF4-FFF2-40B4-BE49-F238E27FC236}">
                  <a16:creationId xmlns:a16="http://schemas.microsoft.com/office/drawing/2014/main" id="{BD583DDB-2BCD-03E9-B1C8-942DA4B02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680"/>
              <a:ext cx="35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/>
                <a:t>Ectoderm, Mesoderm, Endoderm</a:t>
              </a: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BC7E22E9-35ED-621E-A67D-A5D6A14E5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lide0005_image006">
            <a:extLst>
              <a:ext uri="{FF2B5EF4-FFF2-40B4-BE49-F238E27FC236}">
                <a16:creationId xmlns:a16="http://schemas.microsoft.com/office/drawing/2014/main" id="{FC4CEFEA-9DC0-822C-8C91-E1C4140C8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lide0006_image007">
            <a:extLst>
              <a:ext uri="{FF2B5EF4-FFF2-40B4-BE49-F238E27FC236}">
                <a16:creationId xmlns:a16="http://schemas.microsoft.com/office/drawing/2014/main" id="{A82EB7C9-BC20-3EFF-7AC8-C48BA711C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AC83AC47-8B17-06F3-6B8D-26E78C514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91440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9E1B615F-0DC6-44CE-ABF9-907DA40CE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lide0007_image008">
            <a:extLst>
              <a:ext uri="{FF2B5EF4-FFF2-40B4-BE49-F238E27FC236}">
                <a16:creationId xmlns:a16="http://schemas.microsoft.com/office/drawing/2014/main" id="{C25CD84F-0892-AC39-B5FF-BAED6FF0D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208</TotalTime>
  <Words>319</Words>
  <Application>Microsoft Office PowerPoint</Application>
  <PresentationFormat>On-screen Show (4:3)</PresentationFormat>
  <Paragraphs>93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Times New Roman</vt:lpstr>
      <vt:lpstr>Arial</vt:lpstr>
      <vt:lpstr>Wingdings</vt:lpstr>
      <vt:lpstr>Calibri</vt:lpstr>
      <vt:lpstr>Soaring</vt:lpstr>
      <vt:lpstr>Chapter 5</vt:lpstr>
      <vt:lpstr>#1 Tissue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Endothelium</vt:lpstr>
      <vt:lpstr>Glandular</vt:lpstr>
      <vt:lpstr>#2 Tissue Type</vt:lpstr>
      <vt:lpstr>Connective Proper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Bone</vt:lpstr>
      <vt:lpstr>PowerPoint Presentation</vt:lpstr>
      <vt:lpstr>Blood</vt:lpstr>
      <vt:lpstr>PowerPoint Presentation</vt:lpstr>
      <vt:lpstr>Connective Proper</vt:lpstr>
      <vt:lpstr>PowerPoint Presentation</vt:lpstr>
      <vt:lpstr>Areolar</vt:lpstr>
      <vt:lpstr>PowerPoint Presentation</vt:lpstr>
      <vt:lpstr>PowerPoint Presentation</vt:lpstr>
      <vt:lpstr>Adipose</vt:lpstr>
      <vt:lpstr>Reticular</vt:lpstr>
      <vt:lpstr>Connective Proper</vt:lpstr>
      <vt:lpstr>PowerPoint Presentation</vt:lpstr>
      <vt:lpstr>PowerPoint Presentation</vt:lpstr>
      <vt:lpstr>PowerPoint Presentation</vt:lpstr>
      <vt:lpstr>#3 Tissue Type</vt:lpstr>
      <vt:lpstr>Skeletal Muscle</vt:lpstr>
      <vt:lpstr>Smooth Muscle</vt:lpstr>
      <vt:lpstr>Cardiac Muscle</vt:lpstr>
      <vt:lpstr>#4 Tissue Type</vt:lpstr>
      <vt:lpstr>Nervous  Tissue</vt:lpstr>
      <vt:lpstr>Draw the Basic Parts of a Neuron</vt:lpstr>
      <vt:lpstr>Origins of tissues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Johnson</dc:creator>
  <cp:lastModifiedBy>Scott Johnson</cp:lastModifiedBy>
  <cp:revision>24</cp:revision>
  <dcterms:created xsi:type="dcterms:W3CDTF">1601-01-01T00:00:00Z</dcterms:created>
  <dcterms:modified xsi:type="dcterms:W3CDTF">2025-07-17T21:23:48Z</dcterms:modified>
</cp:coreProperties>
</file>