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74" r:id="rId2"/>
    <p:sldId id="257" r:id="rId3"/>
    <p:sldId id="260" r:id="rId4"/>
    <p:sldId id="281" r:id="rId5"/>
    <p:sldId id="258" r:id="rId6"/>
    <p:sldId id="267" r:id="rId7"/>
    <p:sldId id="275" r:id="rId8"/>
    <p:sldId id="277" r:id="rId9"/>
    <p:sldId id="263" r:id="rId10"/>
    <p:sldId id="264" r:id="rId11"/>
    <p:sldId id="259" r:id="rId12"/>
    <p:sldId id="262" r:id="rId13"/>
    <p:sldId id="265" r:id="rId14"/>
    <p:sldId id="279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A9815A-4B3E-8829-497A-D37DFF3750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41BA30A-82B3-CF04-9C07-4342AC80A33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24F7531A-98D4-25B8-1C9A-9ADBE76423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280B6DC2-C77D-64BC-CF14-D8DBE34E12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5F5F16D-D798-6DDD-32A5-845642F775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C3A2F04-B8B8-92C8-63DC-5AB4B9C9B8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06324AEE-EE82-BA74-FB66-E17E6997B3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A4DD3A40-6060-9C40-ACF8-11BB471D0A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2167969-FE02-0179-AB46-E3E714B1C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D2085F4-565B-9AF2-9056-EE9A1C9A0D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3B23959-5165-03A1-26B5-A8D58771F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4BD6121-66C8-FEC4-6159-62481A51B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2C22F8-2151-417D-B461-27058C5DC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122322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A01995-4194-8041-5E1A-23435513D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22671F-D380-993E-B28B-835A6D2468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2F4-59F9-4292-826D-A002A9B3F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C542E82-3A90-9CB5-7A95-40FB4691561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05054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160EB5-D88A-427D-8E0D-3763408DC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DF16B0-D943-72D9-B50C-4D8AA77C5B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538F-702E-4A22-8F57-83B9F80CB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771C378-F00F-3E5E-DB65-21F1B1762A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8787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2086D5-B2E8-B063-9520-E76BD7B58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CECC0C-F001-CCA7-1B61-29483FE0F0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8D8-A8D3-4AF7-9FD4-24CEB822D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2EBEB78-2DBB-7492-B622-29F2BE7E6C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4303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BD1927-002C-C5A1-DFDF-BE0D4D027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2322BD-DC90-E04C-6312-0B11DC9A33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2036-50C7-4608-8CC2-81AD599E0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CDAF7E-3C8A-9384-F96F-1CBE98F128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1906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8FDEF7-A462-C17D-6EF3-6482F8A5A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9DE7AD-FF7E-D5A0-830D-04C1D45309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60F9-1DB9-434A-84FF-463371F0D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3C96C4-324B-D691-6728-226D10A241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2651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110B40-F371-23E7-CDF6-336BF2CAC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61FF4CF-C169-1A08-D8AE-1502710865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9F0F-63B8-451E-98CE-9A1DC44CD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04429F5-2D83-2AFD-203B-0545B4C327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7926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D8898-3B5B-41E2-84F7-7B6C571C0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98620E-4303-6547-9B8F-FCEFBA7B37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F373-AF83-4EE5-8025-C1FC6D41A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D761C8D-95F8-2C57-3597-ECF0BB6E11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417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D07FC9-71B2-28FB-3192-D2079B7BF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A93700-5565-651A-27D9-F25A24404A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EE7F-42DE-45F7-8711-6182D649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E54A47C-4DE2-6991-18CF-548A326CDDF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7847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CFF406-F320-94EA-D1EB-3B31BBC25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1F312B-EB12-A416-1EB7-79D5A35C8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931C-E533-47C0-8040-B3C48D0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5D89A91-7B8B-D3A6-34CE-1A7179615A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8095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7CD31E-7CB1-1DC6-0FCB-8F3D0BF3D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52D9A0-78BB-361D-BC10-B6826F917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5880-7571-49F4-9EEF-B7E67862D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F81C998-9BDA-CCD1-1755-3AC56CAA77B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7512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1A18D4-6AEE-CB6E-0820-D2820E446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C456B34-8B27-F451-D171-3B0052447B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4CDED-D352-454C-8A4D-D8C2631AB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CA6FA39-2512-AB10-EC71-C56ED4A4F2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23E306FE-4960-B3DE-5AE0-8F2EE0D1A0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6" name="Freeform 6">
                <a:extLst>
                  <a:ext uri="{FF2B5EF4-FFF2-40B4-BE49-F238E27FC236}">
                    <a16:creationId xmlns:a16="http://schemas.microsoft.com/office/drawing/2014/main" id="{B0635838-FD6D-2EDA-0C96-2D353C0325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67" name="Freeform 7">
                <a:extLst>
                  <a:ext uri="{FF2B5EF4-FFF2-40B4-BE49-F238E27FC236}">
                    <a16:creationId xmlns:a16="http://schemas.microsoft.com/office/drawing/2014/main" id="{F996024A-760B-CA31-07AC-BA4CCC442D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68" name="Freeform 8">
                <a:extLst>
                  <a:ext uri="{FF2B5EF4-FFF2-40B4-BE49-F238E27FC236}">
                    <a16:creationId xmlns:a16="http://schemas.microsoft.com/office/drawing/2014/main" id="{181641D7-D949-FF7F-F747-98C9835B80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7218B865-2055-94A7-47BE-D46A2A592F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10">
                <a:extLst>
                  <a:ext uri="{FF2B5EF4-FFF2-40B4-BE49-F238E27FC236}">
                    <a16:creationId xmlns:a16="http://schemas.microsoft.com/office/drawing/2014/main" id="{064C200D-4656-BD56-C7BE-A67234C36B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59DFFBD0-5D94-E02A-56B1-91A0D1A116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604BD4E-E29B-C24C-47B3-447281F433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B2EDEC8D-582F-3A63-37F7-52ECE086D2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B7ED5722-D99D-81E1-109F-E29879D2C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8C51DB86-FE44-D36C-535E-D23B219F9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c/c0/Skeletal_muscl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EHpQ-CJJ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701-core-fsemp3\employee3\scott_johnson\Documents\Johnson\anatomy\ch.%209.1%20-%20muscle%20structure\muscle%20videos\sf%201%20neuromuscular%20junction.ra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EHpQ-CJJ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701-core-fsemp3\employee3\scott_johnson\Documents\Johnson\anatomy\ch.%209.1%20-%20muscle%20structure\muscle%20videos\sf%201%20neuromuscular%20junction.ram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UYXMlY7oN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701-core-fsemp3\employee3\scott_johnson\Documents\Johnson\anatomy\ch.%209.1%20-%20muscle%20structure\muscle%20videos\sliding%20filament%20theory%202.ram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61egBVsq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uCAxh8li0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701-core-fsemp3\employee3\Scott_Johnson\Documents\Johnson\anatomy\ch.%209.1%20-%20muscle%20structure\muscle%20videos\muscle%20structure.ram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9C1CEE-E838-78A1-23E2-55CEF67CDB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Skeletal Muscles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3EBB0B2-CB01-F9C9-0BE2-B03559FF0C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Chapter 9</a:t>
            </a:r>
          </a:p>
        </p:txBody>
      </p:sp>
      <p:pic>
        <p:nvPicPr>
          <p:cNvPr id="32773" name="Picture 5">
            <a:hlinkClick r:id="rId2"/>
            <a:extLst>
              <a:ext uri="{FF2B5EF4-FFF2-40B4-BE49-F238E27FC236}">
                <a16:creationId xmlns:a16="http://schemas.microsoft.com/office/drawing/2014/main" id="{8DB9AF53-761D-DDB8-6C50-E724E64F1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32AAD0-B896-C787-2546-C769400F78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Nerve-Muscle Relationship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7382FFE-5249-580D-49AA-63E333A85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/>
              <a:t>neuromuscular junction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axon terminal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synapse/synaptic cleft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motor end plate – depression in sarcolemma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muscle fiber nucleus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hlinkClick r:id="rId3"/>
              </a:rPr>
              <a:t>action potential video</a:t>
            </a:r>
            <a:endParaRPr lang="en-US" altLang="en-US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  <p:pic>
        <p:nvPicPr>
          <p:cNvPr id="22533" name="Picture 5" descr="neuromuscular-sml">
            <a:extLst>
              <a:ext uri="{FF2B5EF4-FFF2-40B4-BE49-F238E27FC236}">
                <a16:creationId xmlns:a16="http://schemas.microsoft.com/office/drawing/2014/main" id="{89583D20-95E2-03C2-C658-CD87B2EF3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505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f 1 neuromuscular junction.ram">
            <a:hlinkClick r:id="" action="ppaction://media"/>
            <a:extLst>
              <a:ext uri="{FF2B5EF4-FFF2-40B4-BE49-F238E27FC236}">
                <a16:creationId xmlns:a16="http://schemas.microsoft.com/office/drawing/2014/main" id="{C3A8C64A-D1DF-FCA3-A7FE-58CF8D7113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037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2530" grpId="0"/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EE100EB-0BEC-01C7-0A34-203A84DCBF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Myofiber structure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788953E-88BC-662F-9DCE-97C26EAE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959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9B352E6C-3A9C-F04D-784C-0B39A019786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295400"/>
            <a:ext cx="6400800" cy="5410200"/>
            <a:chOff x="864" y="816"/>
            <a:chExt cx="4032" cy="3408"/>
          </a:xfrm>
        </p:grpSpPr>
        <p:pic>
          <p:nvPicPr>
            <p:cNvPr id="13317" name="Picture 7">
              <a:extLst>
                <a:ext uri="{FF2B5EF4-FFF2-40B4-BE49-F238E27FC236}">
                  <a16:creationId xmlns:a16="http://schemas.microsoft.com/office/drawing/2014/main" id="{EB7131C5-816B-40E4-7393-C5FA5784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816"/>
              <a:ext cx="3277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9">
              <a:extLst>
                <a:ext uri="{FF2B5EF4-FFF2-40B4-BE49-F238E27FC236}">
                  <a16:creationId xmlns:a16="http://schemas.microsoft.com/office/drawing/2014/main" id="{6AB3AC1A-94BF-F150-3E77-B0D1814D8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816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Sarcoplasmic reticulum</a:t>
              </a:r>
            </a:p>
          </p:txBody>
        </p:sp>
        <p:sp>
          <p:nvSpPr>
            <p:cNvPr id="13319" name="Text Box 10">
              <a:extLst>
                <a:ext uri="{FF2B5EF4-FFF2-40B4-BE49-F238E27FC236}">
                  <a16:creationId xmlns:a16="http://schemas.microsoft.com/office/drawing/2014/main" id="{51A9493E-50E2-2873-804E-1ECB34FBB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00"/>
              <a:ext cx="4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Triad</a:t>
              </a:r>
            </a:p>
          </p:txBody>
        </p:sp>
        <p:sp>
          <p:nvSpPr>
            <p:cNvPr id="13320" name="Text Box 11">
              <a:extLst>
                <a:ext uri="{FF2B5EF4-FFF2-40B4-BE49-F238E27FC236}">
                  <a16:creationId xmlns:a16="http://schemas.microsoft.com/office/drawing/2014/main" id="{778B4752-FCB7-90E0-E11E-F7E20F82E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488"/>
              <a:ext cx="4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Z line</a:t>
              </a:r>
            </a:p>
          </p:txBody>
        </p:sp>
        <p:sp>
          <p:nvSpPr>
            <p:cNvPr id="13321" name="Text Box 12">
              <a:extLst>
                <a:ext uri="{FF2B5EF4-FFF2-40B4-BE49-F238E27FC236}">
                  <a16:creationId xmlns:a16="http://schemas.microsoft.com/office/drawing/2014/main" id="{15126069-BBD3-2EAB-18AE-13C5B4B5A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57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Thick filament</a:t>
              </a:r>
            </a:p>
          </p:txBody>
        </p:sp>
        <p:sp>
          <p:nvSpPr>
            <p:cNvPr id="13322" name="Text Box 13">
              <a:extLst>
                <a:ext uri="{FF2B5EF4-FFF2-40B4-BE49-F238E27FC236}">
                  <a16:creationId xmlns:a16="http://schemas.microsoft.com/office/drawing/2014/main" id="{0A92FAF4-6576-84F6-96B7-E4CAE176A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544"/>
              <a:ext cx="57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Thin filament</a:t>
              </a:r>
            </a:p>
          </p:txBody>
        </p:sp>
        <p:sp>
          <p:nvSpPr>
            <p:cNvPr id="13323" name="Text Box 14">
              <a:extLst>
                <a:ext uri="{FF2B5EF4-FFF2-40B4-BE49-F238E27FC236}">
                  <a16:creationId xmlns:a16="http://schemas.microsoft.com/office/drawing/2014/main" id="{FB268741-ECD1-6E86-918E-1CC3F40C0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840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 Tubule</a:t>
              </a:r>
            </a:p>
          </p:txBody>
        </p:sp>
        <p:sp>
          <p:nvSpPr>
            <p:cNvPr id="13324" name="Text Box 15">
              <a:extLst>
                <a:ext uri="{FF2B5EF4-FFF2-40B4-BE49-F238E27FC236}">
                  <a16:creationId xmlns:a16="http://schemas.microsoft.com/office/drawing/2014/main" id="{9DDBC2CD-A75F-DEF9-B0AC-F0F80DA50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36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Sarcoplasmic Membrane</a:t>
              </a: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07EA447-4EAE-158D-844A-FECC3D08B8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Sliding filament theory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034BB6B-2829-6562-2252-CEC80B1E8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1371600"/>
            <a:ext cx="8991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Firing a muscle fiber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1)  electrical signal sent from brain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2)  calcium ions cause release of acetylcholine (</a:t>
            </a:r>
            <a:r>
              <a:rPr lang="en-US" sz="2400" b="1" dirty="0" err="1"/>
              <a:t>ACh</a:t>
            </a:r>
            <a:r>
              <a:rPr lang="en-US" sz="2400" b="1" dirty="0"/>
              <a:t>)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3)  </a:t>
            </a:r>
            <a:r>
              <a:rPr lang="en-US" sz="2400" b="1" dirty="0" err="1"/>
              <a:t>ACh</a:t>
            </a:r>
            <a:r>
              <a:rPr lang="en-US" sz="2400" b="1" dirty="0"/>
              <a:t> goes into synapse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4)  muscle fiber receptors cause ion imbalance (Na, K) through 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     T-tubules</a:t>
            </a:r>
          </a:p>
          <a:p>
            <a:pPr marL="990600" lvl="1" indent="-533400" eaLnBrk="1" hangingPunct="1">
              <a:defRPr/>
            </a:pPr>
            <a:endParaRPr lang="en-US" sz="2400" b="1" dirty="0"/>
          </a:p>
          <a:p>
            <a:pPr marL="990600" lvl="1" indent="-533400" eaLnBrk="1" hangingPunct="1">
              <a:defRPr/>
            </a:pPr>
            <a:endParaRPr lang="en-US" sz="2400" b="1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5)  Ca </a:t>
            </a:r>
            <a:r>
              <a:rPr lang="en-US" sz="2400" b="1" baseline="30000" dirty="0"/>
              <a:t>2+</a:t>
            </a:r>
            <a:r>
              <a:rPr lang="en-US" sz="2400" b="1" dirty="0"/>
              <a:t>allowed in, binds to troponin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 tropomyosin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/>
              <a:t>6)  active sites on actin exposed, myosin forms cross-bridges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990EABCB-A9CC-2EED-CDDA-08717634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00450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action potential video</a:t>
            </a:r>
            <a:endParaRPr lang="en-US" altLang="en-US" sz="1800"/>
          </a:p>
        </p:txBody>
      </p:sp>
      <p:pic>
        <p:nvPicPr>
          <p:cNvPr id="2" name="sf 1 neuromuscular junction.ram">
            <a:hlinkClick r:id="" action="ppaction://media"/>
            <a:extLst>
              <a:ext uri="{FF2B5EF4-FFF2-40B4-BE49-F238E27FC236}">
                <a16:creationId xmlns:a16="http://schemas.microsoft.com/office/drawing/2014/main" id="{FA0E1083-66CF-245F-69D9-E5F097060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998913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4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4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482" grpId="0"/>
      <p:bldP spid="20483" grpId="0" uiExpand="1" build="p"/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A08AD5B-9030-AEC1-9BFE-8208CC0DE3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Sliding filament theory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F3418E9-BE2A-4710-8E34-769901806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91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7)  ATP causes myosin heads to contract, “power  stroke”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8)  more ATP causes heads to release “recovery stroke”</a:t>
            </a:r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9)  nerve impulse stops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10)  </a:t>
            </a:r>
            <a:r>
              <a:rPr lang="en-US" sz="2800" b="1" dirty="0" err="1"/>
              <a:t>ACh</a:t>
            </a:r>
            <a:r>
              <a:rPr lang="en-US" sz="2800" b="1" dirty="0"/>
              <a:t> broken down – acetylcholinesterase </a:t>
            </a:r>
            <a:r>
              <a:rPr lang="en-US" sz="2800" b="1" dirty="0" err="1"/>
              <a:t>AChE</a:t>
            </a: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11)  Ca reabsorbed by reticulum from troponin – stored in    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      vesicles with </a:t>
            </a:r>
            <a:r>
              <a:rPr lang="en-US" sz="2800" b="1" u="sng" dirty="0" err="1"/>
              <a:t>calsequestrin</a:t>
            </a:r>
            <a:endParaRPr lang="en-US" sz="2800" b="1" u="sng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12)  Tropomyosin is covered up again, keeping myosin 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      from bonding; muscle relaxes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A2DB844-9876-E3D9-6288-1BBE394E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27432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atp power/recovery stroke animation</a:t>
            </a:r>
            <a:endParaRPr lang="en-US" altLang="en-US" sz="1800"/>
          </a:p>
        </p:txBody>
      </p:sp>
      <p:pic>
        <p:nvPicPr>
          <p:cNvPr id="2" name="sliding filament theory 2">
            <a:hlinkClick r:id="" action="ppaction://media"/>
            <a:extLst>
              <a:ext uri="{FF2B5EF4-FFF2-40B4-BE49-F238E27FC236}">
                <a16:creationId xmlns:a16="http://schemas.microsoft.com/office/drawing/2014/main" id="{F148D8F5-87FF-BAD7-ABFC-6408AFB3F3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0" y="2667000"/>
            <a:ext cx="1413164" cy="1059873"/>
          </a:xfrm>
          <a:prstGeom prst="round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554" grpId="0"/>
      <p:bldP spid="23555" grpId="0" uiExpand="1" build="p"/>
      <p:bldP spid="235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658-D8AC-8708-5FEB-917BD6DF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1B748CA9-71D7-9A26-639D-2A4AE1A8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823595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3E482A49-212F-4C79-4FC5-5B1E3A36E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533400"/>
            <a:ext cx="6359525" cy="613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9E64-476C-6CD6-7835-83BD1625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976066A-E7B1-4D8B-0A65-C9F6CE7B3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86200" y="2209800"/>
            <a:ext cx="8229600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A9241F-BCF8-CD4F-72D6-16D7E24930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Stages of Contraction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8C087BD-2AF7-ED4E-CBC1-C06144B55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u="sng" dirty="0"/>
              <a:t>Threshold</a:t>
            </a:r>
            <a:r>
              <a:rPr lang="en-US" b="1" dirty="0"/>
              <a:t> – amount of voltage </a:t>
            </a:r>
            <a:r>
              <a:rPr lang="en-US" b="1" dirty="0" err="1"/>
              <a:t>req’d</a:t>
            </a:r>
            <a:r>
              <a:rPr lang="en-US" b="1" dirty="0"/>
              <a:t> to release Ca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Latent period</a:t>
            </a:r>
            <a:r>
              <a:rPr lang="en-US" b="1" dirty="0"/>
              <a:t> – delay for tropomyosin, etc (2 msec)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Contraction phase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Relaxation phase</a:t>
            </a:r>
            <a:r>
              <a:rPr lang="en-US" b="1" dirty="0"/>
              <a:t> (7 – 10 msec)</a:t>
            </a:r>
          </a:p>
          <a:p>
            <a:pPr marL="812800" indent="-81280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BE66C9E-83D9-8936-1E23-44EA518624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Twitch Strength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2ECE643-25A4-BCEA-FE20-2A2127A7D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u="sng" dirty="0"/>
              <a:t>Twitch</a:t>
            </a:r>
            <a:r>
              <a:rPr lang="en-US" b="1" dirty="0"/>
              <a:t> – low stimulation, full relaxation between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 err="1"/>
              <a:t>Treppe</a:t>
            </a:r>
            <a:r>
              <a:rPr lang="en-US" b="1" dirty="0"/>
              <a:t> – moderate stim, full relaxation, stronger twitches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Incomplete tetanus</a:t>
            </a:r>
            <a:r>
              <a:rPr lang="en-US" b="1" dirty="0"/>
              <a:t> – wave summation stimulation (adding on to last before relaxation can occur), stronger twitches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Complete tetanus</a:t>
            </a:r>
            <a:r>
              <a:rPr lang="en-US" b="1" dirty="0"/>
              <a:t> – 40/50 stimuli per second, twitches fuse into prolonged contraction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D316C-8BDC-E2AC-BCC9-575758AFFB04}"/>
              </a:ext>
            </a:extLst>
          </p:cNvPr>
          <p:cNvSpPr txBox="1"/>
          <p:nvPr/>
        </p:nvSpPr>
        <p:spPr>
          <a:xfrm>
            <a:off x="3124200" y="5684838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Twitch experiment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93BDE07-D570-B303-461B-9F1D326BF9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Contraction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7C4580D-9718-5B67-BAE5-3F2CEE80C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91440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u="sng" dirty="0"/>
              <a:t>Isometric</a:t>
            </a:r>
            <a:r>
              <a:rPr lang="en-US" b="1" dirty="0"/>
              <a:t> – no length change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Isotonic</a:t>
            </a:r>
            <a:r>
              <a:rPr lang="en-US" b="1" dirty="0"/>
              <a:t> – muscle shortens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Concentric</a:t>
            </a:r>
            <a:r>
              <a:rPr lang="en-US" b="1" dirty="0"/>
              <a:t> – maintains tension throughout contraction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Eccentric</a:t>
            </a:r>
            <a:r>
              <a:rPr lang="en-US" b="1" dirty="0"/>
              <a:t> – muscle lengthens as it maintains tension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150AFB8-F9DE-E96E-5B8F-2D93DA677B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Oxygen Debt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7F4B904-EBB0-FFAD-6469-37E9CB47A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/>
              <a:t>Oxygen used to make ATP from glycogen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oxidizing lactic acid if not enough O2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fast-twitch muscles</a:t>
            </a:r>
          </a:p>
          <a:p>
            <a:pPr marL="1409700" lvl="2" indent="-495300" eaLnBrk="1" hangingPunct="1">
              <a:defRPr/>
            </a:pPr>
            <a:r>
              <a:rPr lang="en-US" b="1" dirty="0"/>
              <a:t>fast processing, low endurance</a:t>
            </a:r>
          </a:p>
          <a:p>
            <a:pPr marL="457200" lvl="1" indent="0" eaLnBrk="1" hangingPunct="1">
              <a:buNone/>
              <a:defRPr/>
            </a:pPr>
            <a:r>
              <a:rPr lang="en-US" b="1" u="sng" dirty="0"/>
              <a:t>slow-twitch muscles</a:t>
            </a:r>
          </a:p>
          <a:p>
            <a:pPr marL="1409700" lvl="2" indent="-495300" eaLnBrk="1" hangingPunct="1">
              <a:defRPr/>
            </a:pPr>
            <a:r>
              <a:rPr lang="en-US" b="1" dirty="0"/>
              <a:t>slow processing, high endurance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intermediates</a:t>
            </a:r>
          </a:p>
          <a:p>
            <a:pPr marL="660400" indent="-66040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F50EBA-A15F-B460-E4F6-3DE5E4F15C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Skeletal Muscle 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B68F39-3F3C-9F20-D9AE-AC7A7281A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4" descr="Muscle_Structure">
            <a:extLst>
              <a:ext uri="{FF2B5EF4-FFF2-40B4-BE49-F238E27FC236}">
                <a16:creationId xmlns:a16="http://schemas.microsoft.com/office/drawing/2014/main" id="{E620CEEE-4BD7-5C99-367C-17D1E4DF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B0AA343-9889-7D09-3CBB-6A3824A22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Muscle Disorders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D8886EF-4171-91EB-C5A3-8BEABAAC9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u="sng" dirty="0"/>
              <a:t>Cramps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Fibromyalgia</a:t>
            </a:r>
            <a:r>
              <a:rPr lang="en-US" b="1" dirty="0"/>
              <a:t> – general disorder causing pain/tenderness, also caused by physical/emotional trauma or medications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Atrophy</a:t>
            </a:r>
            <a:r>
              <a:rPr lang="en-US" b="1" dirty="0"/>
              <a:t> – inactivity causing muscle loss – 3% per day if bed rest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Hypertrophy</a:t>
            </a:r>
            <a:r>
              <a:rPr lang="en-US" b="1" dirty="0"/>
              <a:t> – building muscles due to use or hormone disorder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  <p:pic>
        <p:nvPicPr>
          <p:cNvPr id="30725" name="Picture 5" descr="muscle growth">
            <a:extLst>
              <a:ext uri="{FF2B5EF4-FFF2-40B4-BE49-F238E27FC236}">
                <a16:creationId xmlns:a16="http://schemas.microsoft.com/office/drawing/2014/main" id="{FE6FDD3E-8A1F-9245-09DC-CDBDDA96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398"/>
            <a:ext cx="27336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Myostatin Inhibition – The Hidden Truth">
            <a:extLst>
              <a:ext uri="{FF2B5EF4-FFF2-40B4-BE49-F238E27FC236}">
                <a16:creationId xmlns:a16="http://schemas.microsoft.com/office/drawing/2014/main" id="{CC7437CD-6F98-2302-568F-00B7678F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25"/>
            <a:ext cx="45481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306A268-C52A-B598-19C0-59C7365088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Muscle Disorders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FF27FC9-EC3F-9965-AD9F-4F5B28902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u="sng" dirty="0"/>
              <a:t>Myositis</a:t>
            </a:r>
            <a:r>
              <a:rPr lang="en-US" b="1" dirty="0"/>
              <a:t> – muscle inflammation due to infection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Muscular dystrophy</a:t>
            </a:r>
            <a:r>
              <a:rPr lang="en-US" b="1" dirty="0"/>
              <a:t> – genetic, muscles break down and replaced by fat</a:t>
            </a:r>
          </a:p>
          <a:p>
            <a:pPr marL="0" indent="0" eaLnBrk="1" hangingPunct="1">
              <a:buNone/>
              <a:defRPr/>
            </a:pPr>
            <a:r>
              <a:rPr lang="en-US" b="1" u="sng" dirty="0"/>
              <a:t>Myasthenia gravis </a:t>
            </a:r>
            <a:r>
              <a:rPr lang="en-US" b="1" dirty="0"/>
              <a:t>– </a:t>
            </a:r>
            <a:r>
              <a:rPr lang="en-US" b="1" dirty="0" err="1"/>
              <a:t>ACh</a:t>
            </a:r>
            <a:r>
              <a:rPr lang="en-US" b="1" dirty="0"/>
              <a:t> receptors attacked, muscles become less sensitive, cause drooping (face) 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  <p:pic>
        <p:nvPicPr>
          <p:cNvPr id="31749" name="Picture 5" descr="posture changes">
            <a:extLst>
              <a:ext uri="{FF2B5EF4-FFF2-40B4-BE49-F238E27FC236}">
                <a16:creationId xmlns:a16="http://schemas.microsoft.com/office/drawing/2014/main" id="{A3F4AE95-C94C-4B0B-8F69-810A5838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06813"/>
            <a:ext cx="34290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D9D3AE79-E2C0-0AB4-3997-EAE08ABE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91281"/>
            <a:ext cx="27368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Jerry Lewis, 80, was previously roasted by the Friars Club in 1971 and 1986.">
            <a:extLst>
              <a:ext uri="{FF2B5EF4-FFF2-40B4-BE49-F238E27FC236}">
                <a16:creationId xmlns:a16="http://schemas.microsoft.com/office/drawing/2014/main" id="{7EE5520C-8154-BB8F-3535-0247CC1C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39052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4E78228-30DA-AF7F-56BE-2A79B08FE2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Essay Preparation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6B1956A-7F80-B29B-DAF4-98210D04A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5344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All or none response 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Sliding filament theory (contracting/relaxing muscle)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Skeletal muscle composition – bundles &amp; coverings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Sarcomere – draw, label, discuss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77AA94E-F094-495F-D2AE-300A5C0FF0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E84E854-62F3-331F-83F3-01C58935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7" name="Picture 5" descr="musclebreakdown">
            <a:extLst>
              <a:ext uri="{FF2B5EF4-FFF2-40B4-BE49-F238E27FC236}">
                <a16:creationId xmlns:a16="http://schemas.microsoft.com/office/drawing/2014/main" id="{6C74BAA3-34F6-4D94-4866-827BE7B9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015A-2B81-EDB0-DD13-3CC71AD0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0602-ABB3-DC10-DD2B-54BD3685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1881D067-1ABE-CD80-633A-E4405204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06400"/>
            <a:ext cx="918527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D9319C9-120A-BA8A-DC3F-8E68960E45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Sarcomere</a:t>
            </a:r>
          </a:p>
        </p:txBody>
      </p:sp>
      <p:pic>
        <p:nvPicPr>
          <p:cNvPr id="10246" name="Picture 6" descr="Myofibril vs. sarcomere...The battle continues...">
            <a:extLst>
              <a:ext uri="{FF2B5EF4-FFF2-40B4-BE49-F238E27FC236}">
                <a16:creationId xmlns:a16="http://schemas.microsoft.com/office/drawing/2014/main" id="{D4C279B8-F95F-2F93-20E3-9B75CA2CF27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1735138"/>
            <a:ext cx="10515600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691D0A6-C47A-7E70-1C19-3F08D5AABC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Structure review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976699D-028B-0E0F-A2C9-C44CC2FCE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hlinkClick r:id="rId3"/>
              </a:rPr>
              <a:t>muscle structure animation</a:t>
            </a:r>
            <a:endParaRPr lang="en-US" dirty="0"/>
          </a:p>
        </p:txBody>
      </p:sp>
      <p:pic>
        <p:nvPicPr>
          <p:cNvPr id="2" name="muscle structure.ram">
            <a:hlinkClick r:id="" action="ppaction://media"/>
            <a:extLst>
              <a:ext uri="{FF2B5EF4-FFF2-40B4-BE49-F238E27FC236}">
                <a16:creationId xmlns:a16="http://schemas.microsoft.com/office/drawing/2014/main" id="{26E3881A-B691-C265-2784-51DC881F78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602" grpId="0"/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12139D4-F6E8-AC26-9B77-462E2A5721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Muscle Structure Quiz</a:t>
            </a: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1AEEAADE-C5E8-AE84-D187-34F0063B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62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0" name="Line 11">
            <a:extLst>
              <a:ext uri="{FF2B5EF4-FFF2-40B4-BE49-F238E27FC236}">
                <a16:creationId xmlns:a16="http://schemas.microsoft.com/office/drawing/2014/main" id="{42C2F7D5-2D9D-1E88-6F3D-BAF77FCD1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200400"/>
            <a:ext cx="1524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9A70E229-913A-800E-6341-D5448BBD8730}"/>
              </a:ext>
            </a:extLst>
          </p:cNvPr>
          <p:cNvGrpSpPr>
            <a:grpSpLocks/>
          </p:cNvGrpSpPr>
          <p:nvPr/>
        </p:nvGrpSpPr>
        <p:grpSpPr bwMode="auto">
          <a:xfrm>
            <a:off x="0" y="1066800"/>
            <a:ext cx="9144000" cy="5270500"/>
            <a:chOff x="0" y="672"/>
            <a:chExt cx="5760" cy="3320"/>
          </a:xfrm>
        </p:grpSpPr>
        <p:grpSp>
          <p:nvGrpSpPr>
            <p:cNvPr id="9222" name="Group 28">
              <a:extLst>
                <a:ext uri="{FF2B5EF4-FFF2-40B4-BE49-F238E27FC236}">
                  <a16:creationId xmlns:a16="http://schemas.microsoft.com/office/drawing/2014/main" id="{CE64D60F-9310-5D78-4483-35787E9CD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5760" cy="3320"/>
              <a:chOff x="0" y="664"/>
              <a:chExt cx="5760" cy="3320"/>
            </a:xfrm>
          </p:grpSpPr>
          <p:grpSp>
            <p:nvGrpSpPr>
              <p:cNvPr id="9225" name="Group 26">
                <a:extLst>
                  <a:ext uri="{FF2B5EF4-FFF2-40B4-BE49-F238E27FC236}">
                    <a16:creationId xmlns:a16="http://schemas.microsoft.com/office/drawing/2014/main" id="{6A860525-E09C-23AA-E394-E5FECD797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64"/>
                <a:ext cx="5760" cy="3320"/>
                <a:chOff x="0" y="672"/>
                <a:chExt cx="5760" cy="3320"/>
              </a:xfrm>
            </p:grpSpPr>
            <p:grpSp>
              <p:nvGrpSpPr>
                <p:cNvPr id="9227" name="Group 24">
                  <a:extLst>
                    <a:ext uri="{FF2B5EF4-FFF2-40B4-BE49-F238E27FC236}">
                      <a16:creationId xmlns:a16="http://schemas.microsoft.com/office/drawing/2014/main" id="{53133CB9-082B-0D45-0A87-3B1CFD4540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672"/>
                  <a:ext cx="5760" cy="3320"/>
                  <a:chOff x="0" y="672"/>
                  <a:chExt cx="5760" cy="3320"/>
                </a:xfrm>
              </p:grpSpPr>
              <p:grpSp>
                <p:nvGrpSpPr>
                  <p:cNvPr id="9229" name="Group 22">
                    <a:extLst>
                      <a:ext uri="{FF2B5EF4-FFF2-40B4-BE49-F238E27FC236}">
                        <a16:creationId xmlns:a16="http://schemas.microsoft.com/office/drawing/2014/main" id="{2E0CC3FF-3785-3967-007E-5361367813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672"/>
                    <a:ext cx="5760" cy="3320"/>
                    <a:chOff x="0" y="1039"/>
                    <a:chExt cx="5760" cy="3320"/>
                  </a:xfrm>
                </p:grpSpPr>
                <p:pic>
                  <p:nvPicPr>
                    <p:cNvPr id="9231" name="Picture 4" descr="Muscle_Structure">
                      <a:extLst>
                        <a:ext uri="{FF2B5EF4-FFF2-40B4-BE49-F238E27FC236}">
                          <a16:creationId xmlns:a16="http://schemas.microsoft.com/office/drawing/2014/main" id="{B9C0B501-1550-51A2-D2DB-F1FC5B8AFF4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039"/>
                      <a:ext cx="5760" cy="3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32" name="Text Box 5">
                      <a:extLst>
                        <a:ext uri="{FF2B5EF4-FFF2-40B4-BE49-F238E27FC236}">
                          <a16:creationId xmlns:a16="http://schemas.microsoft.com/office/drawing/2014/main" id="{4F1EEC67-3625-F026-3B65-76CC36D292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3216"/>
                      <a:ext cx="624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#1</a:t>
                      </a:r>
                    </a:p>
                  </p:txBody>
                </p:sp>
                <p:sp>
                  <p:nvSpPr>
                    <p:cNvPr id="9233" name="Text Box 7">
                      <a:extLst>
                        <a:ext uri="{FF2B5EF4-FFF2-40B4-BE49-F238E27FC236}">
                          <a16:creationId xmlns:a16="http://schemas.microsoft.com/office/drawing/2014/main" id="{E54CE029-407B-99D6-A688-8A411F495D9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2496"/>
                      <a:ext cx="720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#2</a:t>
                      </a:r>
                    </a:p>
                  </p:txBody>
                </p:sp>
                <p:sp>
                  <p:nvSpPr>
                    <p:cNvPr id="9234" name="Text Box 8">
                      <a:extLst>
                        <a:ext uri="{FF2B5EF4-FFF2-40B4-BE49-F238E27FC236}">
                          <a16:creationId xmlns:a16="http://schemas.microsoft.com/office/drawing/2014/main" id="{A75CD2D9-34C4-32B4-BCBB-CE3F210614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3600"/>
                      <a:ext cx="1392" cy="23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#3 – inner covering</a:t>
                      </a:r>
                    </a:p>
                  </p:txBody>
                </p:sp>
                <p:sp>
                  <p:nvSpPr>
                    <p:cNvPr id="9235" name="Text Box 9">
                      <a:extLst>
                        <a:ext uri="{FF2B5EF4-FFF2-40B4-BE49-F238E27FC236}">
                          <a16:creationId xmlns:a16="http://schemas.microsoft.com/office/drawing/2014/main" id="{F682DF0A-1B7C-DD9A-02CE-0D1A8CCA1EC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1872"/>
                      <a:ext cx="768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#4</a:t>
                      </a:r>
                    </a:p>
                  </p:txBody>
                </p:sp>
                <p:sp>
                  <p:nvSpPr>
                    <p:cNvPr id="9236" name="Text Box 13">
                      <a:extLst>
                        <a:ext uri="{FF2B5EF4-FFF2-40B4-BE49-F238E27FC236}">
                          <a16:creationId xmlns:a16="http://schemas.microsoft.com/office/drawing/2014/main" id="{A65B4314-EDF7-0531-860B-E336BCB3EDB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3840"/>
                      <a:ext cx="2256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#5 – outer covering; #6 structure</a:t>
                      </a:r>
                    </a:p>
                  </p:txBody>
                </p:sp>
                <p:sp>
                  <p:nvSpPr>
                    <p:cNvPr id="9237" name="Text Box 16">
                      <a:extLst>
                        <a:ext uri="{FF2B5EF4-FFF2-40B4-BE49-F238E27FC236}">
                          <a16:creationId xmlns:a16="http://schemas.microsoft.com/office/drawing/2014/main" id="{3E990088-CF74-106D-15D7-FD3ACCC820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4128"/>
                      <a:ext cx="672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#7</a:t>
                      </a:r>
                    </a:p>
                  </p:txBody>
                </p:sp>
                <p:sp>
                  <p:nvSpPr>
                    <p:cNvPr id="9238" name="Text Box 17">
                      <a:extLst>
                        <a:ext uri="{FF2B5EF4-FFF2-40B4-BE49-F238E27FC236}">
                          <a16:creationId xmlns:a16="http://schemas.microsoft.com/office/drawing/2014/main" id="{F796C431-196C-47C5-B5B5-A9A23A2AAD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2736"/>
                      <a:ext cx="672" cy="2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9239" name="Rectangle 18">
                      <a:extLst>
                        <a:ext uri="{FF2B5EF4-FFF2-40B4-BE49-F238E27FC236}">
                          <a16:creationId xmlns:a16="http://schemas.microsoft.com/office/drawing/2014/main" id="{E346F665-BAED-BE19-7F42-D131A9371B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2304"/>
                      <a:ext cx="1680" cy="24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#9</a:t>
                      </a:r>
                    </a:p>
                  </p:txBody>
                </p:sp>
                <p:sp>
                  <p:nvSpPr>
                    <p:cNvPr id="9240" name="Text Box 19">
                      <a:extLst>
                        <a:ext uri="{FF2B5EF4-FFF2-40B4-BE49-F238E27FC236}">
                          <a16:creationId xmlns:a16="http://schemas.microsoft.com/office/drawing/2014/main" id="{0DD5B0D5-441D-9920-8213-DAD37D2581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0" y="2544"/>
                      <a:ext cx="1680" cy="40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>
                          <a:solidFill>
                            <a:schemeClr val="bg2"/>
                          </a:solidFill>
                        </a:rPr>
                        <a:t>#10)  Basic fundamental unit of a skeletal muscle?</a:t>
                      </a:r>
                    </a:p>
                  </p:txBody>
                </p:sp>
                <p:sp>
                  <p:nvSpPr>
                    <p:cNvPr id="9241" name="Rectangle 21">
                      <a:extLst>
                        <a:ext uri="{FF2B5EF4-FFF2-40B4-BE49-F238E27FC236}">
                          <a16:creationId xmlns:a16="http://schemas.microsoft.com/office/drawing/2014/main" id="{034CE866-B565-3449-F3D4-85366E22B2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1776"/>
                      <a:ext cx="816" cy="24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9230" name="Rectangle 23">
                    <a:extLst>
                      <a:ext uri="{FF2B5EF4-FFF2-40B4-BE49-F238E27FC236}">
                        <a16:creationId xmlns:a16="http://schemas.microsoft.com/office/drawing/2014/main" id="{1C8699FC-93CD-A385-5EBE-8C849B824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344"/>
                    <a:ext cx="912" cy="19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9228" name="Line 25">
                  <a:extLst>
                    <a:ext uri="{FF2B5EF4-FFF2-40B4-BE49-F238E27FC236}">
                      <a16:creationId xmlns:a16="http://schemas.microsoft.com/office/drawing/2014/main" id="{98F1375B-C608-6496-8683-585FC8A9E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63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26" name="Text Box 27">
                <a:extLst>
                  <a:ext uri="{FF2B5EF4-FFF2-40B4-BE49-F238E27FC236}">
                    <a16:creationId xmlns:a16="http://schemas.microsoft.com/office/drawing/2014/main" id="{F11D5EE9-E3D7-4DF4-41A6-EF9B370CE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744"/>
                <a:ext cx="1824" cy="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chemeClr val="bg2"/>
                    </a:solidFill>
                  </a:rPr>
                  <a:t>#8) Name the 2 components</a:t>
                </a:r>
              </a:p>
            </p:txBody>
          </p:sp>
        </p:grpSp>
        <p:sp>
          <p:nvSpPr>
            <p:cNvPr id="9223" name="Rectangle 29">
              <a:extLst>
                <a:ext uri="{FF2B5EF4-FFF2-40B4-BE49-F238E27FC236}">
                  <a16:creationId xmlns:a16="http://schemas.microsoft.com/office/drawing/2014/main" id="{F3B97A78-6A1C-E8CF-BB52-D823138E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48"/>
              <a:ext cx="1872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4" name="Rectangle 30">
              <a:extLst>
                <a:ext uri="{FF2B5EF4-FFF2-40B4-BE49-F238E27FC236}">
                  <a16:creationId xmlns:a16="http://schemas.microsoft.com/office/drawing/2014/main" id="{0C32F6F5-7AA9-B8CA-7838-442654266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344"/>
              <a:ext cx="19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B0CAC8-4F7F-055D-CB0C-3EFA34F3EF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Muscle Structure Quiz Answers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6B1C3CE-C135-EC7D-2782-250DEC1E2A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dirty="0"/>
              <a:t>1.  Fascicle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2.  Perimysium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3.  Endomysium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4.  Fascia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5.  Sarcolemma/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    Sarcoplasmic Membrane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6.  Fiber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31C3EAB-FFB1-4AEB-64B9-80CCBABEE5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dirty="0"/>
              <a:t>7.  Myofibril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8.  Myofilaments – 		Actin &amp; Myosin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9.  Epimysium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10. Sarcomere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FFF054-D46B-A7ED-5519-313EB5A5A4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Nerve-Muscle Relationship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B8A417-F268-0BC4-FA01-D824928F2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/>
              <a:t>Motor neurons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somatic nerves – voluntary (skeletal)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motor unit</a:t>
            </a:r>
          </a:p>
          <a:p>
            <a:pPr marL="914400" lvl="2" indent="0" eaLnBrk="1" hangingPunct="1">
              <a:buNone/>
              <a:defRPr/>
            </a:pPr>
            <a:r>
              <a:rPr lang="en-US" b="1" dirty="0"/>
              <a:t>nerve fiber</a:t>
            </a:r>
          </a:p>
          <a:p>
            <a:pPr marL="914400" lvl="2" indent="0" eaLnBrk="1" hangingPunct="1">
              <a:buNone/>
              <a:defRPr/>
            </a:pPr>
            <a:r>
              <a:rPr lang="en-US" b="1" dirty="0"/>
              <a:t>all fibers (interspersed) it affects</a:t>
            </a:r>
          </a:p>
          <a:p>
            <a:pPr marL="1879600" lvl="3" indent="-508000" eaLnBrk="1" hangingPunct="1">
              <a:defRPr/>
            </a:pPr>
            <a:r>
              <a:rPr lang="en-US" b="1" dirty="0"/>
              <a:t>result – weak universal contraction</a:t>
            </a:r>
          </a:p>
          <a:p>
            <a:pPr marL="1879600" lvl="3" indent="-508000" eaLnBrk="1" hangingPunct="1">
              <a:defRPr/>
            </a:pPr>
            <a:r>
              <a:rPr lang="en-US" b="1" dirty="0"/>
              <a:t>“work in shifts” </a:t>
            </a:r>
          </a:p>
          <a:p>
            <a:pPr marL="1879600" lvl="3" indent="-508000" eaLnBrk="1" hangingPunct="1">
              <a:defRPr/>
            </a:pPr>
            <a:r>
              <a:rPr lang="en-US" b="1" dirty="0"/>
              <a:t>all or none response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363</TotalTime>
  <Words>584</Words>
  <Application>Microsoft Office PowerPoint</Application>
  <PresentationFormat>On-screen Show (4:3)</PresentationFormat>
  <Paragraphs>114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Garamond</vt:lpstr>
      <vt:lpstr>Arial</vt:lpstr>
      <vt:lpstr>Wingdings</vt:lpstr>
      <vt:lpstr>Aptos</vt:lpstr>
      <vt:lpstr>Stream</vt:lpstr>
      <vt:lpstr>Skeletal Muscles</vt:lpstr>
      <vt:lpstr>Skeletal Muscle Structure</vt:lpstr>
      <vt:lpstr>PowerPoint Presentation</vt:lpstr>
      <vt:lpstr>PowerPoint Presentation</vt:lpstr>
      <vt:lpstr>Sarcomere</vt:lpstr>
      <vt:lpstr>Structure review</vt:lpstr>
      <vt:lpstr>Muscle Structure Quiz</vt:lpstr>
      <vt:lpstr>Muscle Structure Quiz Answers</vt:lpstr>
      <vt:lpstr>Nerve-Muscle Relationship</vt:lpstr>
      <vt:lpstr>Nerve-Muscle Relationship</vt:lpstr>
      <vt:lpstr>Myofiber structure</vt:lpstr>
      <vt:lpstr>Sliding filament theory</vt:lpstr>
      <vt:lpstr>Sliding filament theory</vt:lpstr>
      <vt:lpstr>PowerPoint Presentation</vt:lpstr>
      <vt:lpstr>PowerPoint Presentation</vt:lpstr>
      <vt:lpstr>Stages of Contraction</vt:lpstr>
      <vt:lpstr>Twitch Strength</vt:lpstr>
      <vt:lpstr>Types of Contraction</vt:lpstr>
      <vt:lpstr>Oxygen Debt</vt:lpstr>
      <vt:lpstr>Muscle Disorders</vt:lpstr>
      <vt:lpstr>Muscle Disorders</vt:lpstr>
      <vt:lpstr>Essay Preparation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Johnson</cp:lastModifiedBy>
  <cp:revision>34</cp:revision>
  <cp:lastPrinted>1601-01-01T00:00:00Z</cp:lastPrinted>
  <dcterms:created xsi:type="dcterms:W3CDTF">1601-01-01T00:00:00Z</dcterms:created>
  <dcterms:modified xsi:type="dcterms:W3CDTF">2025-07-17T22:00:04Z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