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307" r:id="rId4"/>
    <p:sldId id="267" r:id="rId5"/>
    <p:sldId id="308" r:id="rId6"/>
    <p:sldId id="355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1" r:id="rId49"/>
    <p:sldId id="352" r:id="rId50"/>
    <p:sldId id="353" r:id="rId51"/>
    <p:sldId id="354" r:id="rId5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0" d="100"/>
          <a:sy n="60" d="100"/>
        </p:scale>
        <p:origin x="80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C28AD-0AC2-4588-AD3E-52C732D55E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17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1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1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F80434-461F-4BE3-A358-67BC5110E5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6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EEDB02-46F9-4CCB-96FE-8B19F13FC9E1}" type="slidenum">
              <a:rPr lang="en-US"/>
              <a:pPr/>
              <a:t>1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773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B90E6E-7EB7-4E74-B0E7-7079FB6007E4}" type="slidenum">
              <a:rPr lang="en-US"/>
              <a:pPr/>
              <a:t>10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69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7ED56-7074-43E0-A6E4-3F4D9137886C}" type="slidenum">
              <a:rPr lang="en-US"/>
              <a:pPr/>
              <a:t>11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27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AED73-6624-416C-8EE8-C8D0D9BFAEA3}" type="slidenum">
              <a:rPr lang="en-US"/>
              <a:pPr/>
              <a:t>12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79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973DF-B35A-423D-8574-F9CDD09B1EE1}" type="slidenum">
              <a:rPr lang="en-US"/>
              <a:pPr/>
              <a:t>13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943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01749-C135-4ED9-B933-51D23B737411}" type="slidenum">
              <a:rPr lang="en-US"/>
              <a:pPr/>
              <a:t>14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24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138B2C-5A83-4E41-AC43-E08FC602EA56}" type="slidenum">
              <a:rPr lang="en-US"/>
              <a:pPr/>
              <a:t>15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155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4BDAA-DDF0-4A1A-85C7-1E6B38911AB3}" type="slidenum">
              <a:rPr lang="en-US"/>
              <a:pPr/>
              <a:t>16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582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7B299C-3949-43B8-ACF7-6503F603CA22}" type="slidenum">
              <a:rPr lang="en-US"/>
              <a:pPr/>
              <a:t>17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303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721C04-DCD3-425F-910C-1F841287385E}" type="slidenum">
              <a:rPr lang="en-US"/>
              <a:pPr/>
              <a:t>18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149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C0E113-B966-413F-AFBB-A563E45ED1E3}" type="slidenum">
              <a:rPr lang="en-US"/>
              <a:pPr/>
              <a:t>19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72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1F4B0-3BAC-410F-A1FC-F02B04CD9005}" type="slidenum">
              <a:rPr lang="en-US"/>
              <a:pPr/>
              <a:t>2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693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9E34F9-1CB8-4C5D-A0EE-5B15A0586C65}" type="slidenum">
              <a:rPr lang="en-US"/>
              <a:pPr/>
              <a:t>20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27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F32C82-3B0B-4757-8193-08EA6B829D53}" type="slidenum">
              <a:rPr lang="en-US"/>
              <a:pPr/>
              <a:t>21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197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F328B9-3526-4537-B777-756009D76B07}" type="slidenum">
              <a:rPr lang="en-US"/>
              <a:pPr/>
              <a:t>22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023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BE445F-EBE2-4D4A-A83F-568C20299668}" type="slidenum">
              <a:rPr lang="en-US"/>
              <a:pPr/>
              <a:t>23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109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CE288F-C1B2-4AE4-8E26-394B2DE79D3C}" type="slidenum">
              <a:rPr lang="en-US"/>
              <a:pPr/>
              <a:t>24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63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E9C701-7FE6-4B84-8E59-C3316F15676C}" type="slidenum">
              <a:rPr lang="en-US"/>
              <a:pPr/>
              <a:t>25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914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A3127-38F7-4CFC-925A-764F310C0CC0}" type="slidenum">
              <a:rPr lang="en-US"/>
              <a:pPr/>
              <a:t>26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46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BFD9C3-06BD-46FA-A023-079B0EF26E37}" type="slidenum">
              <a:rPr lang="en-US"/>
              <a:pPr/>
              <a:t>27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951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D5C09E-C6E8-4784-BA2B-D76E3BCA8DF2}" type="slidenum">
              <a:rPr lang="en-US"/>
              <a:pPr/>
              <a:t>28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769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CBE0A-ED8A-4D86-A249-0584C53444F6}" type="slidenum">
              <a:rPr lang="en-US"/>
              <a:pPr/>
              <a:t>29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64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F17F97-A9DF-47D5-959F-BD814CF5BDF9}" type="slidenum">
              <a:rPr lang="en-US"/>
              <a:pPr/>
              <a:t>3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919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8D5C6-42F2-435A-B779-8975D3D70238}" type="slidenum">
              <a:rPr lang="en-US"/>
              <a:pPr/>
              <a:t>30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E4A740-83E1-4C27-9540-9E55DD64D307}" type="slidenum">
              <a:rPr lang="en-US"/>
              <a:pPr/>
              <a:t>31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019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3E5365-F293-44B0-9140-1D37BDD12B7E}" type="slidenum">
              <a:rPr lang="en-US"/>
              <a:pPr/>
              <a:t>32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312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FFBA0-43C9-4DDE-BFA0-8FFAF1E95224}" type="slidenum">
              <a:rPr lang="en-US"/>
              <a:pPr/>
              <a:t>33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478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E31EF-6D7A-40A7-B487-B0F865EDEBEE}" type="slidenum">
              <a:rPr lang="en-US"/>
              <a:pPr/>
              <a:t>34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272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97D3A5-AE78-4F0D-88BB-D83FC97AF074}" type="slidenum">
              <a:rPr lang="en-US"/>
              <a:pPr/>
              <a:t>35</a:t>
            </a:fld>
            <a:endParaRPr lang="en-US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0423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FC33CA-521D-4BD6-97DD-1CE51ABF6C7C}" type="slidenum">
              <a:rPr lang="en-US"/>
              <a:pPr/>
              <a:t>36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754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53BD4-C23E-4301-BE84-E45BA5F02E74}" type="slidenum">
              <a:rPr lang="en-US"/>
              <a:pPr/>
              <a:t>37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500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90BB2-B760-497B-89A9-3EEEE9244271}" type="slidenum">
              <a:rPr lang="en-US"/>
              <a:pPr/>
              <a:t>38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873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B1724-FA67-4CE8-9B85-6F1767A0710B}" type="slidenum">
              <a:rPr lang="en-US"/>
              <a:pPr/>
              <a:t>39</a:t>
            </a:fld>
            <a:endParaRPr 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61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18A3E6-39C9-4ABD-B4B3-915F7D913B38}" type="slidenum">
              <a:rPr lang="en-US"/>
              <a:pPr/>
              <a:t>4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727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0D6A29-4494-49C3-BFFB-1A05A5FFFBB1}" type="slidenum">
              <a:rPr lang="en-US"/>
              <a:pPr/>
              <a:t>40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886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833B13-D259-4C1C-8571-BF174BEEBCAB}" type="slidenum">
              <a:rPr lang="en-US"/>
              <a:pPr/>
              <a:t>41</a:t>
            </a:fld>
            <a:endParaRPr 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337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CD6630-161D-4E27-888F-820F48A3607B}" type="slidenum">
              <a:rPr lang="en-US"/>
              <a:pPr/>
              <a:t>42</a:t>
            </a:fld>
            <a:endParaRPr 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914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A66915-D8F4-4ACC-9F61-25007B25D21D}" type="slidenum">
              <a:rPr lang="en-US"/>
              <a:pPr/>
              <a:t>43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4496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6B2913-2EF5-468C-80FE-731E4985ECC6}" type="slidenum">
              <a:rPr lang="en-US"/>
              <a:pPr/>
              <a:t>44</a:t>
            </a:fld>
            <a:endParaRPr lang="en-US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0533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2CB932-AD0E-4B72-8A6D-5D89F73B5B6F}" type="slidenum">
              <a:rPr lang="en-US"/>
              <a:pPr/>
              <a:t>45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1010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AF9F1-576A-43CA-A4C7-7DDD1D27C97F}" type="slidenum">
              <a:rPr lang="en-US"/>
              <a:pPr/>
              <a:t>46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3718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D3681-E0CB-4A9E-AC05-AA3C26FAAE4D}" type="slidenum">
              <a:rPr lang="en-US"/>
              <a:pPr/>
              <a:t>47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45738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868B13-5236-4E0F-A94F-6EB479C8389D}" type="slidenum">
              <a:rPr lang="en-US"/>
              <a:pPr/>
              <a:t>48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48667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286DB-94DE-4575-904D-28DB386545CC}" type="slidenum">
              <a:rPr lang="en-US"/>
              <a:pPr/>
              <a:t>49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47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D1AAAB-E308-403B-9454-1735AFE2C0B3}" type="slidenum">
              <a:rPr lang="en-US"/>
              <a:pPr/>
              <a:t>5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1688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8BFFF2-135C-428A-82C5-D99D548E55FC}" type="slidenum">
              <a:rPr lang="en-US"/>
              <a:pPr/>
              <a:t>50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2726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4DF21D-D347-42AE-9802-F72EE598F3A7}" type="slidenum">
              <a:rPr lang="en-US"/>
              <a:pPr/>
              <a:t>51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77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85316-B8C2-49E6-8E9D-BA518B8048B3}" type="slidenum">
              <a:rPr lang="en-US"/>
              <a:pPr/>
              <a:t>6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30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92F19-2A5C-4FFD-9F8A-3A8E643C6521}" type="slidenum">
              <a:rPr lang="en-US"/>
              <a:pPr/>
              <a:t>7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67EBD-75A1-420C-B1E2-AF76E4F87879}" type="slidenum">
              <a:rPr lang="en-US"/>
              <a:pPr/>
              <a:t>8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77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3F6516-B7B9-4801-B1B5-E943D7A69FC3}" type="slidenum">
              <a:rPr lang="en-US"/>
              <a:pPr/>
              <a:t>9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4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48E2C-1441-4528-86FA-CCFCE65418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17D61-B12E-4D95-95F6-628AB78435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4F053-2A9C-4A61-B484-BC54A5C82A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70365-9527-4922-880B-23008152C4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DA04D-590E-4AEF-8F02-961B504E64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52FAE4-92D2-42D9-BBF0-CC7A7A27A8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CA60A-36D1-4251-A792-B28EFF2EB2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C53E3-9D7B-4E3B-8A03-C243C60B3C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FDEA1-664E-4BE6-9A0F-F0C1E25D55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678FA-F7E2-46D9-A937-5A418D4D38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B08D5-5316-4FEB-97E8-658439373D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CA6457-2094-421C-A19B-8F63CA777E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24.xml"/><Relationship Id="rId18" Type="http://schemas.openxmlformats.org/officeDocument/2006/relationships/slide" Target="slide34.xml"/><Relationship Id="rId26" Type="http://schemas.openxmlformats.org/officeDocument/2006/relationships/slide" Target="slide50.xml"/><Relationship Id="rId3" Type="http://schemas.openxmlformats.org/officeDocument/2006/relationships/slide" Target="slide4.xml"/><Relationship Id="rId21" Type="http://schemas.openxmlformats.org/officeDocument/2006/relationships/slide" Target="slide40.xml"/><Relationship Id="rId7" Type="http://schemas.openxmlformats.org/officeDocument/2006/relationships/slide" Target="slide12.xml"/><Relationship Id="rId12" Type="http://schemas.openxmlformats.org/officeDocument/2006/relationships/slide" Target="slide22.xml"/><Relationship Id="rId17" Type="http://schemas.openxmlformats.org/officeDocument/2006/relationships/slide" Target="slide32.xml"/><Relationship Id="rId25" Type="http://schemas.openxmlformats.org/officeDocument/2006/relationships/slide" Target="slide48.xml"/><Relationship Id="rId2" Type="http://schemas.openxmlformats.org/officeDocument/2006/relationships/notesSlide" Target="../notesSlides/notesSlide1.xml"/><Relationship Id="rId16" Type="http://schemas.openxmlformats.org/officeDocument/2006/relationships/slide" Target="slide30.xml"/><Relationship Id="rId20" Type="http://schemas.openxmlformats.org/officeDocument/2006/relationships/slide" Target="slide3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slide" Target="slide20.xml"/><Relationship Id="rId24" Type="http://schemas.openxmlformats.org/officeDocument/2006/relationships/slide" Target="slide46.xml"/><Relationship Id="rId5" Type="http://schemas.openxmlformats.org/officeDocument/2006/relationships/slide" Target="slide8.xml"/><Relationship Id="rId15" Type="http://schemas.openxmlformats.org/officeDocument/2006/relationships/slide" Target="slide28.xml"/><Relationship Id="rId23" Type="http://schemas.openxmlformats.org/officeDocument/2006/relationships/slide" Target="slide44.xml"/><Relationship Id="rId10" Type="http://schemas.openxmlformats.org/officeDocument/2006/relationships/slide" Target="slide18.xml"/><Relationship Id="rId19" Type="http://schemas.openxmlformats.org/officeDocument/2006/relationships/slide" Target="slide36.xml"/><Relationship Id="rId4" Type="http://schemas.openxmlformats.org/officeDocument/2006/relationships/slide" Target="slide6.xml"/><Relationship Id="rId9" Type="http://schemas.openxmlformats.org/officeDocument/2006/relationships/slide" Target="slide16.xml"/><Relationship Id="rId14" Type="http://schemas.openxmlformats.org/officeDocument/2006/relationships/slide" Target="slide26.xml"/><Relationship Id="rId22" Type="http://schemas.openxmlformats.org/officeDocument/2006/relationships/slide" Target="slide42.xml"/><Relationship Id="rId27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AutoShape 8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3" action="ppaction://hlinksldjump"/>
              </a:rPr>
              <a:t>200</a:t>
            </a:r>
            <a:endParaRPr lang="en-US" sz="3600" b="1" dirty="0"/>
          </a:p>
        </p:txBody>
      </p:sp>
      <p:sp>
        <p:nvSpPr>
          <p:cNvPr id="2138" name="AutoShape 9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4" action="ppaction://hlinksldjump"/>
              </a:rPr>
              <a:t>300</a:t>
            </a:r>
            <a:endParaRPr lang="en-US" sz="3600" b="1">
              <a:hlinkClick r:id="rId4" action="ppaction://hlinksldjump"/>
            </a:endParaRPr>
          </a:p>
        </p:txBody>
      </p:sp>
      <p:sp>
        <p:nvSpPr>
          <p:cNvPr id="2139" name="AutoShape 9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5" action="ppaction://hlinksldjump"/>
              </a:rPr>
              <a:t>400</a:t>
            </a:r>
            <a:endParaRPr lang="en-US" sz="3600" b="1">
              <a:hlinkClick r:id="rId5" action="ppaction://hlinksldjump"/>
            </a:endParaRPr>
          </a:p>
        </p:txBody>
      </p:sp>
      <p:sp>
        <p:nvSpPr>
          <p:cNvPr id="2140" name="AutoShape 9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6" action="ppaction://hlinksldjump"/>
              </a:rPr>
              <a:t>500</a:t>
            </a:r>
            <a:endParaRPr lang="en-US" sz="3600" b="1"/>
          </a:p>
        </p:txBody>
      </p:sp>
      <p:sp>
        <p:nvSpPr>
          <p:cNvPr id="2149" name="AutoShape 10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7" action="ppaction://hlinksldjump"/>
              </a:rPr>
              <a:t>100</a:t>
            </a:r>
            <a:endParaRPr lang="en-US" sz="3600" b="1"/>
          </a:p>
        </p:txBody>
      </p:sp>
      <p:sp>
        <p:nvSpPr>
          <p:cNvPr id="2150" name="AutoShape 10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8" action="ppaction://hlinksldjump"/>
              </a:rPr>
              <a:t>200</a:t>
            </a:r>
            <a:endParaRPr lang="en-US" sz="3600" b="1">
              <a:hlinkClick r:id="rId8" action="ppaction://hlinksldjump"/>
            </a:endParaRPr>
          </a:p>
        </p:txBody>
      </p:sp>
      <p:sp>
        <p:nvSpPr>
          <p:cNvPr id="2151" name="AutoShape 103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9" action="ppaction://hlinksldjump"/>
              </a:rPr>
              <a:t>300</a:t>
            </a:r>
            <a:endParaRPr lang="en-US" sz="3600" b="1"/>
          </a:p>
        </p:txBody>
      </p:sp>
      <p:sp>
        <p:nvSpPr>
          <p:cNvPr id="2152" name="AutoShape 104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0" action="ppaction://hlinksldjump"/>
              </a:rPr>
              <a:t>400</a:t>
            </a:r>
            <a:endParaRPr lang="en-US" sz="3600" b="1"/>
          </a:p>
        </p:txBody>
      </p:sp>
      <p:sp>
        <p:nvSpPr>
          <p:cNvPr id="2153" name="AutoShape 105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1" action="ppaction://hlinksldjump"/>
              </a:rPr>
              <a:t>500</a:t>
            </a:r>
            <a:endParaRPr lang="en-US" sz="3600" b="1"/>
          </a:p>
        </p:txBody>
      </p:sp>
      <p:sp>
        <p:nvSpPr>
          <p:cNvPr id="2154" name="AutoShape 106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2" action="ppaction://hlinksldjump"/>
              </a:rPr>
              <a:t>100</a:t>
            </a:r>
            <a:endParaRPr lang="en-US" sz="3600" b="1" dirty="0"/>
          </a:p>
        </p:txBody>
      </p:sp>
      <p:sp>
        <p:nvSpPr>
          <p:cNvPr id="2155" name="AutoShape 10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3" action="ppaction://hlinksldjump"/>
              </a:rPr>
              <a:t>200</a:t>
            </a:r>
            <a:endParaRPr lang="en-US" sz="3600" b="1"/>
          </a:p>
        </p:txBody>
      </p:sp>
      <p:sp>
        <p:nvSpPr>
          <p:cNvPr id="2156" name="AutoShape 10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4" action="ppaction://hlinksldjump"/>
              </a:rPr>
              <a:t>300</a:t>
            </a:r>
            <a:endParaRPr lang="en-US" sz="3600" b="1"/>
          </a:p>
        </p:txBody>
      </p:sp>
      <p:sp>
        <p:nvSpPr>
          <p:cNvPr id="2157" name="AutoShape 109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5" action="ppaction://hlinksldjump"/>
              </a:rPr>
              <a:t>400</a:t>
            </a:r>
            <a:endParaRPr lang="en-US" sz="3600" b="1"/>
          </a:p>
        </p:txBody>
      </p:sp>
      <p:sp>
        <p:nvSpPr>
          <p:cNvPr id="2158" name="AutoShape 110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6" action="ppaction://hlinksldjump"/>
              </a:rPr>
              <a:t>500</a:t>
            </a:r>
            <a:endParaRPr lang="en-US" sz="3600" b="1"/>
          </a:p>
        </p:txBody>
      </p:sp>
      <p:sp>
        <p:nvSpPr>
          <p:cNvPr id="2159" name="AutoShape 11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7" action="ppaction://hlinksldjump"/>
              </a:rPr>
              <a:t>100</a:t>
            </a:r>
            <a:endParaRPr lang="en-US" sz="3600" b="1"/>
          </a:p>
        </p:txBody>
      </p:sp>
      <p:sp>
        <p:nvSpPr>
          <p:cNvPr id="2160" name="AutoShape 112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8" action="ppaction://hlinksldjump"/>
              </a:rPr>
              <a:t>200</a:t>
            </a:r>
            <a:endParaRPr lang="en-US" sz="3600" b="1"/>
          </a:p>
        </p:txBody>
      </p:sp>
      <p:sp>
        <p:nvSpPr>
          <p:cNvPr id="2161" name="AutoShape 113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9" action="ppaction://hlinksldjump"/>
              </a:rPr>
              <a:t>300</a:t>
            </a:r>
            <a:endParaRPr lang="en-US" sz="3600" b="1"/>
          </a:p>
        </p:txBody>
      </p:sp>
      <p:sp>
        <p:nvSpPr>
          <p:cNvPr id="2162" name="AutoShape 114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0" action="ppaction://hlinksldjump"/>
              </a:rPr>
              <a:t>400</a:t>
            </a:r>
            <a:endParaRPr lang="en-US" sz="3600" b="1"/>
          </a:p>
        </p:txBody>
      </p:sp>
      <p:sp>
        <p:nvSpPr>
          <p:cNvPr id="2163" name="AutoShape 115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1" action="ppaction://hlinksldjump"/>
              </a:rPr>
              <a:t>500</a:t>
            </a:r>
            <a:endParaRPr lang="en-US" sz="3600" b="1"/>
          </a:p>
        </p:txBody>
      </p:sp>
      <p:sp>
        <p:nvSpPr>
          <p:cNvPr id="2164" name="AutoShape 116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2" action="ppaction://hlinksldjump"/>
              </a:rPr>
              <a:t>100</a:t>
            </a:r>
            <a:endParaRPr lang="en-US" sz="3600" b="1"/>
          </a:p>
        </p:txBody>
      </p:sp>
      <p:sp>
        <p:nvSpPr>
          <p:cNvPr id="2165" name="AutoShape 117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3" action="ppaction://hlinksldjump"/>
              </a:rPr>
              <a:t>200</a:t>
            </a:r>
            <a:endParaRPr lang="en-US" sz="3600" b="1"/>
          </a:p>
        </p:txBody>
      </p:sp>
      <p:sp>
        <p:nvSpPr>
          <p:cNvPr id="2166" name="AutoShape 118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4" action="ppaction://hlinksldjump"/>
              </a:rPr>
              <a:t>300</a:t>
            </a:r>
            <a:endParaRPr lang="en-US" sz="3600" b="1"/>
          </a:p>
        </p:txBody>
      </p:sp>
      <p:sp>
        <p:nvSpPr>
          <p:cNvPr id="2167" name="AutoShape 119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5" action="ppaction://hlinksldjump"/>
              </a:rPr>
              <a:t>400</a:t>
            </a:r>
            <a:endParaRPr lang="en-US" sz="3600" b="1"/>
          </a:p>
        </p:txBody>
      </p:sp>
      <p:sp>
        <p:nvSpPr>
          <p:cNvPr id="2168" name="AutoShape 120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6" action="ppaction://hlinksldjump"/>
              </a:rPr>
              <a:t>500</a:t>
            </a:r>
            <a:endParaRPr lang="en-US" sz="3600" b="1"/>
          </a:p>
        </p:txBody>
      </p:sp>
      <p:sp>
        <p:nvSpPr>
          <p:cNvPr id="2088" name="AutoShape 40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rgbClr val="FFFF00"/>
                </a:solidFill>
                <a:latin typeface="Garamond" pitchFamily="18" charset="0"/>
                <a:hlinkClick r:id="" action="ppaction://hlinkshowjump?jump=nextslide"/>
              </a:rPr>
              <a:t>100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b="1" dirty="0">
                <a:solidFill>
                  <a:schemeClr val="bg1"/>
                </a:solidFill>
                <a:latin typeface="Garamond" pitchFamily="18" charset="0"/>
              </a:rPr>
              <a:t>Contractions</a:t>
            </a:r>
            <a:endParaRPr lang="en-US" sz="28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S.F. Theory</a:t>
            </a:r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Structures</a:t>
            </a:r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Disorders</a:t>
            </a: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Misc.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14695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Tension without lengthening or</a:t>
            </a:r>
          </a:p>
          <a:p>
            <a:r>
              <a:rPr lang="en-US" dirty="0"/>
              <a:t> shortening the muscle</a:t>
            </a: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AutoShape 102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45" name="Rectangle 103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16746" name="Rectangle 103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Isometric</a:t>
            </a:r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1879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___ is required to flex myosin heads, resulting in an action called _____.</a:t>
            </a:r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40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20841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ATP; </a:t>
            </a:r>
            <a:r>
              <a:rPr lang="en-US" dirty="0" err="1"/>
              <a:t>Powerstroke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2288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Ion required for muscle contraction</a:t>
            </a:r>
          </a:p>
        </p:txBody>
      </p: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24936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Calcium (Ca</a:t>
            </a:r>
            <a:r>
              <a:rPr lang="en-US" baseline="30000" dirty="0"/>
              <a:t>+2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2698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____ on actin moves to expose _____ </a:t>
            </a:r>
          </a:p>
          <a:p>
            <a:r>
              <a:rPr lang="en-US" dirty="0"/>
              <a:t>that attracts myosin heads</a:t>
            </a: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31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29032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Troponin; </a:t>
            </a:r>
            <a:r>
              <a:rPr lang="en-US" dirty="0" err="1"/>
              <a:t>Tropomyosin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3107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Chemical that </a:t>
            </a:r>
            <a:r>
              <a:rPr lang="en-US" u="sng" dirty="0"/>
              <a:t>stops</a:t>
            </a:r>
            <a:r>
              <a:rPr lang="en-US" dirty="0"/>
              <a:t> the release of calcium into the muscle fiber</a:t>
            </a:r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2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3312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Acetylcholinesterase</a:t>
            </a:r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Constant intensity of contraction, full recovery time</a:t>
            </a:r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3517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Where calcium goes when reabsorbed off of troponin</a:t>
            </a:r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37224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Sarcoplasmic Reticulum</a:t>
            </a:r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3927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Outer muscle covering</a:t>
            </a:r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319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41320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Fascia</a:t>
            </a:r>
          </a:p>
        </p:txBody>
      </p:sp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6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43367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Bundles of fibers making</a:t>
            </a:r>
          </a:p>
          <a:p>
            <a:r>
              <a:rPr lang="en-US" dirty="0"/>
              <a:t> up the entire muscle</a:t>
            </a:r>
          </a:p>
        </p:txBody>
      </p:sp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45417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Fascicles</a:t>
            </a:r>
          </a:p>
        </p:txBody>
      </p:sp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4746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Outer surrounding membrane of the bundle of muscle fibers</a:t>
            </a:r>
          </a:p>
        </p:txBody>
      </p: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4951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Perimysium</a:t>
            </a:r>
          </a:p>
          <a:p>
            <a:r>
              <a:rPr lang="en-US" dirty="0"/>
              <a:t>(description was of a fascicle)</a:t>
            </a:r>
          </a:p>
        </p:txBody>
      </p:sp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5155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Components of fibers</a:t>
            </a:r>
          </a:p>
        </p:txBody>
      </p:sp>
    </p:spTree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5360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Myofibrils</a:t>
            </a:r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54277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$100</a:t>
            </a:r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Twitch</a:t>
            </a:r>
          </a:p>
        </p:txBody>
      </p:sp>
    </p:spTree>
  </p:cSld>
  <p:clrMapOvr>
    <a:masterClrMapping/>
  </p:clrMapOvr>
  <p:transition advClick="0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5565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Basic functioning </a:t>
            </a:r>
          </a:p>
          <a:p>
            <a:r>
              <a:rPr lang="en-US" dirty="0"/>
              <a:t>  unit of muscle</a:t>
            </a:r>
          </a:p>
        </p:txBody>
      </p:sp>
    </p:spTree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5770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Sarcomere</a:t>
            </a:r>
          </a:p>
          <a:p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5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5975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Genetic disorder that causes muscle bundles to break down, replaced by fat</a:t>
            </a:r>
          </a:p>
        </p:txBody>
      </p:sp>
    </p:spTree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Muscular Dystrophy</a:t>
            </a:r>
          </a:p>
        </p:txBody>
      </p:sp>
    </p:spTree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6384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Decline in amount of muscle</a:t>
            </a:r>
          </a:p>
          <a:p>
            <a:r>
              <a:rPr lang="en-US" dirty="0"/>
              <a:t>      tissue due to disuse.</a:t>
            </a:r>
          </a:p>
        </p:txBody>
      </p:sp>
    </p:spTree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6589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Atrophy</a:t>
            </a:r>
          </a:p>
        </p:txBody>
      </p:sp>
    </p:spTree>
  </p:cSld>
  <p:clrMapOvr>
    <a:masterClrMapping/>
  </p:clrMapOvr>
  <p:transition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67943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038600"/>
            <a:ext cx="6629400" cy="1752600"/>
          </a:xfrm>
        </p:spPr>
        <p:txBody>
          <a:bodyPr/>
          <a:lstStyle/>
          <a:p>
            <a:r>
              <a:rPr lang="en-US" dirty="0" err="1"/>
              <a:t>ACh</a:t>
            </a:r>
            <a:r>
              <a:rPr lang="en-US" dirty="0"/>
              <a:t> receptors of face are blocked, making expression difficult</a:t>
            </a:r>
          </a:p>
        </p:txBody>
      </p:sp>
    </p:spTree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6999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Myasthenia Gravis</a:t>
            </a:r>
          </a:p>
        </p:txBody>
      </p:sp>
    </p:spTree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72039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2514600"/>
          </a:xfrm>
        </p:spPr>
        <p:txBody>
          <a:bodyPr/>
          <a:lstStyle/>
          <a:p>
            <a:r>
              <a:rPr lang="en-US" dirty="0"/>
              <a:t>Building up of muscle tissue</a:t>
            </a:r>
          </a:p>
        </p:txBody>
      </p:sp>
    </p:spTree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0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7408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Hypertrophy</a:t>
            </a:r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331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49775" y="3052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Constant contraction until exhaustion</a:t>
            </a:r>
          </a:p>
        </p:txBody>
      </p:sp>
    </p:spTree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76135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00400"/>
            <a:ext cx="6400800" cy="2895600"/>
          </a:xfrm>
        </p:spPr>
        <p:txBody>
          <a:bodyPr/>
          <a:lstStyle/>
          <a:p>
            <a:r>
              <a:rPr lang="en-US" dirty="0"/>
              <a:t>Hurts at night, a general muscle soreness with no direct apparent cause</a:t>
            </a:r>
          </a:p>
        </p:txBody>
      </p:sp>
    </p:spTree>
  </p:cSld>
  <p:clrMapOvr>
    <a:masterClrMapping/>
  </p:clrMapOvr>
  <p:transition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7818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Fibromyalgia</a:t>
            </a:r>
          </a:p>
        </p:txBody>
      </p:sp>
    </p:spTree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3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 order for ATP to be made, </a:t>
            </a:r>
          </a:p>
          <a:p>
            <a:r>
              <a:rPr lang="en-US" dirty="0"/>
              <a:t>       this gas is required</a:t>
            </a:r>
          </a:p>
        </p:txBody>
      </p:sp>
    </p:spTree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8228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Oxygen (O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8432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Structure/feature seen where actin </a:t>
            </a:r>
          </a:p>
          <a:p>
            <a:r>
              <a:rPr lang="en-US" dirty="0"/>
              <a:t>attaches to other actins</a:t>
            </a:r>
          </a:p>
        </p:txBody>
      </p:sp>
    </p:spTree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8637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Z line (Z disc)</a:t>
            </a:r>
          </a:p>
        </p:txBody>
      </p:sp>
    </p:spTree>
  </p:cSld>
  <p:clrMapOvr>
    <a:masterClrMapping/>
  </p:clrMapOvr>
  <p:transition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8842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This chemical builds up if </a:t>
            </a:r>
          </a:p>
          <a:p>
            <a:r>
              <a:rPr lang="en-US" dirty="0"/>
              <a:t>there is no oxygen present, so glucose/glycogen can’t be broken down</a:t>
            </a:r>
          </a:p>
        </p:txBody>
      </p:sp>
    </p:spTree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Lactic Acid</a:t>
            </a:r>
          </a:p>
        </p:txBody>
      </p:sp>
    </p:spTree>
  </p:cSld>
  <p:clrMapOvr>
    <a:masterClrMapping/>
  </p:clrMapOvr>
  <p:transition>
    <p:zo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9251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Meeting place between </a:t>
            </a:r>
          </a:p>
          <a:p>
            <a:r>
              <a:rPr lang="en-US" dirty="0"/>
              <a:t>    nerve and muscle</a:t>
            </a:r>
          </a:p>
        </p:txBody>
      </p:sp>
    </p:spTree>
  </p:cSld>
  <p:clrMapOvr>
    <a:masterClrMapping/>
  </p:clrMapOvr>
  <p:transition>
    <p:zoom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9456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Neuromuscular Junction</a:t>
            </a:r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$200</a:t>
            </a:r>
          </a:p>
        </p:txBody>
      </p:sp>
      <p:sp>
        <p:nvSpPr>
          <p:cNvPr id="104457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Complete Tetanus</a:t>
            </a:r>
          </a:p>
        </p:txBody>
      </p:sp>
    </p:spTree>
  </p:cSld>
  <p:clrMapOvr>
    <a:masterClrMapping/>
  </p:clrMapOvr>
  <p:transition>
    <p:zoom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96615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Region of the sarcomere that is defined as containing </a:t>
            </a:r>
          </a:p>
          <a:p>
            <a:r>
              <a:rPr lang="en-US" dirty="0"/>
              <a:t>both myosin and actin</a:t>
            </a:r>
          </a:p>
        </p:txBody>
      </p:sp>
    </p:spTree>
  </p:cSld>
  <p:clrMapOvr>
    <a:masterClrMapping/>
  </p:clrMapOvr>
  <p:transition>
    <p:zoom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6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9866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band</a:t>
            </a:r>
          </a:p>
          <a:p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$300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Tension of the muscle </a:t>
            </a:r>
          </a:p>
          <a:p>
            <a:r>
              <a:rPr lang="en-US" dirty="0"/>
              <a:t>while shortening</a:t>
            </a:r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AutoShape 307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52" name="Rectangle 308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$300</a:t>
            </a:r>
          </a:p>
        </p:txBody>
      </p:sp>
      <p:sp>
        <p:nvSpPr>
          <p:cNvPr id="108553" name="Rectangle 308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Isotonic Concentric</a:t>
            </a:r>
          </a:p>
          <a:p>
            <a:r>
              <a:rPr lang="en-US" dirty="0"/>
              <a:t>(need 2 terms for isotonic!)</a:t>
            </a: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8" name="Rectangle 307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10599" name="Rectangle 307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Building intensity of contraction, incomplete rest time</a:t>
            </a:r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48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12649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Incomplete Tetanus/Wave Summation</a:t>
            </a: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483</Words>
  <Application>Microsoft Office PowerPoint</Application>
  <PresentationFormat>On-screen Show (4:3)</PresentationFormat>
  <Paragraphs>194</Paragraphs>
  <Slides>51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4" baseType="lpstr">
      <vt:lpstr>Garamond</vt:lpstr>
      <vt:lpstr>Times New Roman</vt:lpstr>
      <vt:lpstr>Default Design</vt:lpstr>
      <vt:lpstr>PowerPoint Presentation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</vt:vector>
  </TitlesOfParts>
  <Company>Grant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Grant County High School</dc:creator>
  <cp:lastModifiedBy>Scott Johnson</cp:lastModifiedBy>
  <cp:revision>50</cp:revision>
  <dcterms:created xsi:type="dcterms:W3CDTF">1998-08-19T17:45:48Z</dcterms:created>
  <dcterms:modified xsi:type="dcterms:W3CDTF">2022-12-01T14:47:54Z</dcterms:modified>
</cp:coreProperties>
</file>