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61" r:id="rId2"/>
    <p:sldId id="305" r:id="rId3"/>
    <p:sldId id="301" r:id="rId4"/>
    <p:sldId id="282" r:id="rId5"/>
    <p:sldId id="297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8" r:id="rId14"/>
    <p:sldId id="290" r:id="rId15"/>
    <p:sldId id="291" r:id="rId16"/>
    <p:sldId id="292" r:id="rId17"/>
    <p:sldId id="293" r:id="rId18"/>
    <p:sldId id="294" r:id="rId19"/>
    <p:sldId id="262" r:id="rId20"/>
    <p:sldId id="258" r:id="rId21"/>
    <p:sldId id="259" r:id="rId22"/>
    <p:sldId id="299" r:id="rId23"/>
    <p:sldId id="256" r:id="rId24"/>
    <p:sldId id="300" r:id="rId25"/>
    <p:sldId id="302" r:id="rId26"/>
    <p:sldId id="304" r:id="rId27"/>
    <p:sldId id="257" r:id="rId28"/>
    <p:sldId id="306" r:id="rId29"/>
    <p:sldId id="260" r:id="rId30"/>
    <p:sldId id="295" r:id="rId31"/>
    <p:sldId id="303" r:id="rId32"/>
    <p:sldId id="263" r:id="rId33"/>
    <p:sldId id="264" r:id="rId34"/>
    <p:sldId id="265" r:id="rId35"/>
    <p:sldId id="266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88" y="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7AD870A-7775-E778-CFFC-C661AA53149C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CEE93922-66AA-DA0B-36B0-2F20F7B8A7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4" name="Freeform 4">
                <a:extLst>
                  <a:ext uri="{FF2B5EF4-FFF2-40B4-BE49-F238E27FC236}">
                    <a16:creationId xmlns:a16="http://schemas.microsoft.com/office/drawing/2014/main" id="{D4C02508-CAF7-29F2-9630-D3EFBA64678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312 w 5184"/>
                  <a:gd name="T3" fmla="*/ 3159 h 3159"/>
                  <a:gd name="T4" fmla="*/ 531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9DB502CD-6010-5F9F-AD1F-33A33BE4DC2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72 w 556"/>
                  <a:gd name="T5" fmla="*/ 3159 h 3159"/>
                  <a:gd name="T6" fmla="*/ 57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72928B79-0373-ABB1-ABD3-52B9F1CB01E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DE919447-6AB7-B2F3-9273-4F728F23F64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9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9 w 251"/>
                <a:gd name="T7" fmla="*/ 12 h 12"/>
                <a:gd name="T8" fmla="*/ 259 w 251"/>
                <a:gd name="T9" fmla="*/ 0 h 12"/>
                <a:gd name="T10" fmla="*/ 259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8F7590F3-9B8E-30B2-AF93-80B8DF5B8FA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675 w 251"/>
                <a:gd name="T5" fmla="*/ 12 h 12"/>
                <a:gd name="T6" fmla="*/ 3675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9">
              <a:extLst>
                <a:ext uri="{FF2B5EF4-FFF2-40B4-BE49-F238E27FC236}">
                  <a16:creationId xmlns:a16="http://schemas.microsoft.com/office/drawing/2014/main" id="{6DB0D0CC-5D38-8CC2-F4C1-160B7A0284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8" name="Freeform 10">
                <a:extLst>
                  <a:ext uri="{FF2B5EF4-FFF2-40B4-BE49-F238E27FC236}">
                    <a16:creationId xmlns:a16="http://schemas.microsoft.com/office/drawing/2014/main" id="{6811BD94-6AEE-6343-EBF5-27B2FC46CED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11">
                <a:extLst>
                  <a:ext uri="{FF2B5EF4-FFF2-40B4-BE49-F238E27FC236}">
                    <a16:creationId xmlns:a16="http://schemas.microsoft.com/office/drawing/2014/main" id="{7508CA2C-DB86-7844-AC0B-5574D18B0CE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12">
                <a:extLst>
                  <a:ext uri="{FF2B5EF4-FFF2-40B4-BE49-F238E27FC236}">
                    <a16:creationId xmlns:a16="http://schemas.microsoft.com/office/drawing/2014/main" id="{D0FEEECE-0E41-1E00-7899-601BAE155D5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84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844 w 4724"/>
                  <a:gd name="T7" fmla="*/ 12 h 12"/>
                  <a:gd name="T8" fmla="*/ 4844 w 4724"/>
                  <a:gd name="T9" fmla="*/ 0 h 12"/>
                  <a:gd name="T10" fmla="*/ 484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5F1C4D3B-FB3F-7B2A-A83E-F1E1BBF00DA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B188A89A-649F-D2FE-685F-7C61FBAE142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5">
                <a:extLst>
                  <a:ext uri="{FF2B5EF4-FFF2-40B4-BE49-F238E27FC236}">
                    <a16:creationId xmlns:a16="http://schemas.microsoft.com/office/drawing/2014/main" id="{75E78636-8C70-4F97-A9C3-1204BEF2A27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844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4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2F092ED8-2599-01F2-B69B-EFA3EEE256A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B443515E-164D-DE3E-42BC-AD2F5D2DB7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40E07141-10D1-C7FD-9FBD-857B48AC68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78FDB-EBF0-434C-AC9B-AA756A52F5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612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8EBB3B15-76BE-C58D-3C83-366488B898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61FAA8CA-0BBD-FFFF-DA8F-723E54EE3C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56E99830-3660-8B4C-A7FA-0C5A8C0661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689D97-CE63-4ACA-905D-9885AE6B68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346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9560FA51-FC39-9F32-867F-543861E532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973FCCE9-5D28-C0DC-77C9-C81AB08D17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EFC3FAB4-11A7-5767-1E91-D1CFB4F5A5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2D3BD5-9444-44FB-A676-8B3E40BAE5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091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346E6E65-D6A7-32DD-65DA-F7898F4EDE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7C4630E3-902F-5151-BFAF-D5AA2D53AA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D51888B3-8358-E2EF-3880-2CF5B6351B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231244-0A5D-4FBB-972F-A191C98F57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036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203FCB93-860A-D576-7EF2-D334C6DA41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5607CC3F-8579-9EC9-80DA-ACBEBE502C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5AFC7CD8-EDD1-8F67-3EFA-173363EB9A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F0A837-2902-4237-95C7-97E0BBE558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085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38F4E741-1404-2E83-FDB2-EC15652811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11F9B71A-CFA3-AC12-03CF-F0849D801B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E3D79738-EEC1-2DC2-F31B-516FA0CE5E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2C9FCB-591A-43E3-9C9A-D403D0AE8C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61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9CF358A4-2D21-9CFF-9F8F-8FDBE2EA4B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4EA4A5D3-E90A-79F7-88D9-48A2C2A5D2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2A48E70F-81E4-A394-C670-91D8F2D3F4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9E7F25-413A-4EA6-9624-E465806AF7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93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60B68BF8-1822-BFEE-2CDF-6A0B019A7B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BD777ADC-14F7-447C-B184-793693E0A0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2F6AE745-038C-C420-D1C7-8BAAC63D0D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712BA8-722B-462B-8A38-E59687D385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094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195FB6D6-ACCD-27F6-093A-522107158E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0F17FD81-F13A-99F7-B599-8A22C3BDA2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EA21C162-9BCC-4B6A-8AAC-0446686AF0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8304E-25E9-4DCD-AFBB-7BDF27A7DB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583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707DA942-5D80-D83A-28F1-DB2379BD3B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F7AA724F-4CF4-8A4D-0291-6D01C7BA3A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79F82A9C-7A5B-2C3C-B7A8-64A3B093F2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2EEBC-ECEE-461A-8203-6D8A8105F1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948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A456FC81-C7F8-52D8-775A-EDA9F00CAD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8D711D78-91EE-91A3-D726-B0A4AC4A8E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63AF63B3-FEA4-3D80-3B1F-5F6C1AFDA4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7430F8-5AC7-4636-BD58-E00BE0A461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689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BF0E2C85-548F-85D7-5FF6-71630F7FB0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0863A2BA-F2D4-A63A-51A6-F1AA3CD29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CC45BF88-1C6F-9ECB-5BB2-A07830FEDD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B2C0C-114B-4423-B539-0D43973117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753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A9C4745C-62AE-ACB6-C132-AD7BDADDC8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A70D068D-D790-8600-171D-239023F5E6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B014421E-534A-31D9-053B-B1165C72C3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42E816-BC5C-499C-A3AE-BD7699FCAA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444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1B6211E9-978D-C9E2-02A3-2628380928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A266B1FE-D043-3C23-BC68-3AFB0EDA33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6910A866-7B5F-8BA0-EB9A-414070411F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51CD83-02C1-46DD-BFE1-51B821ED22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379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188221FD-F9DF-AAF5-6CB6-39DE6DB852D8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2F7F881D-00E1-BEF3-49C1-802085422CF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312 w 5184"/>
                <a:gd name="T3" fmla="*/ 3159 h 3159"/>
                <a:gd name="T4" fmla="*/ 5312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2CCC0381-3B22-AFA2-88CA-305739E2EC9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72 w 556"/>
                <a:gd name="T5" fmla="*/ 3159 h 3159"/>
                <a:gd name="T6" fmla="*/ 572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" name="Group 5">
              <a:extLst>
                <a:ext uri="{FF2B5EF4-FFF2-40B4-BE49-F238E27FC236}">
                  <a16:creationId xmlns:a16="http://schemas.microsoft.com/office/drawing/2014/main" id="{8B17EB35-794B-9528-C52A-A5FE6E9C8E7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>
                <a:extLst>
                  <a:ext uri="{FF2B5EF4-FFF2-40B4-BE49-F238E27FC236}">
                    <a16:creationId xmlns:a16="http://schemas.microsoft.com/office/drawing/2014/main" id="{EA27A3AC-5574-62BC-2A94-650991B0DDE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7">
                <a:extLst>
                  <a:ext uri="{FF2B5EF4-FFF2-40B4-BE49-F238E27FC236}">
                    <a16:creationId xmlns:a16="http://schemas.microsoft.com/office/drawing/2014/main" id="{32AF5AAE-8385-B20A-FF99-36707F0AA4C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8">
                <a:extLst>
                  <a:ext uri="{FF2B5EF4-FFF2-40B4-BE49-F238E27FC236}">
                    <a16:creationId xmlns:a16="http://schemas.microsoft.com/office/drawing/2014/main" id="{F8CBC191-8E26-D420-1B01-D4C2BD5A683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84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844 w 4724"/>
                  <a:gd name="T7" fmla="*/ 12 h 12"/>
                  <a:gd name="T8" fmla="*/ 4844 w 4724"/>
                  <a:gd name="T9" fmla="*/ 0 h 12"/>
                  <a:gd name="T10" fmla="*/ 484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D5F4B3DC-7247-24C0-2A31-D6B2B45BCE4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10">
                <a:extLst>
                  <a:ext uri="{FF2B5EF4-FFF2-40B4-BE49-F238E27FC236}">
                    <a16:creationId xmlns:a16="http://schemas.microsoft.com/office/drawing/2014/main" id="{99FFFA55-73B0-D2F3-9123-3ACE582F5D8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9" name="Freeform 11">
                <a:extLst>
                  <a:ext uri="{FF2B5EF4-FFF2-40B4-BE49-F238E27FC236}">
                    <a16:creationId xmlns:a16="http://schemas.microsoft.com/office/drawing/2014/main" id="{74713B17-EADC-4B1F-957D-F4799645D25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1" name="Freeform 12">
                <a:extLst>
                  <a:ext uri="{FF2B5EF4-FFF2-40B4-BE49-F238E27FC236}">
                    <a16:creationId xmlns:a16="http://schemas.microsoft.com/office/drawing/2014/main" id="{31AF1539-FA0E-959D-7977-4DEFFF15F9F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675 w 251"/>
                  <a:gd name="T5" fmla="*/ 12 h 12"/>
                  <a:gd name="T6" fmla="*/ 3675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13">
                <a:extLst>
                  <a:ext uri="{FF2B5EF4-FFF2-40B4-BE49-F238E27FC236}">
                    <a16:creationId xmlns:a16="http://schemas.microsoft.com/office/drawing/2014/main" id="{308F2F1F-6EBE-3CB4-D05A-DA018C7AD4F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9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9 w 251"/>
                  <a:gd name="T7" fmla="*/ 12 h 12"/>
                  <a:gd name="T8" fmla="*/ 259 w 251"/>
                  <a:gd name="T9" fmla="*/ 0 h 12"/>
                  <a:gd name="T10" fmla="*/ 259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2" name="Freeform 14">
                <a:extLst>
                  <a:ext uri="{FF2B5EF4-FFF2-40B4-BE49-F238E27FC236}">
                    <a16:creationId xmlns:a16="http://schemas.microsoft.com/office/drawing/2014/main" id="{4031D786-7AF1-4749-A1A0-9F8FCC467F1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7423" name="Rectangle 15">
            <a:extLst>
              <a:ext uri="{FF2B5EF4-FFF2-40B4-BE49-F238E27FC236}">
                <a16:creationId xmlns:a16="http://schemas.microsoft.com/office/drawing/2014/main" id="{196FCADF-AF71-419F-B391-731B81FA03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24" name="Rectangle 16">
            <a:extLst>
              <a:ext uri="{FF2B5EF4-FFF2-40B4-BE49-F238E27FC236}">
                <a16:creationId xmlns:a16="http://schemas.microsoft.com/office/drawing/2014/main" id="{922E8572-180E-42E6-8C4D-D7161F5F80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25" name="Rectangle 17">
            <a:extLst>
              <a:ext uri="{FF2B5EF4-FFF2-40B4-BE49-F238E27FC236}">
                <a16:creationId xmlns:a16="http://schemas.microsoft.com/office/drawing/2014/main" id="{B4395C7B-164D-4B81-99A8-6C772AF4D10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26" name="Rectangle 18">
            <a:extLst>
              <a:ext uri="{FF2B5EF4-FFF2-40B4-BE49-F238E27FC236}">
                <a16:creationId xmlns:a16="http://schemas.microsoft.com/office/drawing/2014/main" id="{DB8B5D2B-AC98-4BB5-A02E-E98F3B19C70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27" name="Rectangle 19">
            <a:extLst>
              <a:ext uri="{FF2B5EF4-FFF2-40B4-BE49-F238E27FC236}">
                <a16:creationId xmlns:a16="http://schemas.microsoft.com/office/drawing/2014/main" id="{69EF93E7-AE89-4AEA-A5C5-A29D06049F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DDB2717-F7EB-467B-92EF-88A54139791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9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mpire.co.uk/images/vampire-pictures/sized/vampire-pic26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EmDMBsFFZI" TargetMode="External"/><Relationship Id="rId4" Type="http://schemas.openxmlformats.org/officeDocument/2006/relationships/hyperlink" Target="https://www.youtube.com/watch?v=k4UWJ3suTs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en.wikipedia.org/wiki/Image:Basophil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fIhJYsx2fI" TargetMode="External"/><Relationship Id="rId4" Type="http://schemas.openxmlformats.org/officeDocument/2006/relationships/hyperlink" Target="https://www.youtube.com/watch?v=k4UWJ3suTs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upload.wikimedia.org/wikipedia/commons/1/17/Lymphocyte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0-0Bqoge2E" TargetMode="External"/><Relationship Id="rId4" Type="http://schemas.openxmlformats.org/officeDocument/2006/relationships/hyperlink" Target="https://www.youtube.com/watch?v=w0-0Bqoge2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ationalgames.nobelprize.org/educational/medicine/bloodtypinggame/gamev3/index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TJvWLi2uCM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TJvWLi2uCM" TargetMode="Externa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7N4viIanngg" TargetMode="External"/><Relationship Id="rId5" Type="http://schemas.openxmlformats.org/officeDocument/2006/relationships/hyperlink" Target="https://www.youtube.com/watch?v=7N4viIanngg" TargetMode="Externa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killstat.com/tools/ecg-simulato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bptpDSHQEM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bptpDSHQEM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f/f8/Neutrophil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Rgq3v1W61w" TargetMode="External"/><Relationship Id="rId4" Type="http://schemas.openxmlformats.org/officeDocument/2006/relationships/hyperlink" Target="https://www.youtube.com/watch?v=fw_I21RnBW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09F8D57-4DE5-4AD6-97F6-EAAC466642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19600" y="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Blood Notes!</a:t>
            </a:r>
            <a:br>
              <a:rPr lang="en-US" dirty="0"/>
            </a:br>
            <a:r>
              <a:rPr lang="en-US"/>
              <a:t>Chapter 14</a:t>
            </a:r>
            <a:endParaRPr lang="en-US" dirty="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58E73E7-31C9-41E3-B23C-503B7E1AC6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076" name="Picture 9">
            <a:extLst>
              <a:ext uri="{FF2B5EF4-FFF2-40B4-BE49-F238E27FC236}">
                <a16:creationId xmlns:a16="http://schemas.microsoft.com/office/drawing/2014/main" id="{52CADD96-02FA-FD9D-1BAC-F64A4259C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24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1" descr="vampire-pic26">
            <a:hlinkClick r:id="rId3"/>
            <a:extLst>
              <a:ext uri="{FF2B5EF4-FFF2-40B4-BE49-F238E27FC236}">
                <a16:creationId xmlns:a16="http://schemas.microsoft.com/office/drawing/2014/main" id="{47A5E7E7-11DF-2702-ED84-0E678C195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76400"/>
            <a:ext cx="5562600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Gaius Julius Caesar | Dracula Wiki | Fandom">
            <a:extLst>
              <a:ext uri="{FF2B5EF4-FFF2-40B4-BE49-F238E27FC236}">
                <a16:creationId xmlns:a16="http://schemas.microsoft.com/office/drawing/2014/main" id="{758E3B5E-03DC-B8C9-6735-F399B174E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4700"/>
            <a:ext cx="51435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05B2A2D7-1C22-4A0D-9904-99E7B90BAD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Basophil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64FF513D-E152-45E9-9B7D-5EA18E7F90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915400" cy="4114800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US" dirty="0"/>
              <a:t>Entire cell filled by nucleus OR </a:t>
            </a:r>
          </a:p>
          <a:p>
            <a:pPr marL="0" indent="0" algn="ctr" eaLnBrk="1" hangingPunct="1">
              <a:buNone/>
              <a:defRPr/>
            </a:pPr>
            <a:r>
              <a:rPr lang="en-US" dirty="0"/>
              <a:t>nothing but grains seen</a:t>
            </a:r>
          </a:p>
        </p:txBody>
      </p:sp>
      <p:pic>
        <p:nvPicPr>
          <p:cNvPr id="2" name="-EmDMBsFFZI">
            <a:extLst>
              <a:ext uri="{FF2B5EF4-FFF2-40B4-BE49-F238E27FC236}">
                <a16:creationId xmlns:a16="http://schemas.microsoft.com/office/drawing/2014/main" id="{0F06B2A3-1075-3E9A-4554-799B647E099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09963"/>
            <a:ext cx="457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2">
            <a:extLst>
              <a:ext uri="{FF2B5EF4-FFF2-40B4-BE49-F238E27FC236}">
                <a16:creationId xmlns:a16="http://schemas.microsoft.com/office/drawing/2014/main" id="{DF5E08D7-7769-30B7-A1B9-0AF50781D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156325"/>
            <a:ext cx="2438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hlinkClick r:id="rId4"/>
              </a:rPr>
              <a:t>Basophils in action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38526800-5E02-4E9D-A62E-6FAD693B1F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261E2826-0171-463D-BEB0-43D6AE1C3B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3316" name="Picture 4" descr="120px-Basophil">
            <a:hlinkClick r:id="rId2" tooltip="Basophil.jpg"/>
            <a:extLst>
              <a:ext uri="{FF2B5EF4-FFF2-40B4-BE49-F238E27FC236}">
                <a16:creationId xmlns:a16="http://schemas.microsoft.com/office/drawing/2014/main" id="{46A942BF-EB5C-1C92-66DD-409555422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62600" cy="42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Basophil">
            <a:extLst>
              <a:ext uri="{FF2B5EF4-FFF2-40B4-BE49-F238E27FC236}">
                <a16:creationId xmlns:a16="http://schemas.microsoft.com/office/drawing/2014/main" id="{414BEDB5-09FD-6D3D-B099-0E8A10DFE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54400"/>
            <a:ext cx="45720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9972D441-EB4C-48D9-B317-DFDC52C866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9E87FE75-7946-4115-BD71-C849FC3EDA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916DFA82-74FC-C5DE-0DC3-8BAFE3469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485775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Unit_11-18a">
            <a:extLst>
              <a:ext uri="{FF2B5EF4-FFF2-40B4-BE49-F238E27FC236}">
                <a16:creationId xmlns:a16="http://schemas.microsoft.com/office/drawing/2014/main" id="{8E24051C-A35A-AAA2-13B0-9631166C2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6962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64A467FA-AC8D-4410-95D3-294265DB2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Agranulocytes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FCDA8490-0F81-487A-8ACE-EF7EB59566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BD647294-21D1-4C5F-B7F0-6AA3B9963A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Lymphocyte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14C9D122-5D30-4FD7-971B-3C2A3C47F8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US" dirty="0"/>
              <a:t>Look for most of cell to be filled BUT there will be one small region that is clear</a:t>
            </a:r>
          </a:p>
        </p:txBody>
      </p:sp>
      <p:pic>
        <p:nvPicPr>
          <p:cNvPr id="2" name="kfIhJYsx2fI">
            <a:extLst>
              <a:ext uri="{FF2B5EF4-FFF2-40B4-BE49-F238E27FC236}">
                <a16:creationId xmlns:a16="http://schemas.microsoft.com/office/drawing/2014/main" id="{0C6CC0C1-A6DE-422C-B87F-A1A3F10CDA9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97263"/>
            <a:ext cx="457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2">
            <a:extLst>
              <a:ext uri="{FF2B5EF4-FFF2-40B4-BE49-F238E27FC236}">
                <a16:creationId xmlns:a16="http://schemas.microsoft.com/office/drawing/2014/main" id="{99D1CACA-DD8E-9AD6-76B4-9078405FD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6156325"/>
            <a:ext cx="3276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hlinkClick r:id="rId4"/>
              </a:rPr>
              <a:t>Lymphocytes in action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DFA73D76-D8AC-479C-8973-BF8B925A7A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44B27822-5A39-4865-8731-C8BC1BDA49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7412" name="Picture 4">
            <a:hlinkClick r:id="rId2"/>
            <a:extLst>
              <a:ext uri="{FF2B5EF4-FFF2-40B4-BE49-F238E27FC236}">
                <a16:creationId xmlns:a16="http://schemas.microsoft.com/office/drawing/2014/main" id="{C8E62543-E269-65ED-8B79-809AE9459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86600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Lymphocyte">
            <a:extLst>
              <a:ext uri="{FF2B5EF4-FFF2-40B4-BE49-F238E27FC236}">
                <a16:creationId xmlns:a16="http://schemas.microsoft.com/office/drawing/2014/main" id="{27CC00B2-158D-BDA1-31DA-E3ADDD321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71825"/>
            <a:ext cx="48768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75648175-8A27-43EB-BCB3-655315488F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Monocyte	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67925826-B530-416E-AB2A-864BD12FC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/>
              <a:t>Nucleus is usually horseshoe shaped</a:t>
            </a:r>
          </a:p>
          <a:p>
            <a:pPr marL="0" indent="0" eaLnBrk="1" hangingPunct="1">
              <a:buNone/>
              <a:defRPr/>
            </a:pPr>
            <a:r>
              <a:rPr lang="en-US" dirty="0"/>
              <a:t>Width is constant – no constrictions!</a:t>
            </a:r>
          </a:p>
        </p:txBody>
      </p:sp>
      <p:pic>
        <p:nvPicPr>
          <p:cNvPr id="2" name="w0-0Bqoge2E">
            <a:extLst>
              <a:ext uri="{FF2B5EF4-FFF2-40B4-BE49-F238E27FC236}">
                <a16:creationId xmlns:a16="http://schemas.microsoft.com/office/drawing/2014/main" id="{75A2CD8E-0B51-D2EC-B44B-A9E7EA315D4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457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2">
            <a:extLst>
              <a:ext uri="{FF2B5EF4-FFF2-40B4-BE49-F238E27FC236}">
                <a16:creationId xmlns:a16="http://schemas.microsoft.com/office/drawing/2014/main" id="{3B0EA8B6-0A90-A2BE-7314-3D912C361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6251575"/>
            <a:ext cx="220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hlinkClick r:id="rId4"/>
              </a:rPr>
              <a:t>Monocyte in action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EC2903B1-88CA-41F2-9965-8F36952A8F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3E1C3AAA-44DF-4835-841B-5052C5AC55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9460" name="Picture 4" descr="monocyte2">
            <a:extLst>
              <a:ext uri="{FF2B5EF4-FFF2-40B4-BE49-F238E27FC236}">
                <a16:creationId xmlns:a16="http://schemas.microsoft.com/office/drawing/2014/main" id="{02B8B5CB-8A17-8013-C33D-BF0169DF2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8800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Monocyte">
            <a:extLst>
              <a:ext uri="{FF2B5EF4-FFF2-40B4-BE49-F238E27FC236}">
                <a16:creationId xmlns:a16="http://schemas.microsoft.com/office/drawing/2014/main" id="{C8E9966E-014A-0A92-FE13-F4C08D489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714625"/>
            <a:ext cx="56388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780784FD-F5F0-4502-856C-2B70EFFF0FC5}"/>
              </a:ext>
            </a:extLst>
          </p:cNvPr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A5D3F9F9-FC30-0833-6625-90D9DE186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502943C-46F3-47BF-A912-5E0841014F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Blood typing notes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B5DD3F3-B337-4BEB-AEB3-E47DDAA412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839200" cy="41148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/>
              <a:t>1)  Blood types (what it </a:t>
            </a:r>
            <a:r>
              <a:rPr lang="en-US" u="sng" dirty="0"/>
              <a:t>truly</a:t>
            </a:r>
            <a:r>
              <a:rPr lang="en-US" dirty="0"/>
              <a:t> means)</a:t>
            </a:r>
          </a:p>
          <a:p>
            <a:pPr marL="0" indent="0" eaLnBrk="1" hangingPunct="1">
              <a:buNone/>
              <a:defRPr/>
            </a:pPr>
            <a:r>
              <a:rPr lang="en-US" dirty="0"/>
              <a:t>2)  To whom one can donate blood (and why?)</a:t>
            </a:r>
          </a:p>
          <a:p>
            <a:pPr marL="0" indent="0" eaLnBrk="1" hangingPunct="1">
              <a:buNone/>
              <a:defRPr/>
            </a:pPr>
            <a:r>
              <a:rPr lang="en-US" dirty="0"/>
              <a:t>3)  What type one can accept blood (and why?)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2C448-2B2B-4B59-AFA2-9B67E6121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Items on test – essay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1DE96-25DB-49A8-AD83-0C929EFA3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114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1)  Hematocrit</a:t>
            </a:r>
          </a:p>
          <a:p>
            <a:pPr marL="0" indent="0">
              <a:buNone/>
              <a:defRPr/>
            </a:pPr>
            <a:r>
              <a:rPr lang="en-US" dirty="0"/>
              <a:t>2)  Blood types &amp; compatibility</a:t>
            </a:r>
          </a:p>
          <a:p>
            <a:pPr marL="0" indent="0">
              <a:buNone/>
              <a:defRPr/>
            </a:pPr>
            <a:r>
              <a:rPr lang="en-US" dirty="0"/>
              <a:t>3)  White blood cells (function/appearance)</a:t>
            </a:r>
          </a:p>
          <a:p>
            <a:pPr marL="0" indent="0">
              <a:buNone/>
              <a:defRPr/>
            </a:pPr>
            <a:r>
              <a:rPr lang="en-US" dirty="0"/>
              <a:t>4)  Blood pressure (sphygmomanometer)</a:t>
            </a:r>
          </a:p>
          <a:p>
            <a:pPr marL="0" indent="0">
              <a:buNone/>
              <a:defRPr/>
            </a:pPr>
            <a:r>
              <a:rPr lang="en-US" dirty="0"/>
              <a:t>5)  EKG/ECG</a:t>
            </a:r>
          </a:p>
          <a:p>
            <a:pPr marL="0" indent="0">
              <a:buNone/>
              <a:defRPr/>
            </a:pPr>
            <a:r>
              <a:rPr lang="en-US" dirty="0"/>
              <a:t>6)  Classifying WBC by microscope slide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613B548-5CB3-43D2-842C-89C5A9FB19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Blood Types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CD83CE6-BEBB-4BF6-80E6-AE8B863B26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2532" name="Picture 5">
            <a:extLst>
              <a:ext uri="{FF2B5EF4-FFF2-40B4-BE49-F238E27FC236}">
                <a16:creationId xmlns:a16="http://schemas.microsoft.com/office/drawing/2014/main" id="{FACDC617-C6E6-73BA-C120-660D4313D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4876800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61F7342-2F32-4B68-807A-C6C057F6C3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Blood types – antigen vs. antibody</a:t>
            </a:r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C9751CA3-DB4E-4B04-89E0-8C1A6AB03C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3556" name="Picture 12" descr="ABO_blood_type">
            <a:extLst>
              <a:ext uri="{FF2B5EF4-FFF2-40B4-BE49-F238E27FC236}">
                <a16:creationId xmlns:a16="http://schemas.microsoft.com/office/drawing/2014/main" id="{9E1DBA61-156C-8398-C560-67C7BC887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08163"/>
            <a:ext cx="7239000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CD90B02D-FCC1-4E54-8016-1D969A0BD2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C0DA87E8-FDC6-4083-8705-0B794B4120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4580" name="Picture 5" descr="19450">
            <a:extLst>
              <a:ext uri="{FF2B5EF4-FFF2-40B4-BE49-F238E27FC236}">
                <a16:creationId xmlns:a16="http://schemas.microsoft.com/office/drawing/2014/main" id="{3E6764BD-F9D3-3F5C-3BB1-D80FB5FDC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531225" cy="68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F8ACB23-2C36-4CBD-B687-7F29A3D41A5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228600"/>
            <a:ext cx="70866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What type of blood can one receive?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3A5D264-D0E7-49BB-BCAC-577360200F9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5604" name="Picture 11" descr="bloodtype_chart">
            <a:extLst>
              <a:ext uri="{FF2B5EF4-FFF2-40B4-BE49-F238E27FC236}">
                <a16:creationId xmlns:a16="http://schemas.microsoft.com/office/drawing/2014/main" id="{27FAE2E5-677D-4933-E20E-D4B3364A6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1905000"/>
            <a:ext cx="4843462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2878FC32-EAC0-4D99-A8C4-BB6155B2D5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grpSp>
        <p:nvGrpSpPr>
          <p:cNvPr id="26627" name="Group 30">
            <a:extLst>
              <a:ext uri="{FF2B5EF4-FFF2-40B4-BE49-F238E27FC236}">
                <a16:creationId xmlns:a16="http://schemas.microsoft.com/office/drawing/2014/main" id="{C6980C42-6E1B-80A7-3864-38B02E314075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0"/>
            <a:ext cx="2333625" cy="3352800"/>
            <a:chOff x="720" y="0"/>
            <a:chExt cx="1470" cy="2112"/>
          </a:xfrm>
        </p:grpSpPr>
        <p:pic>
          <p:nvPicPr>
            <p:cNvPr id="26643" name="Picture 12" descr="blood3_typeA+">
              <a:extLst>
                <a:ext uri="{FF2B5EF4-FFF2-40B4-BE49-F238E27FC236}">
                  <a16:creationId xmlns:a16="http://schemas.microsoft.com/office/drawing/2014/main" id="{6BD1BE98-D083-8280-04BB-B8ACBA10C5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0"/>
              <a:ext cx="1470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4" name="Text Box 19">
              <a:extLst>
                <a:ext uri="{FF2B5EF4-FFF2-40B4-BE49-F238E27FC236}">
                  <a16:creationId xmlns:a16="http://schemas.microsoft.com/office/drawing/2014/main" id="{C13E7A37-AD62-1599-C595-48A209B2D3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1824"/>
              <a:ext cx="384" cy="23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</a:rPr>
                <a:t>A+</a:t>
              </a:r>
            </a:p>
          </p:txBody>
        </p:sp>
      </p:grpSp>
      <p:grpSp>
        <p:nvGrpSpPr>
          <p:cNvPr id="26628" name="Group 29">
            <a:extLst>
              <a:ext uri="{FF2B5EF4-FFF2-40B4-BE49-F238E27FC236}">
                <a16:creationId xmlns:a16="http://schemas.microsoft.com/office/drawing/2014/main" id="{F7F5B025-A362-E31E-DDF3-8DC52BFE235E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3352800"/>
            <a:ext cx="2286000" cy="3505200"/>
            <a:chOff x="0" y="2112"/>
            <a:chExt cx="1440" cy="2208"/>
          </a:xfrm>
        </p:grpSpPr>
        <p:pic>
          <p:nvPicPr>
            <p:cNvPr id="26641" name="Picture 5" descr="blood_typeAB+">
              <a:extLst>
                <a:ext uri="{FF2B5EF4-FFF2-40B4-BE49-F238E27FC236}">
                  <a16:creationId xmlns:a16="http://schemas.microsoft.com/office/drawing/2014/main" id="{318601D9-8CBD-DFB7-D85A-24DC9F9F4A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12"/>
              <a:ext cx="1436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2" name="Text Box 20">
              <a:extLst>
                <a:ext uri="{FF2B5EF4-FFF2-40B4-BE49-F238E27FC236}">
                  <a16:creationId xmlns:a16="http://schemas.microsoft.com/office/drawing/2014/main" id="{0256222A-7BD4-A90A-A052-5455A4C271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4083"/>
              <a:ext cx="480" cy="23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</a:rPr>
                <a:t>AB+</a:t>
              </a:r>
            </a:p>
          </p:txBody>
        </p:sp>
      </p:grpSp>
      <p:grpSp>
        <p:nvGrpSpPr>
          <p:cNvPr id="26629" name="Group 26">
            <a:extLst>
              <a:ext uri="{FF2B5EF4-FFF2-40B4-BE49-F238E27FC236}">
                <a16:creationId xmlns:a16="http://schemas.microsoft.com/office/drawing/2014/main" id="{0D2F4F85-4F96-96A8-6A5D-B062467D9CFF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0"/>
            <a:ext cx="2281238" cy="3505200"/>
            <a:chOff x="4032" y="0"/>
            <a:chExt cx="1437" cy="2208"/>
          </a:xfrm>
        </p:grpSpPr>
        <p:pic>
          <p:nvPicPr>
            <p:cNvPr id="26639" name="Picture 16" descr="bloodtype_B+">
              <a:extLst>
                <a:ext uri="{FF2B5EF4-FFF2-40B4-BE49-F238E27FC236}">
                  <a16:creationId xmlns:a16="http://schemas.microsoft.com/office/drawing/2014/main" id="{F970C51C-F197-FF42-5D2A-A16E76460A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0"/>
              <a:ext cx="1437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0" name="Text Box 21">
              <a:extLst>
                <a:ext uri="{FF2B5EF4-FFF2-40B4-BE49-F238E27FC236}">
                  <a16:creationId xmlns:a16="http://schemas.microsoft.com/office/drawing/2014/main" id="{2BF437B9-597D-3C09-E4C0-6D3B3AB823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" y="1872"/>
              <a:ext cx="384" cy="23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</a:rPr>
                <a:t>B+</a:t>
              </a:r>
            </a:p>
          </p:txBody>
        </p:sp>
      </p:grpSp>
      <p:grpSp>
        <p:nvGrpSpPr>
          <p:cNvPr id="26630" name="Group 25">
            <a:extLst>
              <a:ext uri="{FF2B5EF4-FFF2-40B4-BE49-F238E27FC236}">
                <a16:creationId xmlns:a16="http://schemas.microsoft.com/office/drawing/2014/main" id="{27FDECC0-0A49-B07E-E63B-1D446F458C49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0"/>
            <a:ext cx="2325688" cy="3505200"/>
            <a:chOff x="2256" y="0"/>
            <a:chExt cx="1465" cy="2208"/>
          </a:xfrm>
        </p:grpSpPr>
        <p:pic>
          <p:nvPicPr>
            <p:cNvPr id="26637" name="Picture 10" descr="blood_types_B+">
              <a:extLst>
                <a:ext uri="{FF2B5EF4-FFF2-40B4-BE49-F238E27FC236}">
                  <a16:creationId xmlns:a16="http://schemas.microsoft.com/office/drawing/2014/main" id="{DC46DEE4-0E2B-7DBD-64F8-BD7792C49E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0"/>
              <a:ext cx="1465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8" name="Text Box 22">
              <a:extLst>
                <a:ext uri="{FF2B5EF4-FFF2-40B4-BE49-F238E27FC236}">
                  <a16:creationId xmlns:a16="http://schemas.microsoft.com/office/drawing/2014/main" id="{41775E0C-41ED-365A-8E4F-8CA2CB221F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1824"/>
              <a:ext cx="384" cy="23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</a:rPr>
                <a:t>B+</a:t>
              </a:r>
            </a:p>
          </p:txBody>
        </p:sp>
      </p:grpSp>
      <p:grpSp>
        <p:nvGrpSpPr>
          <p:cNvPr id="26631" name="Group 28">
            <a:extLst>
              <a:ext uri="{FF2B5EF4-FFF2-40B4-BE49-F238E27FC236}">
                <a16:creationId xmlns:a16="http://schemas.microsoft.com/office/drawing/2014/main" id="{C9A53339-EA49-FC52-2438-FB1B8A93DE1D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3352800"/>
            <a:ext cx="2160588" cy="3505200"/>
            <a:chOff x="2880" y="2112"/>
            <a:chExt cx="1361" cy="2208"/>
          </a:xfrm>
        </p:grpSpPr>
        <p:pic>
          <p:nvPicPr>
            <p:cNvPr id="26635" name="Picture 18" descr="blood_typeO-">
              <a:extLst>
                <a:ext uri="{FF2B5EF4-FFF2-40B4-BE49-F238E27FC236}">
                  <a16:creationId xmlns:a16="http://schemas.microsoft.com/office/drawing/2014/main" id="{084B56B4-C8B1-5F6E-9A54-E84EC796E4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112"/>
              <a:ext cx="1361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6" name="Text Box 23">
              <a:extLst>
                <a:ext uri="{FF2B5EF4-FFF2-40B4-BE49-F238E27FC236}">
                  <a16:creationId xmlns:a16="http://schemas.microsoft.com/office/drawing/2014/main" id="{0AC6C02E-0ECF-6342-A167-3B0522215C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4083"/>
              <a:ext cx="384" cy="23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</a:rPr>
                <a:t>O-</a:t>
              </a:r>
            </a:p>
          </p:txBody>
        </p:sp>
      </p:grpSp>
      <p:grpSp>
        <p:nvGrpSpPr>
          <p:cNvPr id="26632" name="Group 27">
            <a:extLst>
              <a:ext uri="{FF2B5EF4-FFF2-40B4-BE49-F238E27FC236}">
                <a16:creationId xmlns:a16="http://schemas.microsoft.com/office/drawing/2014/main" id="{D45693E2-248C-43FC-7130-621A46CE2228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3505200"/>
            <a:ext cx="2379663" cy="3352800"/>
            <a:chOff x="4261" y="2208"/>
            <a:chExt cx="1499" cy="2112"/>
          </a:xfrm>
        </p:grpSpPr>
        <p:pic>
          <p:nvPicPr>
            <p:cNvPr id="26633" name="Picture 8" descr="bloodtype_O+">
              <a:extLst>
                <a:ext uri="{FF2B5EF4-FFF2-40B4-BE49-F238E27FC236}">
                  <a16:creationId xmlns:a16="http://schemas.microsoft.com/office/drawing/2014/main" id="{E60E673B-FDAD-57A4-B376-ED636B62D7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1" y="2208"/>
              <a:ext cx="1499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4" name="Text Box 24">
              <a:extLst>
                <a:ext uri="{FF2B5EF4-FFF2-40B4-BE49-F238E27FC236}">
                  <a16:creationId xmlns:a16="http://schemas.microsoft.com/office/drawing/2014/main" id="{9B09A015-CE46-CC95-A7B0-98103387A9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6" y="4083"/>
              <a:ext cx="384" cy="23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</a:rPr>
                <a:t>O+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E02B9ED4-BB84-41D3-8537-17761E3536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Ready to save a life?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BF289971-5B04-4FC0-BFB1-64F85E9BEA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>
                <a:hlinkClick r:id="rId2"/>
              </a:rPr>
              <a:t>Blood typing game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6FDE2856-81FB-4EC1-A644-8DB7376223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US Blood Type Distribution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37567129-A946-4E71-BC43-2F3C1A0F70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8676" name="Picture 5" descr="ignore?s=1239288259?">
            <a:extLst>
              <a:ext uri="{FF2B5EF4-FFF2-40B4-BE49-F238E27FC236}">
                <a16:creationId xmlns:a16="http://schemas.microsoft.com/office/drawing/2014/main" id="{4FD2F844-C7FB-F63C-2B98-DB4910DA1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3820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BCE0578-F342-42BE-91EC-457A8A2520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8486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Sphygmomanometer use…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BA73A90-BE70-4EC6-BDDE-58A52A83E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9700" name="Picture 7" descr="Stock Photo titled: Sphygmomanometer - Checks Blood Pressure, USE OF THIS IMAGE WITHOUT PERMISSION IS PROHIBITED">
            <a:extLst>
              <a:ext uri="{FF2B5EF4-FFF2-40B4-BE49-F238E27FC236}">
                <a16:creationId xmlns:a16="http://schemas.microsoft.com/office/drawing/2014/main" id="{737BEC82-A4A4-91CB-9FDF-591D81F87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2085975"/>
            <a:ext cx="31908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1" descr="Blood Pressure Check">
            <a:extLst>
              <a:ext uri="{FF2B5EF4-FFF2-40B4-BE49-F238E27FC236}">
                <a16:creationId xmlns:a16="http://schemas.microsoft.com/office/drawing/2014/main" id="{66E75B11-3E86-1B72-DBBB-432A0322F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9463"/>
            <a:ext cx="5410200" cy="480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A7CB-EC40-4DDB-A2E6-B2F3CD35A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0837"/>
            <a:ext cx="8382000" cy="1431925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Blood pressure: how to work, what to look/listen for, what #’s mean…</a:t>
            </a:r>
          </a:p>
        </p:txBody>
      </p:sp>
      <p:sp>
        <p:nvSpPr>
          <p:cNvPr id="30723" name="TextBox 2">
            <a:extLst>
              <a:ext uri="{FF2B5EF4-FFF2-40B4-BE49-F238E27FC236}">
                <a16:creationId xmlns:a16="http://schemas.microsoft.com/office/drawing/2014/main" id="{97BB1364-C049-B8CB-C088-1E020E6B8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096000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hlinkClick r:id="rId3"/>
              </a:rPr>
              <a:t>How to measure blood pressure</a:t>
            </a:r>
            <a:endParaRPr lang="en-US" altLang="en-US" sz="1800"/>
          </a:p>
        </p:txBody>
      </p:sp>
      <p:pic>
        <p:nvPicPr>
          <p:cNvPr id="6" name="UTJvWLi2uCM">
            <a:extLst>
              <a:ext uri="{FF2B5EF4-FFF2-40B4-BE49-F238E27FC236}">
                <a16:creationId xmlns:a16="http://schemas.microsoft.com/office/drawing/2014/main" id="{02A2498F-3A60-6538-2DC6-21070B1DE53C}"/>
              </a:ext>
            </a:extLst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2286000"/>
            <a:ext cx="6230938" cy="35052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6D19565-FBCB-46E7-9995-55483BDFC9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ECG - </a:t>
            </a:r>
            <a:r>
              <a:rPr lang="en-US" sz="4800" dirty="0">
                <a:solidFill>
                  <a:srgbClr val="FFFF00"/>
                </a:solidFill>
              </a:rPr>
              <a:t>E</a:t>
            </a:r>
            <a:r>
              <a:rPr lang="en-US" dirty="0"/>
              <a:t>lectro</a:t>
            </a:r>
            <a:r>
              <a:rPr lang="en-US" sz="4800" dirty="0">
                <a:solidFill>
                  <a:srgbClr val="FFFF00"/>
                </a:solidFill>
              </a:rPr>
              <a:t>c</a:t>
            </a:r>
            <a:r>
              <a:rPr lang="en-US" dirty="0"/>
              <a:t>ardio</a:t>
            </a:r>
            <a:r>
              <a:rPr lang="en-US" sz="4800" dirty="0">
                <a:solidFill>
                  <a:srgbClr val="FFFF00"/>
                </a:solidFill>
              </a:rPr>
              <a:t>g</a:t>
            </a:r>
            <a:r>
              <a:rPr lang="en-US" dirty="0"/>
              <a:t>ram</a:t>
            </a:r>
          </a:p>
        </p:txBody>
      </p:sp>
      <p:pic>
        <p:nvPicPr>
          <p:cNvPr id="2" name="7N4viIanngg">
            <a:extLst>
              <a:ext uri="{FF2B5EF4-FFF2-40B4-BE49-F238E27FC236}">
                <a16:creationId xmlns:a16="http://schemas.microsoft.com/office/drawing/2014/main" id="{4F260960-1D8E-F757-01FB-DFD61D6D5920}"/>
              </a:ext>
            </a:extLst>
          </p:cNvPr>
          <p:cNvPicPr>
            <a:picLocks noGrp="1" noRot="1" noChangeAspect="1" noChangeArrowheads="1"/>
          </p:cNvPicPr>
          <p:nvPr>
            <p:ph sz="half"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524250"/>
            <a:ext cx="4572000" cy="2571750"/>
          </a:xfrm>
        </p:spPr>
      </p:pic>
      <p:sp>
        <p:nvSpPr>
          <p:cNvPr id="21513" name="Rectangle 9">
            <a:extLst>
              <a:ext uri="{FF2B5EF4-FFF2-40B4-BE49-F238E27FC236}">
                <a16:creationId xmlns:a16="http://schemas.microsoft.com/office/drawing/2014/main" id="{547933F5-C496-4FD4-8945-FD0611AC46B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Electrical nodes inserted in key points of heart</a:t>
            </a:r>
          </a:p>
        </p:txBody>
      </p:sp>
      <p:pic>
        <p:nvPicPr>
          <p:cNvPr id="31749" name="Picture 11" descr="ecg_ccs">
            <a:extLst>
              <a:ext uri="{FF2B5EF4-FFF2-40B4-BE49-F238E27FC236}">
                <a16:creationId xmlns:a16="http://schemas.microsoft.com/office/drawing/2014/main" id="{7609AB52-29CE-74DC-52EE-0A2814FE6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0538"/>
            <a:ext cx="5257800" cy="382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Box 2">
            <a:extLst>
              <a:ext uri="{FF2B5EF4-FFF2-40B4-BE49-F238E27FC236}">
                <a16:creationId xmlns:a16="http://schemas.microsoft.com/office/drawing/2014/main" id="{D3B01381-12F5-B2C0-5929-E70FF1C35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24840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hlinkClick r:id="rId5"/>
              </a:rPr>
              <a:t>ECG video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14BF3F51-DD9E-4CF2-BB0C-DC5C2C5AD9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Hematocrit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68DA5597-EE02-44D0-961B-6D44B3C5D3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5124" name="Picture 5" descr="hemocrit3">
            <a:extLst>
              <a:ext uri="{FF2B5EF4-FFF2-40B4-BE49-F238E27FC236}">
                <a16:creationId xmlns:a16="http://schemas.microsoft.com/office/drawing/2014/main" id="{A40DB1E7-AAEA-18F2-D7CF-AF63CEE11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65313"/>
            <a:ext cx="5943600" cy="49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Line Callout 1 6">
            <a:extLst>
              <a:ext uri="{FF2B5EF4-FFF2-40B4-BE49-F238E27FC236}">
                <a16:creationId xmlns:a16="http://schemas.microsoft.com/office/drawing/2014/main" id="{27E3F167-B3FF-D980-43FA-4C9F6D24CF83}"/>
              </a:ext>
            </a:extLst>
          </p:cNvPr>
          <p:cNvSpPr>
            <a:spLocks/>
          </p:cNvSpPr>
          <p:nvPr/>
        </p:nvSpPr>
        <p:spPr bwMode="auto">
          <a:xfrm>
            <a:off x="5486400" y="2819400"/>
            <a:ext cx="762000" cy="381000"/>
          </a:xfrm>
          <a:prstGeom prst="borderCallout1">
            <a:avLst>
              <a:gd name="adj1" fmla="val 18750"/>
              <a:gd name="adj2" fmla="val -8333"/>
              <a:gd name="adj3" fmla="val 112500"/>
              <a:gd name="adj4" fmla="val -38333"/>
            </a:avLst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55%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126" name="Line Callout 1 7">
            <a:extLst>
              <a:ext uri="{FF2B5EF4-FFF2-40B4-BE49-F238E27FC236}">
                <a16:creationId xmlns:a16="http://schemas.microsoft.com/office/drawing/2014/main" id="{44600E39-FE3D-4B3D-5E3D-B36AACE4EA8A}"/>
              </a:ext>
            </a:extLst>
          </p:cNvPr>
          <p:cNvSpPr>
            <a:spLocks/>
          </p:cNvSpPr>
          <p:nvPr/>
        </p:nvSpPr>
        <p:spPr bwMode="auto">
          <a:xfrm>
            <a:off x="5486400" y="4038600"/>
            <a:ext cx="762000" cy="381000"/>
          </a:xfrm>
          <a:prstGeom prst="borderCallout1">
            <a:avLst>
              <a:gd name="adj1" fmla="val 18750"/>
              <a:gd name="adj2" fmla="val -8333"/>
              <a:gd name="adj3" fmla="val 112500"/>
              <a:gd name="adj4" fmla="val -38333"/>
            </a:avLst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&lt;1%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127" name="Line Callout 1 8">
            <a:extLst>
              <a:ext uri="{FF2B5EF4-FFF2-40B4-BE49-F238E27FC236}">
                <a16:creationId xmlns:a16="http://schemas.microsoft.com/office/drawing/2014/main" id="{0DB5F154-DDB2-1CDE-0A9E-AFD0D81B8524}"/>
              </a:ext>
            </a:extLst>
          </p:cNvPr>
          <p:cNvSpPr>
            <a:spLocks/>
          </p:cNvSpPr>
          <p:nvPr/>
        </p:nvSpPr>
        <p:spPr bwMode="auto">
          <a:xfrm>
            <a:off x="5486400" y="5029200"/>
            <a:ext cx="762000" cy="381000"/>
          </a:xfrm>
          <a:prstGeom prst="borderCallout1">
            <a:avLst>
              <a:gd name="adj1" fmla="val 18750"/>
              <a:gd name="adj2" fmla="val -8333"/>
              <a:gd name="adj3" fmla="val 112500"/>
              <a:gd name="adj4" fmla="val -38333"/>
            </a:avLst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45%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9" name="Rectangle 9">
            <a:extLst>
              <a:ext uri="{FF2B5EF4-FFF2-40B4-BE49-F238E27FC236}">
                <a16:creationId xmlns:a16="http://schemas.microsoft.com/office/drawing/2014/main" id="{4A5372F6-84C7-45CB-A078-0F277BACBB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Normal ECG readout</a:t>
            </a:r>
          </a:p>
        </p:txBody>
      </p:sp>
      <p:sp>
        <p:nvSpPr>
          <p:cNvPr id="61450" name="Rectangle 10">
            <a:extLst>
              <a:ext uri="{FF2B5EF4-FFF2-40B4-BE49-F238E27FC236}">
                <a16:creationId xmlns:a16="http://schemas.microsoft.com/office/drawing/2014/main" id="{CD012C9C-EE64-48EA-BDDD-DEB6E9DDF01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/>
          </a:p>
        </p:txBody>
      </p:sp>
      <p:sp>
        <p:nvSpPr>
          <p:cNvPr id="32772" name="Rectangle 11">
            <a:extLst>
              <a:ext uri="{FF2B5EF4-FFF2-40B4-BE49-F238E27FC236}">
                <a16:creationId xmlns:a16="http://schemas.microsoft.com/office/drawing/2014/main" id="{0F74BB3E-2F68-AE5D-059B-88B9CAB79793}"/>
              </a:ext>
            </a:extLst>
          </p:cNvPr>
          <p:cNvSpPr>
            <a:spLocks noGrp="1" noChangeArrowheads="1" noTextEdit="1"/>
          </p:cNvSpPr>
          <p:nvPr>
            <p:ph type="media" sz="half" idx="1"/>
          </p:nvPr>
        </p:nvSpPr>
        <p:spPr/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3" name="Picture 13" descr="ecg_533">
            <a:extLst>
              <a:ext uri="{FF2B5EF4-FFF2-40B4-BE49-F238E27FC236}">
                <a16:creationId xmlns:a16="http://schemas.microsoft.com/office/drawing/2014/main" id="{5E3A785F-45BC-D9A7-6566-544201BB5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85950"/>
            <a:ext cx="6705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FAFC3732-72BE-4B2E-A466-CB67599FA7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589A3ADD-89B1-467F-A721-05D4E7F3BA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3796" name="Picture 5" descr="EKG Printout">
            <a:extLst>
              <a:ext uri="{FF2B5EF4-FFF2-40B4-BE49-F238E27FC236}">
                <a16:creationId xmlns:a16="http://schemas.microsoft.com/office/drawing/2014/main" id="{655BBD19-23E4-4814-0116-5603FC079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601200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Line 6">
            <a:extLst>
              <a:ext uri="{FF2B5EF4-FFF2-40B4-BE49-F238E27FC236}">
                <a16:creationId xmlns:a16="http://schemas.microsoft.com/office/drawing/2014/main" id="{68B37711-5519-E14B-FAAF-1278EFC15E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2209800"/>
            <a:ext cx="457200" cy="312420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Text Box 7">
            <a:extLst>
              <a:ext uri="{FF2B5EF4-FFF2-40B4-BE49-F238E27FC236}">
                <a16:creationId xmlns:a16="http://schemas.microsoft.com/office/drawing/2014/main" id="{E53FDA4B-0F8B-9A4D-D78E-DC33C2FFE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410200"/>
            <a:ext cx="3276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LOOK TO THIS LINE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6">
            <a:extLst>
              <a:ext uri="{FF2B5EF4-FFF2-40B4-BE49-F238E27FC236}">
                <a16:creationId xmlns:a16="http://schemas.microsoft.com/office/drawing/2014/main" id="{49C60580-C370-4E6F-8894-2CBAC85909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 Wave</a:t>
            </a:r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4163DF8D-97F0-44FC-82E5-0502AD55B73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/>
          </a:p>
        </p:txBody>
      </p:sp>
      <p:sp>
        <p:nvSpPr>
          <p:cNvPr id="24584" name="Rectangle 8">
            <a:extLst>
              <a:ext uri="{FF2B5EF4-FFF2-40B4-BE49-F238E27FC236}">
                <a16:creationId xmlns:a16="http://schemas.microsoft.com/office/drawing/2014/main" id="{EC695B13-8F0D-40B9-8188-C604720C195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800" u="sng" dirty="0"/>
              <a:t>Electrical stimulus </a:t>
            </a:r>
            <a:r>
              <a:rPr lang="en-US" sz="2800" dirty="0"/>
              <a:t>for the contraction of the atria</a:t>
            </a:r>
          </a:p>
        </p:txBody>
      </p:sp>
      <p:pic>
        <p:nvPicPr>
          <p:cNvPr id="34821" name="Picture 5" descr="Atrialdep">
            <a:extLst>
              <a:ext uri="{FF2B5EF4-FFF2-40B4-BE49-F238E27FC236}">
                <a16:creationId xmlns:a16="http://schemas.microsoft.com/office/drawing/2014/main" id="{8957CAC3-93BB-993E-2DA0-E65B7D7E6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39624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>
            <a:extLst>
              <a:ext uri="{FF2B5EF4-FFF2-40B4-BE49-F238E27FC236}">
                <a16:creationId xmlns:a16="http://schemas.microsoft.com/office/drawing/2014/main" id="{B63714DC-0E61-451D-8A5D-6517F1AC26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QRS Complex</a:t>
            </a: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13C303DF-BBC7-4291-A7CF-9321891EE63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/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9E5480AC-6713-44AE-BDB6-82A1BF650FE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800" u="sng" dirty="0"/>
              <a:t>Electrical stimulus </a:t>
            </a:r>
            <a:r>
              <a:rPr lang="en-US" sz="2800" dirty="0"/>
              <a:t>for the contraction of the ventricles</a:t>
            </a:r>
          </a:p>
        </p:txBody>
      </p:sp>
      <p:pic>
        <p:nvPicPr>
          <p:cNvPr id="35845" name="Picture 8" descr="Ventricdepol">
            <a:extLst>
              <a:ext uri="{FF2B5EF4-FFF2-40B4-BE49-F238E27FC236}">
                <a16:creationId xmlns:a16="http://schemas.microsoft.com/office/drawing/2014/main" id="{6C023CD4-A465-6F11-BB4A-AA34E08E9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3962400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>
            <a:extLst>
              <a:ext uri="{FF2B5EF4-FFF2-40B4-BE49-F238E27FC236}">
                <a16:creationId xmlns:a16="http://schemas.microsoft.com/office/drawing/2014/main" id="{A34552B0-4478-4851-801B-C98424358C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 Wave</a:t>
            </a:r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D1827919-1F18-419C-A085-4F083738598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/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E563E45B-C5A5-4BA0-B6BA-D0F8D79C1B4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800" u="sng" dirty="0"/>
              <a:t>Electrical stimulus </a:t>
            </a:r>
            <a:r>
              <a:rPr lang="en-US" sz="2800" dirty="0"/>
              <a:t>for the relaxing of ventricles and atria</a:t>
            </a:r>
          </a:p>
        </p:txBody>
      </p:sp>
      <p:pic>
        <p:nvPicPr>
          <p:cNvPr id="36869" name="Picture 8" descr="Repolar">
            <a:extLst>
              <a:ext uri="{FF2B5EF4-FFF2-40B4-BE49-F238E27FC236}">
                <a16:creationId xmlns:a16="http://schemas.microsoft.com/office/drawing/2014/main" id="{515D6C75-1F6C-EE90-5839-83C8F648F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4114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42D08E4-59D5-4DE9-BFEB-6ACB6CBA16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Sample ECG readouts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C27C196-39EF-4202-871E-7859E4FF9B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>
                <a:hlinkClick r:id="rId2"/>
              </a:rPr>
              <a:t>ECG rhythm practice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E3FCF6B-BBF2-498E-B815-9C396E5E5F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White Blood Cells (WBC)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DF466358-0597-43EB-9E50-BF0126163C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/>
              <a:t>Normal %</a:t>
            </a:r>
          </a:p>
          <a:p>
            <a:pPr marL="0" indent="0" eaLnBrk="1" hangingPunct="1">
              <a:buNone/>
              <a:defRPr/>
            </a:pPr>
            <a:r>
              <a:rPr lang="en-US" dirty="0"/>
              <a:t>Describe appearance of nucleus</a:t>
            </a:r>
          </a:p>
          <a:p>
            <a:pPr marL="0" indent="0" eaLnBrk="1" hangingPunct="1">
              <a:buNone/>
              <a:defRPr/>
            </a:pPr>
            <a:r>
              <a:rPr lang="en-US" dirty="0"/>
              <a:t>List function</a:t>
            </a:r>
          </a:p>
          <a:p>
            <a:pPr marL="0" indent="0" eaLnBrk="1" hangingPunct="1">
              <a:buNone/>
              <a:defRPr/>
            </a:pPr>
            <a:r>
              <a:rPr lang="en-US" dirty="0"/>
              <a:t>An increase indicates?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CBC65222-A7F8-42D5-B478-1EC5DB3D9F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Granulocytes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1491458B-BC77-408D-917B-6B56B2F4BE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BFFAE741-4590-416E-90D1-9DBEA279CE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Neutrophil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5C283D6E-A70D-4E56-904F-D004DD7506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/>
              <a:t>Lobes 3 or 5</a:t>
            </a:r>
          </a:p>
        </p:txBody>
      </p:sp>
      <p:sp>
        <p:nvSpPr>
          <p:cNvPr id="8196" name="Rectangle 1">
            <a:extLst>
              <a:ext uri="{FF2B5EF4-FFF2-40B4-BE49-F238E27FC236}">
                <a16:creationId xmlns:a16="http://schemas.microsoft.com/office/drawing/2014/main" id="{85EE6880-3548-1157-F5FE-17A76A5C3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5350" y="5880100"/>
            <a:ext cx="2273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hlinkClick r:id="rId3"/>
              </a:rPr>
              <a:t>Neutrophils in action</a:t>
            </a:r>
            <a:endParaRPr lang="en-US" altLang="en-US" sz="1800"/>
          </a:p>
        </p:txBody>
      </p:sp>
      <p:pic>
        <p:nvPicPr>
          <p:cNvPr id="5" name="GbptpDSHQEM">
            <a:extLst>
              <a:ext uri="{FF2B5EF4-FFF2-40B4-BE49-F238E27FC236}">
                <a16:creationId xmlns:a16="http://schemas.microsoft.com/office/drawing/2014/main" id="{CD24DA07-101D-BC5E-2B3A-E72C42BF3F0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92413"/>
            <a:ext cx="457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D7542B80-BA0C-4BD0-85EE-1D0F22A706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61049188-CEE5-45D6-8EBD-D2A19EF0A7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9220" name="Picture 4">
            <a:hlinkClick r:id="rId2"/>
            <a:extLst>
              <a:ext uri="{FF2B5EF4-FFF2-40B4-BE49-F238E27FC236}">
                <a16:creationId xmlns:a16="http://schemas.microsoft.com/office/drawing/2014/main" id="{80920ECB-3A97-5CB5-5F2E-27DABD497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988425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Neutrophil">
            <a:extLst>
              <a:ext uri="{FF2B5EF4-FFF2-40B4-BE49-F238E27FC236}">
                <a16:creationId xmlns:a16="http://schemas.microsoft.com/office/drawing/2014/main" id="{26BD4773-78B7-0445-9A8D-FB9F0A9AC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4343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772AEDB2-7B5B-4D0E-ACA7-5945C8597B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Eosinophil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A32D676A-F550-411F-862C-B2F75D12C5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7696200" cy="41148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/>
              <a:t>Usually 2 lobes, connected by thin strand</a:t>
            </a:r>
          </a:p>
        </p:txBody>
      </p:sp>
      <p:pic>
        <p:nvPicPr>
          <p:cNvPr id="2" name="tRgq3v1W61w">
            <a:extLst>
              <a:ext uri="{FF2B5EF4-FFF2-40B4-BE49-F238E27FC236}">
                <a16:creationId xmlns:a16="http://schemas.microsoft.com/office/drawing/2014/main" id="{0F01238B-0595-1F30-1298-7415E2E61CD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30600"/>
            <a:ext cx="457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2">
            <a:extLst>
              <a:ext uri="{FF2B5EF4-FFF2-40B4-BE49-F238E27FC236}">
                <a16:creationId xmlns:a16="http://schemas.microsoft.com/office/drawing/2014/main" id="{B55C6FAA-B70A-F2A6-8C1B-EE92734FA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900" y="6156325"/>
            <a:ext cx="2362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hlinkClick r:id="rId4"/>
              </a:rPr>
              <a:t>Eosinophils in action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40FD805A-80EC-406D-84B9-0B4E90FEF2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D0DAAFB6-9B33-4D6E-BD4C-63E91DF38B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1268" name="Picture 7">
            <a:extLst>
              <a:ext uri="{FF2B5EF4-FFF2-40B4-BE49-F238E27FC236}">
                <a16:creationId xmlns:a16="http://schemas.microsoft.com/office/drawing/2014/main" id="{A9C1B9B2-AC9E-76CA-83B6-B2A009815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8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Eosinophil">
            <a:extLst>
              <a:ext uri="{FF2B5EF4-FFF2-40B4-BE49-F238E27FC236}">
                <a16:creationId xmlns:a16="http://schemas.microsoft.com/office/drawing/2014/main" id="{D9E501C5-745C-BCB0-5ADA-CE3B85F6B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13075"/>
            <a:ext cx="5181600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455</TotalTime>
  <Words>312</Words>
  <Application>Microsoft Office PowerPoint</Application>
  <PresentationFormat>On-screen Show (4:3)</PresentationFormat>
  <Paragraphs>68</Paragraphs>
  <Slides>35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Tahoma</vt:lpstr>
      <vt:lpstr>Arial</vt:lpstr>
      <vt:lpstr>Wingdings</vt:lpstr>
      <vt:lpstr>Calibri</vt:lpstr>
      <vt:lpstr>Shimmer</vt:lpstr>
      <vt:lpstr>Blood Notes! Chapter 14</vt:lpstr>
      <vt:lpstr>Items on test – essay</vt:lpstr>
      <vt:lpstr>Hematocrit</vt:lpstr>
      <vt:lpstr>White Blood Cells (WBC)</vt:lpstr>
      <vt:lpstr>Granulocytes</vt:lpstr>
      <vt:lpstr>Neutrophil</vt:lpstr>
      <vt:lpstr>PowerPoint Presentation</vt:lpstr>
      <vt:lpstr>Eosinophil</vt:lpstr>
      <vt:lpstr>PowerPoint Presentation</vt:lpstr>
      <vt:lpstr>Basophil</vt:lpstr>
      <vt:lpstr>PowerPoint Presentation</vt:lpstr>
      <vt:lpstr>PowerPoint Presentation</vt:lpstr>
      <vt:lpstr>Agranulocytes</vt:lpstr>
      <vt:lpstr>Lymphocyte</vt:lpstr>
      <vt:lpstr>PowerPoint Presentation</vt:lpstr>
      <vt:lpstr>Monocyte </vt:lpstr>
      <vt:lpstr>PowerPoint Presentation</vt:lpstr>
      <vt:lpstr>PowerPoint Presentation</vt:lpstr>
      <vt:lpstr>Blood typing notes</vt:lpstr>
      <vt:lpstr>Blood Types</vt:lpstr>
      <vt:lpstr>Blood types – antigen vs. antibody</vt:lpstr>
      <vt:lpstr>PowerPoint Presentation</vt:lpstr>
      <vt:lpstr>What type of blood can one receive?</vt:lpstr>
      <vt:lpstr>PowerPoint Presentation</vt:lpstr>
      <vt:lpstr>Ready to save a life?</vt:lpstr>
      <vt:lpstr>US Blood Type Distribution</vt:lpstr>
      <vt:lpstr>Sphygmomanometer use…</vt:lpstr>
      <vt:lpstr>Blood pressure: how to work, what to look/listen for, what #’s mean…</vt:lpstr>
      <vt:lpstr>ECG - Electrocardiogram</vt:lpstr>
      <vt:lpstr>Normal ECG readout</vt:lpstr>
      <vt:lpstr>PowerPoint Presentation</vt:lpstr>
      <vt:lpstr>P Wave</vt:lpstr>
      <vt:lpstr>QRS Complex</vt:lpstr>
      <vt:lpstr>T Wave</vt:lpstr>
      <vt:lpstr>Sample ECG readouts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Johnson</dc:creator>
  <cp:lastModifiedBy>Scott Johnson</cp:lastModifiedBy>
  <cp:revision>39</cp:revision>
  <cp:lastPrinted>1601-01-01T00:00:00Z</cp:lastPrinted>
  <dcterms:created xsi:type="dcterms:W3CDTF">1601-01-01T00:00:00Z</dcterms:created>
  <dcterms:modified xsi:type="dcterms:W3CDTF">2025-07-17T22:06:41Z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