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6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261D052-0578-458D-62A4-434C28BA8C72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FF20A580-BC3A-8D7B-4EE8-D2AA0181D91D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0E25E69-2DD1-2745-852C-82247677F913}"/>
                </a:ext>
              </a:extLst>
            </p:cNvPr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26D45DC-E24F-A211-1186-3A8655F6412A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84E7E32-928B-B495-C3ED-AB927F904023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407F8A7-E1F1-D123-A969-0C70FC0ADB28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E66BF41-DA36-1E55-A92A-39CCF4979C40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56B1D40-5D48-E835-2AB0-C2F62AC26673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37B4BD2-96C4-6C4D-4E0C-3B40FD44387F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8ACDCCA-8FA7-2D45-4607-4B44422083FA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9E6CBB81-5188-4F8B-F804-E697401FA4B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931251D5-F5A4-0886-F2F0-EC0ED59F4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CBC3364-F6F5-582C-1923-10499BE29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16EB7-3D83-4588-88FF-9118EF71F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90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237A23F-831C-A5BC-4EF8-19B737E19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7E8B065-9240-BD8A-5548-10BC5C8E3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514AAF3-03B5-4630-FA16-576B37685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87ECC-5DC2-4C59-A0FD-3D0FCA447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38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05F2C33-6C3B-C3A2-D156-AB9E46734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8C8678F-CB3B-6DE3-93B9-78EE8EA30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7D28903-0D39-6ED6-AAB8-A94896254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961EB-9F39-48BA-9CC4-26A3C73C3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27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ACB79EE-7944-3E8E-FEFF-7664DD4A1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EA71D2F-0F63-DF0A-46F4-E585B85890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7990EA1-58E1-E8E0-1687-89EE7E4AD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08CEA-6D3B-47F7-BD59-6FC0073BC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12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52F2BE8-E688-CD52-8EF9-0FD82C3FA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13C423B-2E3E-F2ED-15F9-D93EAF0DBC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C165F2C-068A-6990-9E68-B0C17241E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21AA6-0B32-4D19-B1AE-BFE350A7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1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1EDC861-2AC9-A7BB-5B2D-74AA19C3F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ADC34D4C-13CB-606F-003B-181DF46C1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3A8EBE8-3663-3007-C776-2FCE1F2E9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34AC3-2945-480F-B779-C641A5E1C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98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F854CFE-6430-A155-061F-04951FC79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A16B0A6-23DC-50F9-DA39-414295147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231DC0B-83D0-E522-EEFE-AC0200338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38108-47A3-498E-9757-2810A97F3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52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AB14BA4-FE6B-E6E9-C4B0-6AE074C387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AE902CE9-7331-F608-B130-374E5F42B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24CAC565-0069-7343-6943-870ED65DF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8E95A-D232-49ED-8B24-DB5C52B59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8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A102846-3525-1D50-B5DD-E46613600D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7B3AD232-3F85-BB2A-BB87-98595D011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9C267E32-4B1C-56B5-264F-D967B29FB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FD07F-D80D-4F58-86E0-E13124B8E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63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AAC9C955-C26A-17E9-30E7-571282B2B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29189168-5BA5-8BD8-C1E0-A66791DEE0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48BA942E-27C6-A181-D138-C8564AB1D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8C847-E321-42D2-BF2C-997273A1C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73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B584557-DECE-A159-4124-90B9E65489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EACABA4-832F-A190-6ED7-E7894B91A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530F371-39A5-BD2F-BE3F-5BA0D1C2E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556CA-3CD7-44CB-91B6-3A87AEA79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06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C28BC2A-D8A9-9411-34DD-9BF6CEC9C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96FD68D7-99B9-0EAD-E130-4D6D2FAAA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F89A653-C059-83E1-C1C1-CF633CB51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6B552-101A-4934-8DD0-0FC3004B9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15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2FE35D0-636B-8698-8FC4-F8958EE95517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123" name="Rectangle 3">
              <a:extLst>
                <a:ext uri="{FF2B5EF4-FFF2-40B4-BE49-F238E27FC236}">
                  <a16:creationId xmlns:a16="http://schemas.microsoft.com/office/drawing/2014/main" id="{2C4C8448-ED1C-01A7-31C8-DC1DEDF1F5AD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7DC4D36A-28D2-4E35-7A50-9EC5C7E8103C}"/>
                </a:ext>
              </a:extLst>
            </p:cNvPr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F5D15CBB-6D38-8D4A-28D2-149BAC16B584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93E82DA4-E720-9972-4A86-952971A9A219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49C4D64E-F35C-50F1-42C8-F726095A75D3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638885FD-A6D0-F13C-040B-85A3854FB18F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D922419A-C43D-420C-5395-52B5739BE156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A5AD59CC-0BBF-8F1B-A92C-A2A5058F2862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1C8DB0D9-9285-C974-9CD9-07EAFD0F4604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2">
            <a:extLst>
              <a:ext uri="{FF2B5EF4-FFF2-40B4-BE49-F238E27FC236}">
                <a16:creationId xmlns:a16="http://schemas.microsoft.com/office/drawing/2014/main" id="{E0B0DCAE-4B8C-D9EC-5D49-CFDF577F1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5F1D8D07-2ADF-EA94-D7C2-9FA9B369E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C7FF844D-CF83-2C4F-FFB5-57894063CB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27F619CD-64B7-BD65-1A21-C8AA7834CF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B0E64862-6FEF-044D-B0D1-F69D342CE1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45E6591-7082-4F01-80F6-CD30A800E7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DHcOKmhXKGI&amp;feature=relat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>
            <a:extLst>
              <a:ext uri="{FF2B5EF4-FFF2-40B4-BE49-F238E27FC236}">
                <a16:creationId xmlns:a16="http://schemas.microsoft.com/office/drawing/2014/main" id="{F4FDD3E7-FCD7-6BC4-66C6-465AACB6F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2238375"/>
            <a:ext cx="5562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</a:rPr>
              <a:t>Chapter 18</a:t>
            </a:r>
            <a:br>
              <a:rPr lang="en-US" altLang="en-US" sz="3600" dirty="0">
                <a:solidFill>
                  <a:schemeClr val="tx2"/>
                </a:solidFill>
              </a:rPr>
            </a:br>
            <a:r>
              <a:rPr lang="en-US" altLang="en-US" sz="3600" dirty="0">
                <a:solidFill>
                  <a:schemeClr val="tx2"/>
                </a:solidFill>
              </a:rPr>
              <a:t>The Digestive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9">
            <a:extLst>
              <a:ext uri="{FF2B5EF4-FFF2-40B4-BE49-F238E27FC236}">
                <a16:creationId xmlns:a16="http://schemas.microsoft.com/office/drawing/2014/main" id="{C2C7D7DE-D11F-B6DB-CEDB-860919EA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Swallowing</a:t>
            </a:r>
          </a:p>
        </p:txBody>
      </p:sp>
      <p:grpSp>
        <p:nvGrpSpPr>
          <p:cNvPr id="12291" name="Group 1026">
            <a:extLst>
              <a:ext uri="{FF2B5EF4-FFF2-40B4-BE49-F238E27FC236}">
                <a16:creationId xmlns:a16="http://schemas.microsoft.com/office/drawing/2014/main" id="{AFA3B14B-C1BA-76C5-77CE-DF049738A9C2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104900"/>
            <a:ext cx="7264400" cy="5638800"/>
            <a:chOff x="720" y="672"/>
            <a:chExt cx="4576" cy="3552"/>
          </a:xfrm>
        </p:grpSpPr>
        <p:pic>
          <p:nvPicPr>
            <p:cNvPr id="12292" name="Picture 1028" descr="25_10">
              <a:extLst>
                <a:ext uri="{FF2B5EF4-FFF2-40B4-BE49-F238E27FC236}">
                  <a16:creationId xmlns:a16="http://schemas.microsoft.com/office/drawing/2014/main" id="{6742203F-A741-385D-1F57-2A6B1EAC4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92"/>
              <a:ext cx="4576" cy="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Rectangle 1027">
              <a:extLst>
                <a:ext uri="{FF2B5EF4-FFF2-40B4-BE49-F238E27FC236}">
                  <a16:creationId xmlns:a16="http://schemas.microsoft.com/office/drawing/2014/main" id="{883FF6D0-50A8-7398-A380-2498F792D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672"/>
              <a:ext cx="2736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7">
            <a:extLst>
              <a:ext uri="{FF2B5EF4-FFF2-40B4-BE49-F238E27FC236}">
                <a16:creationId xmlns:a16="http://schemas.microsoft.com/office/drawing/2014/main" id="{127F7323-22BD-31A9-F730-3C28C3433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X ray of Swallowing in Esophagus</a:t>
            </a:r>
          </a:p>
        </p:txBody>
      </p:sp>
      <p:pic>
        <p:nvPicPr>
          <p:cNvPr id="13315" name="Picture 1026" descr="0846L">
            <a:extLst>
              <a:ext uri="{FF2B5EF4-FFF2-40B4-BE49-F238E27FC236}">
                <a16:creationId xmlns:a16="http://schemas.microsoft.com/office/drawing/2014/main" id="{20FBE0D7-86BF-7E6F-317D-2A2590D0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2523" r="23746" b="2499"/>
          <a:stretch>
            <a:fillRect/>
          </a:stretch>
        </p:blipFill>
        <p:spPr bwMode="auto">
          <a:xfrm>
            <a:off x="1676400" y="1562100"/>
            <a:ext cx="5410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40">
            <a:extLst>
              <a:ext uri="{FF2B5EF4-FFF2-40B4-BE49-F238E27FC236}">
                <a16:creationId xmlns:a16="http://schemas.microsoft.com/office/drawing/2014/main" id="{5D1F4977-1559-907B-EBCC-A159D2275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Gross Anatomy of Stomach</a:t>
            </a:r>
          </a:p>
        </p:txBody>
      </p:sp>
      <p:sp>
        <p:nvSpPr>
          <p:cNvPr id="135181" name="Rectangle 1037">
            <a:extLst>
              <a:ext uri="{FF2B5EF4-FFF2-40B4-BE49-F238E27FC236}">
                <a16:creationId xmlns:a16="http://schemas.microsoft.com/office/drawing/2014/main" id="{8FDB4472-A9AB-DAD9-160F-01BCF6F02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48300"/>
            <a:ext cx="86868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altLang="en-US" sz="2800" dirty="0"/>
              <a:t>Notice: bulge of fundus, narrowing of pyloric region, thickness of pyloric sphincter and greater &amp; lesser curvatures</a:t>
            </a:r>
          </a:p>
        </p:txBody>
      </p:sp>
      <p:grpSp>
        <p:nvGrpSpPr>
          <p:cNvPr id="14340" name="Group 1042">
            <a:extLst>
              <a:ext uri="{FF2B5EF4-FFF2-40B4-BE49-F238E27FC236}">
                <a16:creationId xmlns:a16="http://schemas.microsoft.com/office/drawing/2014/main" id="{9B8C53C8-07AD-40C9-0380-9D77C36AE73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914400"/>
            <a:ext cx="6883400" cy="4516438"/>
            <a:chOff x="816" y="696"/>
            <a:chExt cx="4336" cy="2845"/>
          </a:xfrm>
        </p:grpSpPr>
        <p:pic>
          <p:nvPicPr>
            <p:cNvPr id="14341" name="Picture 1039" descr="0847L">
              <a:extLst>
                <a:ext uri="{FF2B5EF4-FFF2-40B4-BE49-F238E27FC236}">
                  <a16:creationId xmlns:a16="http://schemas.microsoft.com/office/drawing/2014/main" id="{0A2D14E7-AE0E-D2AF-B291-4D97BF2C4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23"/>
            <a:stretch>
              <a:fillRect/>
            </a:stretch>
          </p:blipFill>
          <p:spPr bwMode="auto">
            <a:xfrm>
              <a:off x="816" y="696"/>
              <a:ext cx="4336" cy="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Rectangle 1036">
              <a:extLst>
                <a:ext uri="{FF2B5EF4-FFF2-40B4-BE49-F238E27FC236}">
                  <a16:creationId xmlns:a16="http://schemas.microsoft.com/office/drawing/2014/main" id="{A1263321-F016-EAB6-3CD9-3E60875D2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128"/>
              <a:ext cx="528" cy="1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4343" name="Rectangle 1035">
              <a:extLst>
                <a:ext uri="{FF2B5EF4-FFF2-40B4-BE49-F238E27FC236}">
                  <a16:creationId xmlns:a16="http://schemas.microsoft.com/office/drawing/2014/main" id="{C4C66BE0-3422-467C-9B89-82F7DF227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000"/>
              <a:ext cx="624" cy="3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grpSp>
          <p:nvGrpSpPr>
            <p:cNvPr id="14344" name="Group 1032">
              <a:extLst>
                <a:ext uri="{FF2B5EF4-FFF2-40B4-BE49-F238E27FC236}">
                  <a16:creationId xmlns:a16="http://schemas.microsoft.com/office/drawing/2014/main" id="{63B8240C-5057-DA8B-CA87-0C1875AEF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1704"/>
              <a:ext cx="1584" cy="1488"/>
              <a:chOff x="3168" y="1728"/>
              <a:chExt cx="1584" cy="1488"/>
            </a:xfrm>
          </p:grpSpPr>
          <p:sp>
            <p:nvSpPr>
              <p:cNvPr id="14348" name="Rectangle 1034">
                <a:extLst>
                  <a:ext uri="{FF2B5EF4-FFF2-40B4-BE49-F238E27FC236}">
                    <a16:creationId xmlns:a16="http://schemas.microsoft.com/office/drawing/2014/main" id="{32DC5517-84CA-ADC0-6A79-4F5B0B5C5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928"/>
                <a:ext cx="624" cy="28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  <p:sp>
            <p:nvSpPr>
              <p:cNvPr id="14349" name="Arc 1033">
                <a:extLst>
                  <a:ext uri="{FF2B5EF4-FFF2-40B4-BE49-F238E27FC236}">
                    <a16:creationId xmlns:a16="http://schemas.microsoft.com/office/drawing/2014/main" id="{55BD5068-094B-9B0D-13C7-A1F292AECA3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168" y="1728"/>
                <a:ext cx="816" cy="1344"/>
              </a:xfrm>
              <a:custGeom>
                <a:avLst/>
                <a:gdLst>
                  <a:gd name="T0" fmla="*/ 0 w 21600"/>
                  <a:gd name="T1" fmla="*/ 0 h 21599"/>
                  <a:gd name="T2" fmla="*/ 31 w 21600"/>
                  <a:gd name="T3" fmla="*/ 84 h 21599"/>
                  <a:gd name="T4" fmla="*/ 0 w 21600"/>
                  <a:gd name="T5" fmla="*/ 84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01" y="-1"/>
                    </a:moveTo>
                    <a:cubicBezTo>
                      <a:pt x="12051" y="110"/>
                      <a:pt x="21600" y="9748"/>
                      <a:pt x="21600" y="21599"/>
                    </a:cubicBezTo>
                  </a:path>
                  <a:path w="21600" h="21599" stroke="0" extrusionOk="0">
                    <a:moveTo>
                      <a:pt x="201" y="-1"/>
                    </a:moveTo>
                    <a:cubicBezTo>
                      <a:pt x="12051" y="110"/>
                      <a:pt x="21600" y="9748"/>
                      <a:pt x="21600" y="21599"/>
                    </a:cubicBezTo>
                    <a:lnTo>
                      <a:pt x="0" y="21599"/>
                    </a:lnTo>
                    <a:lnTo>
                      <a:pt x="201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45" name="Group 1029">
              <a:extLst>
                <a:ext uri="{FF2B5EF4-FFF2-40B4-BE49-F238E27FC236}">
                  <a16:creationId xmlns:a16="http://schemas.microsoft.com/office/drawing/2014/main" id="{89B4581E-7F46-E3AF-E29D-CDEF0530B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08"/>
              <a:ext cx="2208" cy="720"/>
              <a:chOff x="864" y="1632"/>
              <a:chExt cx="2208" cy="720"/>
            </a:xfrm>
          </p:grpSpPr>
          <p:sp>
            <p:nvSpPr>
              <p:cNvPr id="14346" name="Rectangle 1031">
                <a:extLst>
                  <a:ext uri="{FF2B5EF4-FFF2-40B4-BE49-F238E27FC236}">
                    <a16:creationId xmlns:a16="http://schemas.microsoft.com/office/drawing/2014/main" id="{85D54BF4-7547-242C-5665-AA7099CEE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1056" cy="14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  <p:sp>
            <p:nvSpPr>
              <p:cNvPr id="14347" name="Arc 1030">
                <a:extLst>
                  <a:ext uri="{FF2B5EF4-FFF2-40B4-BE49-F238E27FC236}">
                    <a16:creationId xmlns:a16="http://schemas.microsoft.com/office/drawing/2014/main" id="{9A2B540F-D332-C73B-8E18-375701A5C62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20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11 w 21600"/>
                  <a:gd name="T3" fmla="*/ 5 h 21600"/>
                  <a:gd name="T4" fmla="*/ 0 w 21600"/>
                  <a:gd name="T5" fmla="*/ 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F2F6E2A5-6DDC-886D-071C-1B2B0361F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Gross Anatomy of the Stomach</a:t>
            </a:r>
          </a:p>
        </p:txBody>
      </p:sp>
      <p:pic>
        <p:nvPicPr>
          <p:cNvPr id="15363" name="Picture 2" descr="25_11b">
            <a:extLst>
              <a:ext uri="{FF2B5EF4-FFF2-40B4-BE49-F238E27FC236}">
                <a16:creationId xmlns:a16="http://schemas.microsoft.com/office/drawing/2014/main" id="{BDB0DF51-40B9-26CD-11DB-CB750E2CE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r="5937"/>
          <a:stretch>
            <a:fillRect/>
          </a:stretch>
        </p:blipFill>
        <p:spPr bwMode="auto">
          <a:xfrm>
            <a:off x="1346200" y="1752600"/>
            <a:ext cx="627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770C9F3-0256-CF78-2C46-B89C5F020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Healthy Mucosa &amp; Peptic Ulcer</a:t>
            </a:r>
          </a:p>
        </p:txBody>
      </p:sp>
      <p:pic>
        <p:nvPicPr>
          <p:cNvPr id="16387" name="Picture 6" descr="25_15a">
            <a:extLst>
              <a:ext uri="{FF2B5EF4-FFF2-40B4-BE49-F238E27FC236}">
                <a16:creationId xmlns:a16="http://schemas.microsoft.com/office/drawing/2014/main" id="{8585A6EF-8499-4423-29C4-DDB4B9EF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0001" r="22812" b="10001"/>
          <a:stretch>
            <a:fillRect/>
          </a:stretch>
        </p:blipFill>
        <p:spPr bwMode="auto">
          <a:xfrm>
            <a:off x="830263" y="2667000"/>
            <a:ext cx="3825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25_15b">
            <a:extLst>
              <a:ext uri="{FF2B5EF4-FFF2-40B4-BE49-F238E27FC236}">
                <a16:creationId xmlns:a16="http://schemas.microsoft.com/office/drawing/2014/main" id="{E0A52512-1C0C-9025-B2DC-F8D6E28A3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8749" r="17188" b="7500"/>
          <a:stretch>
            <a:fillRect/>
          </a:stretch>
        </p:blipFill>
        <p:spPr bwMode="auto">
          <a:xfrm>
            <a:off x="5029200" y="2743200"/>
            <a:ext cx="3695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031">
            <a:extLst>
              <a:ext uri="{FF2B5EF4-FFF2-40B4-BE49-F238E27FC236}">
                <a16:creationId xmlns:a16="http://schemas.microsoft.com/office/drawing/2014/main" id="{6D67B0AA-E453-1428-E3A7-D08E5D3B672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866900"/>
            <a:ext cx="6273800" cy="4495800"/>
            <a:chOff x="320" y="240"/>
            <a:chExt cx="5120" cy="3840"/>
          </a:xfrm>
        </p:grpSpPr>
        <p:pic>
          <p:nvPicPr>
            <p:cNvPr id="17415" name="Picture 1033" descr="25_16">
              <a:extLst>
                <a:ext uri="{FF2B5EF4-FFF2-40B4-BE49-F238E27FC236}">
                  <a16:creationId xmlns:a16="http://schemas.microsoft.com/office/drawing/2014/main" id="{D0C3BE21-0F6C-046D-3583-E49736CEB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"/>
            <a:stretch>
              <a:fillRect/>
            </a:stretch>
          </p:blipFill>
          <p:spPr bwMode="auto">
            <a:xfrm>
              <a:off x="320" y="288"/>
              <a:ext cx="5120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1032">
              <a:extLst>
                <a:ext uri="{FF2B5EF4-FFF2-40B4-BE49-F238E27FC236}">
                  <a16:creationId xmlns:a16="http://schemas.microsoft.com/office/drawing/2014/main" id="{EC7A3F03-1D78-9677-2B67-C8C0DDBDE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40"/>
              <a:ext cx="2976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  <p:sp>
        <p:nvSpPr>
          <p:cNvPr id="17411" name="Rectangle 1029">
            <a:extLst>
              <a:ext uri="{FF2B5EF4-FFF2-40B4-BE49-F238E27FC236}">
                <a16:creationId xmlns:a16="http://schemas.microsoft.com/office/drawing/2014/main" id="{E4C8ACA6-72C5-0812-826F-90D25FB33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91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Regulation of Gastric Secretion</a:t>
            </a:r>
          </a:p>
        </p:txBody>
      </p:sp>
      <p:sp>
        <p:nvSpPr>
          <p:cNvPr id="138244" name="Rectangle 1028">
            <a:extLst>
              <a:ext uri="{FF2B5EF4-FFF2-40B4-BE49-F238E27FC236}">
                <a16:creationId xmlns:a16="http://schemas.microsoft.com/office/drawing/2014/main" id="{07172705-241D-6AEF-BDA7-DF6F38303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305300"/>
            <a:ext cx="1524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38243" name="Rectangle 1027">
            <a:extLst>
              <a:ext uri="{FF2B5EF4-FFF2-40B4-BE49-F238E27FC236}">
                <a16:creationId xmlns:a16="http://schemas.microsoft.com/office/drawing/2014/main" id="{BA3041F1-A12C-048D-84E0-E2A1CEB4D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57900"/>
            <a:ext cx="1524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38242" name="Rectangle 1026">
            <a:extLst>
              <a:ext uri="{FF2B5EF4-FFF2-40B4-BE49-F238E27FC236}">
                <a16:creationId xmlns:a16="http://schemas.microsoft.com/office/drawing/2014/main" id="{5EE68066-8230-A1D5-B687-82586CEC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29100"/>
            <a:ext cx="1524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/>
      <p:bldP spid="138243" grpId="0" animBg="1"/>
      <p:bldP spid="1382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2">
            <a:extLst>
              <a:ext uri="{FF2B5EF4-FFF2-40B4-BE49-F238E27FC236}">
                <a16:creationId xmlns:a16="http://schemas.microsoft.com/office/drawing/2014/main" id="{66101BF5-82F5-E96C-86A0-95CFFD721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Gross Anatomy of Liver</a:t>
            </a:r>
          </a:p>
        </p:txBody>
      </p:sp>
      <p:sp>
        <p:nvSpPr>
          <p:cNvPr id="18435" name="Rectangle 1030">
            <a:extLst>
              <a:ext uri="{FF2B5EF4-FFF2-40B4-BE49-F238E27FC236}">
                <a16:creationId xmlns:a16="http://schemas.microsoft.com/office/drawing/2014/main" id="{0EB57753-AEC6-14E0-DAFF-59BD3828F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04900"/>
            <a:ext cx="86868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3 lb. organ located inferior to the diaphragm </a:t>
            </a:r>
            <a:endParaRPr lang="en-US" altLang="en-US" sz="1500" dirty="0"/>
          </a:p>
          <a:p>
            <a:pPr marL="0" indent="0">
              <a:buNone/>
            </a:pPr>
            <a:r>
              <a:rPr lang="en-US" altLang="en-US" dirty="0"/>
              <a:t>4 lobes -- right, left, quadrate &amp; caudate </a:t>
            </a:r>
            <a:endParaRPr lang="en-US" altLang="en-US" sz="1500" dirty="0"/>
          </a:p>
          <a:p>
            <a:pPr lvl="1"/>
            <a:r>
              <a:rPr lang="en-US" altLang="en-US" dirty="0"/>
              <a:t>falciform ligament separates left and right </a:t>
            </a:r>
            <a:endParaRPr lang="en-US" altLang="en-US" sz="1500" dirty="0"/>
          </a:p>
          <a:p>
            <a:pPr lvl="1"/>
            <a:r>
              <a:rPr lang="en-US" altLang="en-US" dirty="0"/>
              <a:t>round ligament is remnant of umbilical vein </a:t>
            </a:r>
            <a:endParaRPr lang="en-US" altLang="en-US" sz="1500" dirty="0"/>
          </a:p>
          <a:p>
            <a:pPr marL="0" indent="0">
              <a:buNone/>
            </a:pPr>
            <a:r>
              <a:rPr lang="en-US" altLang="en-US" dirty="0"/>
              <a:t>Gallbladder adheres to ventral surface between right and quadrate lobes</a:t>
            </a:r>
          </a:p>
        </p:txBody>
      </p:sp>
      <p:pic>
        <p:nvPicPr>
          <p:cNvPr id="18436" name="Picture 1029" descr="25_18b">
            <a:extLst>
              <a:ext uri="{FF2B5EF4-FFF2-40B4-BE49-F238E27FC236}">
                <a16:creationId xmlns:a16="http://schemas.microsoft.com/office/drawing/2014/main" id="{DF347F0E-4A99-DBFC-542D-D3A033D33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b="10001"/>
          <a:stretch>
            <a:fillRect/>
          </a:stretch>
        </p:blipFill>
        <p:spPr bwMode="auto">
          <a:xfrm>
            <a:off x="5257800" y="4468813"/>
            <a:ext cx="32004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1026">
            <a:extLst>
              <a:ext uri="{FF2B5EF4-FFF2-40B4-BE49-F238E27FC236}">
                <a16:creationId xmlns:a16="http://schemas.microsoft.com/office/drawing/2014/main" id="{D1622F95-5C89-1097-0953-10483D26EA66}"/>
              </a:ext>
            </a:extLst>
          </p:cNvPr>
          <p:cNvGrpSpPr>
            <a:grpSpLocks/>
          </p:cNvGrpSpPr>
          <p:nvPr/>
        </p:nvGrpSpPr>
        <p:grpSpPr bwMode="auto">
          <a:xfrm>
            <a:off x="1422400" y="4518025"/>
            <a:ext cx="3149600" cy="2301875"/>
            <a:chOff x="896" y="2870"/>
            <a:chExt cx="1984" cy="1450"/>
          </a:xfrm>
        </p:grpSpPr>
        <p:pic>
          <p:nvPicPr>
            <p:cNvPr id="18438" name="Picture 1028" descr="25_18c">
              <a:extLst>
                <a:ext uri="{FF2B5EF4-FFF2-40B4-BE49-F238E27FC236}">
                  <a16:creationId xmlns:a16="http://schemas.microsoft.com/office/drawing/2014/main" id="{484D468C-B9FF-17BB-FCAE-6E0DDE6C3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9"/>
            <a:stretch>
              <a:fillRect/>
            </a:stretch>
          </p:blipFill>
          <p:spPr bwMode="auto">
            <a:xfrm>
              <a:off x="896" y="2870"/>
              <a:ext cx="1984" cy="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Rectangle 1027">
              <a:extLst>
                <a:ext uri="{FF2B5EF4-FFF2-40B4-BE49-F238E27FC236}">
                  <a16:creationId xmlns:a16="http://schemas.microsoft.com/office/drawing/2014/main" id="{F4A54E29-1454-E074-4696-2DB0415CC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4080"/>
              <a:ext cx="14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0">
            <a:extLst>
              <a:ext uri="{FF2B5EF4-FFF2-40B4-BE49-F238E27FC236}">
                <a16:creationId xmlns:a16="http://schemas.microsoft.com/office/drawing/2014/main" id="{80A3E9CB-EA08-1F5B-5B2A-14F2E0606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Inferior Surface of Liver</a:t>
            </a:r>
          </a:p>
        </p:txBody>
      </p:sp>
      <p:grpSp>
        <p:nvGrpSpPr>
          <p:cNvPr id="19459" name="Group 1026">
            <a:extLst>
              <a:ext uri="{FF2B5EF4-FFF2-40B4-BE49-F238E27FC236}">
                <a16:creationId xmlns:a16="http://schemas.microsoft.com/office/drawing/2014/main" id="{3746FE30-3971-C3CD-EC7F-F67AF7631934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485900"/>
            <a:ext cx="7264400" cy="5105400"/>
            <a:chOff x="320" y="240"/>
            <a:chExt cx="5120" cy="3840"/>
          </a:xfrm>
        </p:grpSpPr>
        <p:pic>
          <p:nvPicPr>
            <p:cNvPr id="19460" name="Picture 1029" descr="25_18c">
              <a:extLst>
                <a:ext uri="{FF2B5EF4-FFF2-40B4-BE49-F238E27FC236}">
                  <a16:creationId xmlns:a16="http://schemas.microsoft.com/office/drawing/2014/main" id="{06525D40-8CA2-F598-3F08-2EEB1CF4F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240"/>
              <a:ext cx="5120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Rectangle 1028">
              <a:extLst>
                <a:ext uri="{FF2B5EF4-FFF2-40B4-BE49-F238E27FC236}">
                  <a16:creationId xmlns:a16="http://schemas.microsoft.com/office/drawing/2014/main" id="{F1A08609-A8A8-6787-7D2B-4984CB96F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40"/>
              <a:ext cx="2976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9462" name="Rectangle 1027">
              <a:extLst>
                <a:ext uri="{FF2B5EF4-FFF2-40B4-BE49-F238E27FC236}">
                  <a16:creationId xmlns:a16="http://schemas.microsoft.com/office/drawing/2014/main" id="{6F3E58BB-B63B-B199-CFA8-F1FC1A6C5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504"/>
              <a:ext cx="576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AEB29195-25DD-5991-B214-57DC2B7C3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Ducts of Gallbladder, Liver &amp; Pancreas</a:t>
            </a:r>
          </a:p>
        </p:txBody>
      </p:sp>
      <p:pic>
        <p:nvPicPr>
          <p:cNvPr id="20483" name="Picture 1026" descr="0858L">
            <a:extLst>
              <a:ext uri="{FF2B5EF4-FFF2-40B4-BE49-F238E27FC236}">
                <a16:creationId xmlns:a16="http://schemas.microsoft.com/office/drawing/2014/main" id="{C164AC82-4A4E-1EDC-ACCD-8F0B5DA9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2"/>
          <a:stretch>
            <a:fillRect/>
          </a:stretch>
        </p:blipFill>
        <p:spPr bwMode="auto">
          <a:xfrm>
            <a:off x="506413" y="1447800"/>
            <a:ext cx="81295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30" descr="0862L">
            <a:extLst>
              <a:ext uri="{FF2B5EF4-FFF2-40B4-BE49-F238E27FC236}">
                <a16:creationId xmlns:a16="http://schemas.microsoft.com/office/drawing/2014/main" id="{7D866FBD-FE99-1027-6CA6-80F5F6C5B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/>
          <a:stretch>
            <a:fillRect/>
          </a:stretch>
        </p:blipFill>
        <p:spPr bwMode="auto">
          <a:xfrm>
            <a:off x="1143000" y="838200"/>
            <a:ext cx="71882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028">
            <a:extLst>
              <a:ext uri="{FF2B5EF4-FFF2-40B4-BE49-F238E27FC236}">
                <a16:creationId xmlns:a16="http://schemas.microsoft.com/office/drawing/2014/main" id="{91BD3DB2-D459-7B6E-CD23-2B60F95E6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Small Intestine</a:t>
            </a:r>
          </a:p>
        </p:txBody>
      </p:sp>
      <p:sp>
        <p:nvSpPr>
          <p:cNvPr id="21508" name="Rectangle 1026">
            <a:extLst>
              <a:ext uri="{FF2B5EF4-FFF2-40B4-BE49-F238E27FC236}">
                <a16:creationId xmlns:a16="http://schemas.microsoft.com/office/drawing/2014/main" id="{3662A0C6-FC18-0EDC-DEFC-ADA425D9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91200"/>
            <a:ext cx="86868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Nearly all chemical digestion and nutrient absorption occurs in the small intestine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9BEE0F7-D0EA-0B3D-FF0A-9BEBDB616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Overview of topics</a:t>
            </a: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A345933C-9E59-BE80-9126-F1A02E4EBB1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2057400"/>
            <a:ext cx="7620000" cy="6858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General anatomy &amp; digestive processes </a:t>
            </a:r>
          </a:p>
          <a:p>
            <a:pPr marL="0" indent="0">
              <a:buNone/>
            </a:pPr>
            <a:r>
              <a:rPr lang="en-US" altLang="en-US" dirty="0"/>
              <a:t>Mouth through esophagus </a:t>
            </a:r>
          </a:p>
          <a:p>
            <a:pPr marL="0" indent="0">
              <a:buNone/>
            </a:pPr>
            <a:r>
              <a:rPr lang="en-US" altLang="en-US" dirty="0"/>
              <a:t>Stomach – mechanical &amp; some chemical digestion</a:t>
            </a:r>
          </a:p>
          <a:p>
            <a:pPr marL="0" indent="0">
              <a:buNone/>
            </a:pPr>
            <a:r>
              <a:rPr lang="en-US" altLang="en-US" dirty="0"/>
              <a:t>Liver, gallbladder &amp; pancreas – accessory organs</a:t>
            </a:r>
          </a:p>
          <a:p>
            <a:pPr marL="0" indent="0">
              <a:buNone/>
            </a:pPr>
            <a:r>
              <a:rPr lang="en-US" altLang="en-US" dirty="0"/>
              <a:t>Small intestine - chemical digestion &amp; absorption </a:t>
            </a:r>
          </a:p>
          <a:p>
            <a:pPr marL="0" indent="0">
              <a:buNone/>
            </a:pPr>
            <a:r>
              <a:rPr lang="en-US" altLang="en-US" dirty="0"/>
              <a:t>Large intestine – water</a:t>
            </a:r>
          </a:p>
          <a:p>
            <a:pPr marL="0" indent="0">
              <a:buNone/>
            </a:pPr>
            <a:r>
              <a:rPr lang="en-US" altLang="en-US" dirty="0"/>
              <a:t>Anus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>
            <a:extLst>
              <a:ext uri="{FF2B5EF4-FFF2-40B4-BE49-F238E27FC236}">
                <a16:creationId xmlns:a16="http://schemas.microsoft.com/office/drawing/2014/main" id="{62CE76CC-E6FA-1975-A478-3F6C24DF3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915400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 dirty="0"/>
              <a:t>Circular folds </a:t>
            </a:r>
            <a:r>
              <a:rPr lang="en-US" altLang="en-US" sz="2400" dirty="0"/>
              <a:t>(plicae circularis)</a:t>
            </a:r>
            <a:r>
              <a:rPr lang="en-US" altLang="en-US" sz="2800" dirty="0"/>
              <a:t> up to 10 mm tall </a:t>
            </a:r>
            <a:endParaRPr lang="en-US" altLang="en-US" sz="1500" dirty="0"/>
          </a:p>
          <a:p>
            <a:pPr lvl="1"/>
            <a:r>
              <a:rPr lang="en-US" altLang="en-US" sz="2400" dirty="0"/>
              <a:t>involve only mucosa and submucosa </a:t>
            </a:r>
            <a:endParaRPr lang="en-US" altLang="en-US" sz="1500" dirty="0"/>
          </a:p>
          <a:p>
            <a:pPr lvl="1"/>
            <a:r>
              <a:rPr lang="en-US" altLang="en-US" sz="2400" dirty="0"/>
              <a:t>chyme flows in spiral path causing more contact</a:t>
            </a:r>
          </a:p>
        </p:txBody>
      </p:sp>
      <p:sp>
        <p:nvSpPr>
          <p:cNvPr id="22531" name="Rectangle 1029">
            <a:extLst>
              <a:ext uri="{FF2B5EF4-FFF2-40B4-BE49-F238E27FC236}">
                <a16:creationId xmlns:a16="http://schemas.microsoft.com/office/drawing/2014/main" id="{9F0C1B06-54F5-0CC8-90EE-625843CFD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Large Surface Area of Small Intestine</a:t>
            </a:r>
          </a:p>
        </p:txBody>
      </p:sp>
      <p:pic>
        <p:nvPicPr>
          <p:cNvPr id="143364" name="Picture 1028" descr="0863L">
            <a:extLst>
              <a:ext uri="{FF2B5EF4-FFF2-40B4-BE49-F238E27FC236}">
                <a16:creationId xmlns:a16="http://schemas.microsoft.com/office/drawing/2014/main" id="{22753D97-2FA7-E5A3-D69F-89C31C57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2" r="19058"/>
          <a:stretch>
            <a:fillRect/>
          </a:stretch>
        </p:blipFill>
        <p:spPr bwMode="auto">
          <a:xfrm>
            <a:off x="4800600" y="3352800"/>
            <a:ext cx="41910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1026">
            <a:extLst>
              <a:ext uri="{FF2B5EF4-FFF2-40B4-BE49-F238E27FC236}">
                <a16:creationId xmlns:a16="http://schemas.microsoft.com/office/drawing/2014/main" id="{6C050973-D1CE-ADB4-79A7-AE6FE4184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95600"/>
            <a:ext cx="8686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 dirty="0"/>
              <a:t>Villi are fingerlike projections 1 mm tall </a:t>
            </a:r>
            <a:endParaRPr lang="en-US" altLang="en-US" sz="1500" dirty="0"/>
          </a:p>
          <a:p>
            <a:pPr lvl="1"/>
            <a:r>
              <a:rPr lang="en-US" altLang="en-US" sz="2400" dirty="0"/>
              <a:t>contain blood vessels &amp; </a:t>
            </a:r>
            <a:br>
              <a:rPr lang="en-US" altLang="en-US" sz="2400" dirty="0"/>
            </a:br>
            <a:r>
              <a:rPr lang="en-US" altLang="en-US" sz="2400" dirty="0"/>
              <a:t>lymphatics (lacteal) </a:t>
            </a:r>
            <a:endParaRPr lang="en-US" altLang="en-US" sz="1500" dirty="0"/>
          </a:p>
          <a:p>
            <a:pPr lvl="2"/>
            <a:r>
              <a:rPr lang="en-US" altLang="en-US" sz="2000" dirty="0"/>
              <a:t>nutrient absorption </a:t>
            </a:r>
            <a:endParaRPr lang="en-US" altLang="en-US" sz="1500" dirty="0"/>
          </a:p>
          <a:p>
            <a:pPr marL="0" indent="0">
              <a:buNone/>
            </a:pPr>
            <a:r>
              <a:rPr lang="en-US" altLang="en-US" sz="2800" dirty="0"/>
              <a:t>Microvilli 1 micron tall </a:t>
            </a:r>
            <a:endParaRPr lang="en-US" altLang="en-US" sz="1500" dirty="0"/>
          </a:p>
          <a:p>
            <a:pPr lvl="1"/>
            <a:r>
              <a:rPr lang="en-US" altLang="en-US" sz="2400" dirty="0"/>
              <a:t>brush border on cells </a:t>
            </a:r>
            <a:endParaRPr lang="en-US" altLang="en-US" sz="1500" dirty="0"/>
          </a:p>
          <a:p>
            <a:pPr lvl="1"/>
            <a:r>
              <a:rPr lang="en-US" altLang="en-US" sz="2400" dirty="0"/>
              <a:t>brush border enzymes for </a:t>
            </a:r>
            <a:br>
              <a:rPr lang="en-US" altLang="en-US" sz="2400" dirty="0"/>
            </a:br>
            <a:r>
              <a:rPr lang="en-US" altLang="en-US" sz="2400" dirty="0"/>
              <a:t>final stages of digestion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>
                <a16:creationId xmlns:a16="http://schemas.microsoft.com/office/drawing/2014/main" id="{25F6B93D-FD9B-D94F-E8C3-DFA2FC929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Intestinal Villi</a:t>
            </a:r>
          </a:p>
        </p:txBody>
      </p:sp>
      <p:pic>
        <p:nvPicPr>
          <p:cNvPr id="23555" name="Picture 4" descr="25_24a">
            <a:extLst>
              <a:ext uri="{FF2B5EF4-FFF2-40B4-BE49-F238E27FC236}">
                <a16:creationId xmlns:a16="http://schemas.microsoft.com/office/drawing/2014/main" id="{4F4F7DD1-A916-67A9-12FC-84FD367F5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3751" r="12500"/>
          <a:stretch>
            <a:fillRect/>
          </a:stretch>
        </p:blipFill>
        <p:spPr bwMode="auto">
          <a:xfrm>
            <a:off x="381000" y="1752600"/>
            <a:ext cx="32654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25_24b">
            <a:extLst>
              <a:ext uri="{FF2B5EF4-FFF2-40B4-BE49-F238E27FC236}">
                <a16:creationId xmlns:a16="http://schemas.microsoft.com/office/drawing/2014/main" id="{14A5B90D-297B-A435-176F-F3B26F85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3751" r="6183"/>
          <a:stretch>
            <a:fillRect/>
          </a:stretch>
        </p:blipFill>
        <p:spPr bwMode="auto">
          <a:xfrm>
            <a:off x="4191000" y="1616075"/>
            <a:ext cx="46482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2">
            <a:extLst>
              <a:ext uri="{FF2B5EF4-FFF2-40B4-BE49-F238E27FC236}">
                <a16:creationId xmlns:a16="http://schemas.microsoft.com/office/drawing/2014/main" id="{3DBEB4D4-65D8-DA10-E91F-9F1F5D6B8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198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Villi of Jejunum		   Histology of duodenum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>
            <a:extLst>
              <a:ext uri="{FF2B5EF4-FFF2-40B4-BE49-F238E27FC236}">
                <a16:creationId xmlns:a16="http://schemas.microsoft.com/office/drawing/2014/main" id="{B58CEB0B-D1F1-7CBB-FCE2-2EB29C7F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Peristalsis</a:t>
            </a:r>
          </a:p>
        </p:txBody>
      </p:sp>
      <p:grpSp>
        <p:nvGrpSpPr>
          <p:cNvPr id="24579" name="Group 1028">
            <a:extLst>
              <a:ext uri="{FF2B5EF4-FFF2-40B4-BE49-F238E27FC236}">
                <a16:creationId xmlns:a16="http://schemas.microsoft.com/office/drawing/2014/main" id="{B03DD66B-7F47-6A09-B6ED-9D255EBBB30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33500"/>
            <a:ext cx="4672013" cy="5335588"/>
            <a:chOff x="2208" y="816"/>
            <a:chExt cx="2943" cy="3361"/>
          </a:xfrm>
        </p:grpSpPr>
        <p:pic>
          <p:nvPicPr>
            <p:cNvPr id="24581" name="Picture 1030" descr="0865L">
              <a:extLst>
                <a:ext uri="{FF2B5EF4-FFF2-40B4-BE49-F238E27FC236}">
                  <a16:creationId xmlns:a16="http://schemas.microsoft.com/office/drawing/2014/main" id="{A64E6C77-6529-F3F8-04D8-49A17697D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25" t="3749"/>
            <a:stretch>
              <a:fillRect/>
            </a:stretch>
          </p:blipFill>
          <p:spPr bwMode="auto">
            <a:xfrm>
              <a:off x="2256" y="816"/>
              <a:ext cx="2895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Rectangle 1029">
              <a:extLst>
                <a:ext uri="{FF2B5EF4-FFF2-40B4-BE49-F238E27FC236}">
                  <a16:creationId xmlns:a16="http://schemas.microsoft.com/office/drawing/2014/main" id="{0628B516-980B-7CB7-4BE1-C3E69D8B4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248"/>
              <a:ext cx="144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  <p:sp>
        <p:nvSpPr>
          <p:cNvPr id="24580" name="Rectangle 1026">
            <a:extLst>
              <a:ext uri="{FF2B5EF4-FFF2-40B4-BE49-F238E27FC236}">
                <a16:creationId xmlns:a16="http://schemas.microsoft.com/office/drawing/2014/main" id="{C91BED54-CC26-D342-A228-DB3658A0F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85900"/>
            <a:ext cx="4267200" cy="438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 dirty="0"/>
              <a:t>Gradual movement of contents towards the colon </a:t>
            </a:r>
            <a:endParaRPr lang="en-US" altLang="en-US" sz="1500" dirty="0"/>
          </a:p>
          <a:p>
            <a:pPr marL="0" indent="0">
              <a:buNone/>
            </a:pPr>
            <a:r>
              <a:rPr lang="en-US" altLang="en-US" sz="2800" dirty="0"/>
              <a:t>Begins after absorption occurs </a:t>
            </a:r>
            <a:endParaRPr lang="en-US" altLang="en-US" sz="1500" dirty="0"/>
          </a:p>
          <a:p>
            <a:pPr marL="0" indent="0">
              <a:buNone/>
            </a:pPr>
            <a:r>
              <a:rPr lang="en-US" altLang="en-US" sz="2800" dirty="0"/>
              <a:t>Migrating motor complex controls waves of contraction </a:t>
            </a:r>
            <a:endParaRPr lang="en-US" altLang="en-US" sz="1500" dirty="0"/>
          </a:p>
          <a:p>
            <a:pPr lvl="1"/>
            <a:r>
              <a:rPr lang="en-US" altLang="en-US" sz="2400" dirty="0"/>
              <a:t>second wave begins distal to where first wave began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9">
            <a:extLst>
              <a:ext uri="{FF2B5EF4-FFF2-40B4-BE49-F238E27FC236}">
                <a16:creationId xmlns:a16="http://schemas.microsoft.com/office/drawing/2014/main" id="{B57843BD-ED62-3FEA-EDB0-25C04B963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Segmentation in the Small Intestine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27DE1D2D-4512-F227-028D-10320D371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86868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Purpose of segmentation is to mix &amp; churn not to move material along as in peristalsis</a:t>
            </a:r>
          </a:p>
        </p:txBody>
      </p:sp>
      <p:pic>
        <p:nvPicPr>
          <p:cNvPr id="25604" name="Picture 1026" descr="0864L">
            <a:extLst>
              <a:ext uri="{FF2B5EF4-FFF2-40B4-BE49-F238E27FC236}">
                <a16:creationId xmlns:a16="http://schemas.microsoft.com/office/drawing/2014/main" id="{33096ABB-96CA-A0B9-8B3B-7C5A6DE0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17522" r="15309"/>
          <a:stretch>
            <a:fillRect/>
          </a:stretch>
        </p:blipFill>
        <p:spPr bwMode="auto">
          <a:xfrm>
            <a:off x="1981200" y="1524000"/>
            <a:ext cx="44958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4">
            <a:extLst>
              <a:ext uri="{FF2B5EF4-FFF2-40B4-BE49-F238E27FC236}">
                <a16:creationId xmlns:a16="http://schemas.microsoft.com/office/drawing/2014/main" id="{765B7E30-7EA7-1098-DEE5-49DB87169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Anatomy of Large Intestine</a:t>
            </a:r>
          </a:p>
        </p:txBody>
      </p:sp>
      <p:pic>
        <p:nvPicPr>
          <p:cNvPr id="26627" name="Picture 1033" descr="0875L">
            <a:extLst>
              <a:ext uri="{FF2B5EF4-FFF2-40B4-BE49-F238E27FC236}">
                <a16:creationId xmlns:a16="http://schemas.microsoft.com/office/drawing/2014/main" id="{F0A390AA-1851-42FE-4531-920B79B4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/>
          <a:stretch>
            <a:fillRect/>
          </a:stretch>
        </p:blipFill>
        <p:spPr bwMode="auto">
          <a:xfrm>
            <a:off x="506413" y="1295400"/>
            <a:ext cx="812958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033">
            <a:extLst>
              <a:ext uri="{FF2B5EF4-FFF2-40B4-BE49-F238E27FC236}">
                <a16:creationId xmlns:a16="http://schemas.microsoft.com/office/drawing/2014/main" id="{3E4CA727-2EBF-367F-FFA3-7A6E75DA6D4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028700"/>
            <a:ext cx="5638800" cy="4114800"/>
            <a:chOff x="240" y="336"/>
            <a:chExt cx="5200" cy="3888"/>
          </a:xfrm>
        </p:grpSpPr>
        <p:pic>
          <p:nvPicPr>
            <p:cNvPr id="27653" name="Picture 1035" descr="25_30b">
              <a:extLst>
                <a:ext uri="{FF2B5EF4-FFF2-40B4-BE49-F238E27FC236}">
                  <a16:creationId xmlns:a16="http://schemas.microsoft.com/office/drawing/2014/main" id="{4A579192-3B27-0410-907A-1860CF1E0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9"/>
            <a:stretch>
              <a:fillRect/>
            </a:stretch>
          </p:blipFill>
          <p:spPr bwMode="auto">
            <a:xfrm>
              <a:off x="320" y="336"/>
              <a:ext cx="5120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Rectangle 1034">
              <a:extLst>
                <a:ext uri="{FF2B5EF4-FFF2-40B4-BE49-F238E27FC236}">
                  <a16:creationId xmlns:a16="http://schemas.microsoft.com/office/drawing/2014/main" id="{32AA56DE-D621-3C63-60FA-ED36B6F80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744"/>
              <a:ext cx="480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  <p:sp>
        <p:nvSpPr>
          <p:cNvPr id="27651" name="Rectangle 1031">
            <a:extLst>
              <a:ext uri="{FF2B5EF4-FFF2-40B4-BE49-F238E27FC236}">
                <a16:creationId xmlns:a16="http://schemas.microsoft.com/office/drawing/2014/main" id="{6FA26125-9B99-1B41-4A4D-EF225BD59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Anatomy of Anal Canal</a:t>
            </a:r>
          </a:p>
        </p:txBody>
      </p:sp>
      <p:sp>
        <p:nvSpPr>
          <p:cNvPr id="27652" name="Rectangle 1029">
            <a:extLst>
              <a:ext uri="{FF2B5EF4-FFF2-40B4-BE49-F238E27FC236}">
                <a16:creationId xmlns:a16="http://schemas.microsoft.com/office/drawing/2014/main" id="{5A2C5570-E6F9-D579-983C-E85679CD8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76800"/>
            <a:ext cx="8686800" cy="1943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Anal canal is 3 cm total length </a:t>
            </a:r>
          </a:p>
          <a:p>
            <a:pPr marL="0" indent="0" algn="ctr">
              <a:buNone/>
            </a:pPr>
            <a:r>
              <a:rPr lang="en-US" altLang="en-US" sz="2800" dirty="0"/>
              <a:t>Anal columns are longitudinal ridges separated by mucus secreting anal sinuses </a:t>
            </a:r>
          </a:p>
          <a:p>
            <a:pPr marL="0" indent="0" algn="ctr">
              <a:buNone/>
            </a:pPr>
            <a:r>
              <a:rPr lang="en-US" altLang="en-US" sz="2800" dirty="0"/>
              <a:t>Hemorrhoids are permanently distended veins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9">
            <a:extLst>
              <a:ext uri="{FF2B5EF4-FFF2-40B4-BE49-F238E27FC236}">
                <a16:creationId xmlns:a16="http://schemas.microsoft.com/office/drawing/2014/main" id="{BFBEFEBD-6EE6-2045-43F6-6DC043F4C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Neural Control of Defecation</a:t>
            </a:r>
          </a:p>
        </p:txBody>
      </p:sp>
      <p:pic>
        <p:nvPicPr>
          <p:cNvPr id="28675" name="Picture 1028" descr="0877L">
            <a:extLst>
              <a:ext uri="{FF2B5EF4-FFF2-40B4-BE49-F238E27FC236}">
                <a16:creationId xmlns:a16="http://schemas.microsoft.com/office/drawing/2014/main" id="{5C64B52A-C1FF-04E8-FAE7-032D32E73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t="8774"/>
          <a:stretch>
            <a:fillRect/>
          </a:stretch>
        </p:blipFill>
        <p:spPr bwMode="auto">
          <a:xfrm>
            <a:off x="152400" y="1822450"/>
            <a:ext cx="51816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026">
            <a:extLst>
              <a:ext uri="{FF2B5EF4-FFF2-40B4-BE49-F238E27FC236}">
                <a16:creationId xmlns:a16="http://schemas.microsoft.com/office/drawing/2014/main" id="{2BC77F74-CF46-F31E-CF50-AD5CD80B4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71700"/>
            <a:ext cx="3657600" cy="4076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1. Filling of the rectum </a:t>
            </a:r>
          </a:p>
          <a:p>
            <a:pPr marL="0" indent="0" algn="ctr">
              <a:buNone/>
            </a:pPr>
            <a:endParaRPr lang="en-US" altLang="en-US" sz="2800" dirty="0"/>
          </a:p>
          <a:p>
            <a:pPr marL="0" indent="0" algn="ctr">
              <a:buNone/>
            </a:pPr>
            <a:r>
              <a:rPr lang="en-US" altLang="en-US" sz="2800" dirty="0"/>
              <a:t>2. Reflex contraction of rectum &amp; relaxation of internal anal sphincter </a:t>
            </a:r>
          </a:p>
          <a:p>
            <a:pPr marL="0" indent="0" algn="ctr">
              <a:buNone/>
            </a:pPr>
            <a:endParaRPr lang="en-US" altLang="en-US" sz="2800" dirty="0"/>
          </a:p>
          <a:p>
            <a:pPr marL="0" indent="0" algn="ctr">
              <a:buNone/>
            </a:pPr>
            <a:r>
              <a:rPr lang="en-US" altLang="en-US" sz="2800" dirty="0"/>
              <a:t>3. Voluntary relaxation of external sphincter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65D2D4C4-97AB-C877-61E7-90C48B4F7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 Sum It All Up…</a:t>
            </a:r>
          </a:p>
        </p:txBody>
      </p:sp>
      <p:pic>
        <p:nvPicPr>
          <p:cNvPr id="150542" name="Picture 14" descr="http://www.cristine.net/~cristine/images/2Picnic3.jpg">
            <a:extLst>
              <a:ext uri="{FF2B5EF4-FFF2-40B4-BE49-F238E27FC236}">
                <a16:creationId xmlns:a16="http://schemas.microsoft.com/office/drawing/2014/main" id="{6FCCE313-CE4F-2CED-897E-D9F21119CAA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59" y="1981200"/>
            <a:ext cx="2681881" cy="4114800"/>
          </a:xfrm>
          <a:noFill/>
        </p:spPr>
      </p:pic>
      <p:pic>
        <p:nvPicPr>
          <p:cNvPr id="150536" name="Picture 8" descr="http://www.toiletnet.com/FairfieldInnDallas.jpg">
            <a:extLst>
              <a:ext uri="{FF2B5EF4-FFF2-40B4-BE49-F238E27FC236}">
                <a16:creationId xmlns:a16="http://schemas.microsoft.com/office/drawing/2014/main" id="{03572139-4A36-9961-8637-659B0E74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9ED5BF-330E-4FF9-1900-2F226A96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19800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hlinkClick r:id="rId4"/>
              </a:rPr>
              <a:t>Molly the Marshmallow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58B3C63-684A-354C-0292-D9903331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06513"/>
            <a:ext cx="8686800" cy="5257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u="sng" dirty="0"/>
              <a:t>Ingestion</a:t>
            </a:r>
            <a:r>
              <a:rPr lang="en-US" altLang="en-US" dirty="0"/>
              <a:t> = intake of food </a:t>
            </a:r>
          </a:p>
          <a:p>
            <a:pPr marL="0" indent="0">
              <a:buNone/>
            </a:pPr>
            <a:r>
              <a:rPr lang="en-US" altLang="en-US" u="sng" dirty="0"/>
              <a:t>Digestion</a:t>
            </a:r>
            <a:r>
              <a:rPr lang="en-US" altLang="en-US" dirty="0"/>
              <a:t> = breakdown of molecules </a:t>
            </a:r>
          </a:p>
          <a:p>
            <a:pPr marL="0" indent="0">
              <a:buNone/>
            </a:pPr>
            <a:r>
              <a:rPr lang="en-US" altLang="en-US" dirty="0"/>
              <a:t>	- mechanical (chewing, grinding)</a:t>
            </a:r>
          </a:p>
          <a:p>
            <a:pPr marL="0" indent="0">
              <a:buNone/>
            </a:pPr>
            <a:r>
              <a:rPr lang="en-US" altLang="en-US" dirty="0"/>
              <a:t>	- chemical (enzyme action)</a:t>
            </a:r>
          </a:p>
          <a:p>
            <a:pPr marL="0" indent="0">
              <a:buNone/>
            </a:pPr>
            <a:r>
              <a:rPr lang="en-US" altLang="en-US" u="sng" dirty="0"/>
              <a:t>Absorption</a:t>
            </a:r>
            <a:r>
              <a:rPr lang="en-US" altLang="en-US" dirty="0"/>
              <a:t> = uptake nutrients into blood/lymph </a:t>
            </a:r>
          </a:p>
          <a:p>
            <a:pPr marL="0" indent="0">
              <a:buNone/>
            </a:pPr>
            <a:r>
              <a:rPr lang="en-US" altLang="en-US" u="sng" dirty="0"/>
              <a:t>Defecation</a:t>
            </a:r>
            <a:r>
              <a:rPr lang="en-US" altLang="en-US" dirty="0"/>
              <a:t> = elimination of undigested material</a:t>
            </a: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7DC3245E-56FC-1CC6-84A2-9FE4DB03D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"/>
            <a:ext cx="495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Digestive Functions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9">
            <a:extLst>
              <a:ext uri="{FF2B5EF4-FFF2-40B4-BE49-F238E27FC236}">
                <a16:creationId xmlns:a16="http://schemas.microsoft.com/office/drawing/2014/main" id="{95457B05-0D89-859A-E23F-BDE354717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Subdivisions of the Digestive System</a:t>
            </a:r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21EE450F-2410-8F14-0EFF-77FE391A1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485900"/>
            <a:ext cx="8686800" cy="5257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u="sng" dirty="0"/>
              <a:t>Digestive tract (GI tract) </a:t>
            </a:r>
            <a:endParaRPr lang="en-US" altLang="en-US" sz="1500" u="sng" dirty="0"/>
          </a:p>
          <a:p>
            <a:pPr lvl="1"/>
            <a:r>
              <a:rPr lang="en-US" altLang="en-US" dirty="0"/>
              <a:t>30 foot long tube extending from </a:t>
            </a:r>
            <a:br>
              <a:rPr lang="en-US" altLang="en-US" dirty="0"/>
            </a:br>
            <a:r>
              <a:rPr lang="en-US" altLang="en-US" dirty="0"/>
              <a:t>mouth to anus </a:t>
            </a:r>
            <a:endParaRPr lang="en-US" altLang="en-US" sz="1500" dirty="0"/>
          </a:p>
          <a:p>
            <a:pPr marL="0" indent="0">
              <a:buNone/>
            </a:pPr>
            <a:r>
              <a:rPr lang="en-US" altLang="en-US" u="sng" dirty="0"/>
              <a:t>Accessory organs </a:t>
            </a:r>
            <a:endParaRPr lang="en-US" altLang="en-US" sz="1500" u="sng" dirty="0"/>
          </a:p>
          <a:p>
            <a:pPr lvl="1"/>
            <a:r>
              <a:rPr lang="en-US" altLang="en-US" dirty="0"/>
              <a:t>teeth, tongue, liver, gallbladder, </a:t>
            </a:r>
            <a:br>
              <a:rPr lang="en-US" altLang="en-US" dirty="0"/>
            </a:br>
            <a:r>
              <a:rPr lang="en-US" altLang="en-US" dirty="0"/>
              <a:t>pancreas, salivary glands </a:t>
            </a:r>
          </a:p>
        </p:txBody>
      </p:sp>
      <p:pic>
        <p:nvPicPr>
          <p:cNvPr id="6148" name="Picture 1026" descr="0834">
            <a:extLst>
              <a:ext uri="{FF2B5EF4-FFF2-40B4-BE49-F238E27FC236}">
                <a16:creationId xmlns:a16="http://schemas.microsoft.com/office/drawing/2014/main" id="{52F698C0-EC8A-4AA8-7797-8D33179DE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3" t="11273" r="27495"/>
          <a:stretch>
            <a:fillRect/>
          </a:stretch>
        </p:blipFill>
        <p:spPr bwMode="auto">
          <a:xfrm>
            <a:off x="5867400" y="1333500"/>
            <a:ext cx="3048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AE8BB20B-8FDA-7A4F-BBDA-0C773E66E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Lesser &amp; Greater Omentum</a:t>
            </a: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3FD5C1C3-5938-303B-7C51-E308465D7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53100"/>
            <a:ext cx="86868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 dirty="0"/>
              <a:t>Lesser attaches stomach to liver </a:t>
            </a:r>
          </a:p>
          <a:p>
            <a:pPr marL="0" indent="0">
              <a:buNone/>
            </a:pPr>
            <a:r>
              <a:rPr lang="en-US" altLang="en-US" sz="2800" dirty="0"/>
              <a:t>Greater covers small intestines like an apron</a:t>
            </a:r>
          </a:p>
        </p:txBody>
      </p:sp>
      <p:pic>
        <p:nvPicPr>
          <p:cNvPr id="7172" name="Picture 7" descr="25_03">
            <a:extLst>
              <a:ext uri="{FF2B5EF4-FFF2-40B4-BE49-F238E27FC236}">
                <a16:creationId xmlns:a16="http://schemas.microsoft.com/office/drawing/2014/main" id="{7675BD9B-CD70-331C-C42C-C3A1080F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/>
          <a:stretch>
            <a:fillRect/>
          </a:stretch>
        </p:blipFill>
        <p:spPr bwMode="auto">
          <a:xfrm>
            <a:off x="1524000" y="998538"/>
            <a:ext cx="66548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3D649DF7-9CE1-BD3D-237D-F157B46D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Mesentery and Mesocolon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279287E-98E6-10F7-0E49-89AB640E6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76900"/>
            <a:ext cx="868680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 dirty="0"/>
              <a:t>Mesentery of small intestines holds many blood vessels </a:t>
            </a:r>
          </a:p>
          <a:p>
            <a:pPr marL="0" indent="0">
              <a:buNone/>
            </a:pPr>
            <a:r>
              <a:rPr lang="en-US" altLang="en-US" sz="2800" dirty="0"/>
              <a:t>Mesocolon anchors the colon to the back body wall</a:t>
            </a:r>
          </a:p>
        </p:txBody>
      </p:sp>
      <p:pic>
        <p:nvPicPr>
          <p:cNvPr id="8196" name="Picture 2" descr="25_03b">
            <a:extLst>
              <a:ext uri="{FF2B5EF4-FFF2-40B4-BE49-F238E27FC236}">
                <a16:creationId xmlns:a16="http://schemas.microsoft.com/office/drawing/2014/main" id="{2C59502C-D831-62A0-B0F2-DB472088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/>
          <a:stretch>
            <a:fillRect/>
          </a:stretch>
        </p:blipFill>
        <p:spPr bwMode="auto">
          <a:xfrm>
            <a:off x="1295400" y="1104900"/>
            <a:ext cx="6350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7">
            <a:extLst>
              <a:ext uri="{FF2B5EF4-FFF2-40B4-BE49-F238E27FC236}">
                <a16:creationId xmlns:a16="http://schemas.microsoft.com/office/drawing/2014/main" id="{89202B6E-88C3-275E-1200-627F1EB1C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The Mouth or Oral Cavity</a:t>
            </a:r>
          </a:p>
        </p:txBody>
      </p:sp>
      <p:pic>
        <p:nvPicPr>
          <p:cNvPr id="9219" name="Picture 1026" descr="25_04">
            <a:extLst>
              <a:ext uri="{FF2B5EF4-FFF2-40B4-BE49-F238E27FC236}">
                <a16:creationId xmlns:a16="http://schemas.microsoft.com/office/drawing/2014/main" id="{A3DB0E4B-708A-76D7-1F1E-0903295C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/>
          <a:stretch>
            <a:fillRect/>
          </a:stretch>
        </p:blipFill>
        <p:spPr bwMode="auto">
          <a:xfrm>
            <a:off x="914400" y="1295400"/>
            <a:ext cx="73914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9C60811D-DAA3-D81B-4CC5-5129A72DE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The Mouth or Oral Cavity</a:t>
            </a:r>
          </a:p>
        </p:txBody>
      </p:sp>
      <p:pic>
        <p:nvPicPr>
          <p:cNvPr id="10243" name="Picture 2" descr="25_04">
            <a:extLst>
              <a:ext uri="{FF2B5EF4-FFF2-40B4-BE49-F238E27FC236}">
                <a16:creationId xmlns:a16="http://schemas.microsoft.com/office/drawing/2014/main" id="{3567061C-6462-309B-04DD-1C25CB13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/>
          <a:stretch>
            <a:fillRect/>
          </a:stretch>
        </p:blipFill>
        <p:spPr bwMode="auto">
          <a:xfrm>
            <a:off x="914400" y="1295400"/>
            <a:ext cx="73914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2">
            <a:extLst>
              <a:ext uri="{FF2B5EF4-FFF2-40B4-BE49-F238E27FC236}">
                <a16:creationId xmlns:a16="http://schemas.microsoft.com/office/drawing/2014/main" id="{43992A47-36D6-DBCA-5318-BFB6E7D19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Salivary Glands</a:t>
            </a:r>
          </a:p>
        </p:txBody>
      </p:sp>
      <p:pic>
        <p:nvPicPr>
          <p:cNvPr id="11267" name="Picture 1031" descr="0841L">
            <a:extLst>
              <a:ext uri="{FF2B5EF4-FFF2-40B4-BE49-F238E27FC236}">
                <a16:creationId xmlns:a16="http://schemas.microsoft.com/office/drawing/2014/main" id="{5B01A7EE-AAF3-20A5-34A6-FAF752D96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/>
          <a:stretch>
            <a:fillRect/>
          </a:stretch>
        </p:blipFill>
        <p:spPr bwMode="auto">
          <a:xfrm>
            <a:off x="1905000" y="1181100"/>
            <a:ext cx="55880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029">
            <a:extLst>
              <a:ext uri="{FF2B5EF4-FFF2-40B4-BE49-F238E27FC236}">
                <a16:creationId xmlns:a16="http://schemas.microsoft.com/office/drawing/2014/main" id="{9FAA9B64-BBB9-760F-3D5B-38A68A834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67300"/>
            <a:ext cx="86868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 dirty="0"/>
              <a:t>Small intrinsic glands found under mucous membrane of mouth, lips, cheeks and tongue -- secrete at constant rate </a:t>
            </a:r>
            <a:endParaRPr lang="en-US" altLang="en-US" sz="1500" dirty="0"/>
          </a:p>
          <a:p>
            <a:pPr marL="0" indent="0">
              <a:buNone/>
            </a:pPr>
            <a:r>
              <a:rPr lang="en-US" altLang="en-US" sz="2800" dirty="0"/>
              <a:t>3 pairs extrinsic glands connected to oral cavity by ducts </a:t>
            </a:r>
            <a:endParaRPr lang="en-US" altLang="en-US" sz="1500" dirty="0"/>
          </a:p>
          <a:p>
            <a:pPr lvl="1"/>
            <a:r>
              <a:rPr lang="en-US" altLang="en-US" sz="2400" dirty="0"/>
              <a:t>parotid, submandibular and sublingual</a:t>
            </a:r>
          </a:p>
        </p:txBody>
      </p:sp>
      <p:sp>
        <p:nvSpPr>
          <p:cNvPr id="132100" name="Rectangle 1028">
            <a:extLst>
              <a:ext uri="{FF2B5EF4-FFF2-40B4-BE49-F238E27FC236}">
                <a16:creationId xmlns:a16="http://schemas.microsoft.com/office/drawing/2014/main" id="{C42C0045-F1A1-ECAD-9F44-944E6C6A2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33900"/>
            <a:ext cx="14478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32099" name="Rectangle 1027">
            <a:extLst>
              <a:ext uri="{FF2B5EF4-FFF2-40B4-BE49-F238E27FC236}">
                <a16:creationId xmlns:a16="http://schemas.microsoft.com/office/drawing/2014/main" id="{7346214E-627B-3278-F605-2CB63FA1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43100"/>
            <a:ext cx="12192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32098" name="Rectangle 1026">
            <a:extLst>
              <a:ext uri="{FF2B5EF4-FFF2-40B4-BE49-F238E27FC236}">
                <a16:creationId xmlns:a16="http://schemas.microsoft.com/office/drawing/2014/main" id="{5D8396AB-D868-9469-5DFC-749D97A44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95700"/>
            <a:ext cx="10668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132099" grpId="0" animBg="1"/>
      <p:bldP spid="132098" grpId="0" animBg="1"/>
    </p:bldLst>
  </p:timing>
</p:sld>
</file>

<file path=ppt/theme/theme1.xml><?xml version="1.0" encoding="utf-8"?>
<a:theme xmlns:a="http://schemas.openxmlformats.org/drawingml/2006/main" name="Pulse">
  <a:themeElements>
    <a:clrScheme name="Pulse 1">
      <a:dk1>
        <a:srgbClr val="000000"/>
      </a:dk1>
      <a:lt1>
        <a:srgbClr val="CCECFF"/>
      </a:lt1>
      <a:dk2>
        <a:srgbClr val="000066"/>
      </a:dk2>
      <a:lt2>
        <a:srgbClr val="6699FF"/>
      </a:lt2>
      <a:accent1>
        <a:srgbClr val="33CCCC"/>
      </a:accent1>
      <a:accent2>
        <a:srgbClr val="0099FF"/>
      </a:accent2>
      <a:accent3>
        <a:srgbClr val="E2F4FF"/>
      </a:accent3>
      <a:accent4>
        <a:srgbClr val="000000"/>
      </a:accent4>
      <a:accent5>
        <a:srgbClr val="ADE2E2"/>
      </a:accent5>
      <a:accent6>
        <a:srgbClr val="008AE7"/>
      </a:accent6>
      <a:hlink>
        <a:srgbClr val="FFFFFF"/>
      </a:hlink>
      <a:folHlink>
        <a:srgbClr val="3366FF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514</Words>
  <Application>Microsoft Office PowerPoint</Application>
  <PresentationFormat>On-screen Show (4:3)</PresentationFormat>
  <Paragraphs>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Times New Roman</vt:lpstr>
      <vt:lpstr>Arial</vt:lpstr>
      <vt:lpstr>Calibri</vt:lpstr>
      <vt:lpstr>Pulse</vt:lpstr>
      <vt:lpstr>PowerPoint Presentation</vt:lpstr>
      <vt:lpstr>Overview of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Sum It All Up…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Scott Johnson</cp:lastModifiedBy>
  <cp:revision>7</cp:revision>
  <dcterms:created xsi:type="dcterms:W3CDTF">1601-01-01T00:00:00Z</dcterms:created>
  <dcterms:modified xsi:type="dcterms:W3CDTF">2025-07-17T22:18:51Z</dcterms:modified>
</cp:coreProperties>
</file>