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7" r:id="rId15"/>
    <p:sldId id="268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2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066BB4E-4F72-82AB-02D2-835BFEEC0E7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1035AB47-3D42-3A92-E724-BEFA7EB2B5C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DFFD92BD-CA26-78CF-A3E6-284EB55B0DE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B192B1C8-A504-CC42-4D3B-D06D28F40DF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10A66D6A-D676-76A1-443C-5FBB00F6124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A9C4580B-A173-23E7-3C70-372B22CEAA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1068742D-998B-78AF-8810-E29698D25E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5309CA23-45F0-373B-A539-3B59718079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CD9A888D-1B61-E20E-8AF9-AC94D1F071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280BB505-D7D2-721F-451A-5B7713B346B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BF49686B-B822-51AF-663B-4714D40286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82B52788-2583-5F35-37EC-4E48A800EA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17EE3C3-6609-49EA-8CE4-8903EED777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05153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4BAD3A-7EA3-B0B0-2FE6-FB69434AC6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5160E30-1FC0-AAC5-751D-B97D4DF17B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B53BA-9D79-4610-A2BB-65CB832EDE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871CDE2-1C58-9F53-18E7-BBB41B6DDEE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473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8E8F1B-3DF7-0B58-D91E-8F2DFD70CB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DFA5C10-B86B-41CF-5918-17DC2199C3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07B31C-AACC-4110-8CF7-92C27730E6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9E7C307-3900-8A84-305B-C577B7C4141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199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122A64-D583-EC81-A954-671AF1A32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14B268-D452-1ADE-8282-47D262B7DE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244B7-895E-459B-8E53-9A3CA0D5CE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86209D9-51F7-BBEF-50B3-610453C0337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4816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C4BC71-1FFD-1F9E-D840-6941EF094B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60B0957-BBB1-0879-84CA-0666D7FEDC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E2C4D-531C-44FC-9940-FC84BB8D641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29F2273-7253-A93C-F92B-D564D3238D9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5646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6AF60DF-7FA8-9F21-4C38-BBDDDE566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3FFED53-FB56-A6CA-A7EB-E573051CAC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FA0BAE-6358-4DAC-A2F9-7794D797566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BE0D5B3-314A-96E5-F023-C46FBC229C9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8154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A8262C1-52ED-B047-0993-C539CCF0B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8DE5504-1FED-F316-208B-33AAA227E7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E97BD-B5EA-4FF7-9E09-041D8220E6F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85CB8018-6EFC-2368-61E2-26A8D0DCEEB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2122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3B75BF-8DA0-C34C-654A-950618BAE2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055730-C0C0-514F-E07C-D2DFA344D7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38B54-6C43-44E3-910C-85ED89D1EC2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05F100CB-3A77-2C69-4639-588FB545BA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277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9C0254B-B557-A7E0-2188-283A26C1B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C14A135-06A4-0A9B-6A02-9F027DF56E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E53240-DB21-42D4-9129-2C4C5E5F5D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0128C7DA-3E7A-3BD3-D0E7-F0E1FC2ED07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0295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54788B5-6591-A2EE-799B-33D2BF5840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7101DBA-E3BE-2A99-1998-C7D4D71902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68D1B-6ADB-4D9C-9943-3C389AE0491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B85A833-2C30-A3A5-DBEA-701F19AA700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1109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41CFBBA-5E4B-9F02-95D3-E395F0F817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350154A-1BDF-01D7-001A-750F40C72B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0FD0D2-2DA6-4D34-B56A-FDC9EA8FCCB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AA40044-3F2E-2333-49B4-AD7E4EE1A61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7155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FFB5AA3-D5E9-D8F9-3879-997A4D00581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8F3049F-BAD4-118B-4183-BC63476B7E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3A9899BA-00D9-4FF0-B386-BEFD453B05AA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5E823CD7-25D7-2AA7-6FF3-05F7C2F933B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89E3053E-FA26-905F-5979-5E3FD8B12E4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318" name="Freeform 6">
                <a:extLst>
                  <a:ext uri="{FF2B5EF4-FFF2-40B4-BE49-F238E27FC236}">
                    <a16:creationId xmlns:a16="http://schemas.microsoft.com/office/drawing/2014/main" id="{09F985F9-23CE-1D9B-23A0-D823D6CAAA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19" name="Freeform 7">
                <a:extLst>
                  <a:ext uri="{FF2B5EF4-FFF2-40B4-BE49-F238E27FC236}">
                    <a16:creationId xmlns:a16="http://schemas.microsoft.com/office/drawing/2014/main" id="{9D5ED87D-533C-C1DB-5499-E190E9A91A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0" name="Freeform 8">
                <a:extLst>
                  <a:ext uri="{FF2B5EF4-FFF2-40B4-BE49-F238E27FC236}">
                    <a16:creationId xmlns:a16="http://schemas.microsoft.com/office/drawing/2014/main" id="{E7626D28-885A-8B18-9B19-3A8F170ABF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03EB3A23-33A4-59D4-D374-3D01E224464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2" name="Freeform 10">
                <a:extLst>
                  <a:ext uri="{FF2B5EF4-FFF2-40B4-BE49-F238E27FC236}">
                    <a16:creationId xmlns:a16="http://schemas.microsoft.com/office/drawing/2014/main" id="{2606E423-FCBE-7127-85D8-394D77D2F1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323" name="Freeform 11">
              <a:extLst>
                <a:ext uri="{FF2B5EF4-FFF2-40B4-BE49-F238E27FC236}">
                  <a16:creationId xmlns:a16="http://schemas.microsoft.com/office/drawing/2014/main" id="{5BB8171B-AD58-1F13-DE4B-81A10BB492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712A6923-AFA6-2131-0238-7F2D1E3925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5" name="Rectangle 13">
            <a:extLst>
              <a:ext uri="{FF2B5EF4-FFF2-40B4-BE49-F238E27FC236}">
                <a16:creationId xmlns:a16="http://schemas.microsoft.com/office/drawing/2014/main" id="{03D7C6F2-1DAF-BEA9-F6CA-CBEBABD25E7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26" name="Rectangle 14">
            <a:extLst>
              <a:ext uri="{FF2B5EF4-FFF2-40B4-BE49-F238E27FC236}">
                <a16:creationId xmlns:a16="http://schemas.microsoft.com/office/drawing/2014/main" id="{EEC4C96A-7CFD-AABC-B906-B512A454192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7" name="Rectangle 15">
            <a:extLst>
              <a:ext uri="{FF2B5EF4-FFF2-40B4-BE49-F238E27FC236}">
                <a16:creationId xmlns:a16="http://schemas.microsoft.com/office/drawing/2014/main" id="{32B6EB77-D946-5941-BFF0-ADFFE276D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150496-726F-9496-91A9-009CAF665D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Chemical Reactions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FE3904C-7C10-29BB-E95C-6521F210EB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Chapter 11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622871D-1EEB-46C5-72E3-0B4885C9FE6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Types of chemical reactions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8DAE40B-5800-C71C-C1C8-87005D039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Decomposition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2 NaHCO</a:t>
            </a:r>
            <a:r>
              <a:rPr lang="en-US" b="1" baseline="-25000" dirty="0"/>
              <a:t>3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CO</a:t>
            </a:r>
            <a:r>
              <a:rPr lang="en-US" b="1" baseline="-25000" dirty="0"/>
              <a:t>2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O + Na</a:t>
            </a:r>
            <a:r>
              <a:rPr lang="en-US" b="1" baseline="-25000" dirty="0"/>
              <a:t>2</a:t>
            </a:r>
            <a:r>
              <a:rPr lang="en-US" b="1" dirty="0"/>
              <a:t>CO</a:t>
            </a:r>
            <a:r>
              <a:rPr lang="en-US" b="1" baseline="-25000" dirty="0"/>
              <a:t>3</a:t>
            </a: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2 NaBr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2 Na + Br</a:t>
            </a:r>
            <a:r>
              <a:rPr lang="en-US" b="1" baseline="-25000" dirty="0"/>
              <a:t>2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BD6BC1B-8919-098C-3E4D-8524C07E805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Types of chemical reactions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0260AEF-49DF-8573-4500-FE9321A835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52578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Combustion – incomplete (CO) or complete (CO</a:t>
            </a:r>
            <a:r>
              <a:rPr lang="en-US" b="1" u="sng" baseline="-25000" dirty="0"/>
              <a:t>2</a:t>
            </a:r>
            <a:r>
              <a:rPr lang="en-US" b="1" u="sng" dirty="0"/>
              <a:t>)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C</a:t>
            </a:r>
            <a:r>
              <a:rPr lang="en-US" b="1" baseline="-25000" dirty="0"/>
              <a:t>6</a:t>
            </a:r>
            <a:r>
              <a:rPr lang="en-US" b="1" dirty="0"/>
              <a:t>H</a:t>
            </a:r>
            <a:r>
              <a:rPr lang="en-US" b="1" baseline="-25000" dirty="0"/>
              <a:t>12</a:t>
            </a:r>
            <a:r>
              <a:rPr lang="en-US" b="1" dirty="0"/>
              <a:t>O</a:t>
            </a:r>
            <a:r>
              <a:rPr lang="en-US" b="1" baseline="-25000" dirty="0"/>
              <a:t>6</a:t>
            </a:r>
            <a:r>
              <a:rPr lang="en-US" b="1" dirty="0"/>
              <a:t> completely combusts.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C</a:t>
            </a:r>
            <a:r>
              <a:rPr lang="en-US" b="1" baseline="-25000" dirty="0"/>
              <a:t>6</a:t>
            </a:r>
            <a:r>
              <a:rPr lang="en-US" b="1" dirty="0"/>
              <a:t>H</a:t>
            </a:r>
            <a:r>
              <a:rPr lang="en-US" b="1" baseline="-25000" dirty="0"/>
              <a:t>12</a:t>
            </a:r>
            <a:r>
              <a:rPr lang="en-US" b="1" dirty="0"/>
              <a:t>O</a:t>
            </a:r>
            <a:r>
              <a:rPr lang="en-US" b="1" baseline="-25000" dirty="0"/>
              <a:t>6</a:t>
            </a:r>
            <a:r>
              <a:rPr lang="en-US" b="1" dirty="0"/>
              <a:t> + 6 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6 H</a:t>
            </a:r>
            <a:r>
              <a:rPr lang="en-US" b="1" baseline="-25000" dirty="0"/>
              <a:t>2</a:t>
            </a:r>
            <a:r>
              <a:rPr lang="en-US" b="1" dirty="0"/>
              <a:t>O + 6 CO</a:t>
            </a:r>
            <a:r>
              <a:rPr lang="en-US" b="1" baseline="-25000" dirty="0"/>
              <a:t>2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Ethane (C</a:t>
            </a:r>
            <a:r>
              <a:rPr lang="en-US" b="1" baseline="-25000" dirty="0"/>
              <a:t>2</a:t>
            </a:r>
            <a:r>
              <a:rPr lang="en-US" b="1" dirty="0"/>
              <a:t>H</a:t>
            </a:r>
            <a:r>
              <a:rPr lang="en-US" b="1" baseline="-25000" dirty="0"/>
              <a:t>6</a:t>
            </a:r>
            <a:r>
              <a:rPr lang="en-US" b="1" dirty="0"/>
              <a:t>) incompletely combusts.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2 C</a:t>
            </a:r>
            <a:r>
              <a:rPr lang="en-US" b="1" baseline="-25000" dirty="0"/>
              <a:t>2</a:t>
            </a:r>
            <a:r>
              <a:rPr lang="en-US" b="1" dirty="0"/>
              <a:t>H</a:t>
            </a:r>
            <a:r>
              <a:rPr lang="en-US" b="1" baseline="-25000" dirty="0"/>
              <a:t>6</a:t>
            </a:r>
            <a:r>
              <a:rPr lang="en-US" b="1" dirty="0"/>
              <a:t> + 5 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4 CO + 6 H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9CD6AD2-2DC7-9591-D78A-FCE1331FAA3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Predicting Solubility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52EADD5-D7F0-0A62-CFF0-A06CBCDEE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A)  All common salts of the Group 1 elements and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	ammonium ion are soluble. (column 1 w/ 17)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B)  All common acetates and nitrates are soluble.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C)  All binary compounds of Group 17 elements 	(other than F) with metals are soluble except 	those of silver, mercury (I), and lead.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D)  All sulfates are soluble except those of barium,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	strontium, lead, calcium, silver, and mercury.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	E)  Except for those in Rule A, carbonates, 	hydroxides, oxides, sulfides, and phosphates 	are insoluble.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662BBFC-3D8F-EA36-1465-7982F19DE42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Predicting Solubility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F594842-C620-4634-CF14-685862481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en-US" b="1" dirty="0"/>
              <a:t>EX:  BaSO</a:t>
            </a:r>
            <a:r>
              <a:rPr lang="en-US" b="1" baseline="-25000" dirty="0"/>
              <a:t>4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Pb(NO</a:t>
            </a:r>
            <a:r>
              <a:rPr lang="en-US" b="1" baseline="-25000" dirty="0"/>
              <a:t>3</a:t>
            </a:r>
            <a:r>
              <a:rPr lang="en-US" b="1" dirty="0"/>
              <a:t>)</a:t>
            </a:r>
            <a:r>
              <a:rPr lang="en-US" b="1" baseline="-25000" dirty="0"/>
              <a:t>2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(NH</a:t>
            </a:r>
            <a:r>
              <a:rPr lang="en-US" b="1" baseline="-25000" dirty="0"/>
              <a:t>4</a:t>
            </a:r>
            <a:r>
              <a:rPr lang="en-US" b="1" dirty="0"/>
              <a:t>)</a:t>
            </a:r>
            <a:r>
              <a:rPr lang="en-US" b="1" baseline="-25000" dirty="0"/>
              <a:t>2</a:t>
            </a:r>
            <a:r>
              <a:rPr lang="en-US" b="1" dirty="0"/>
              <a:t>S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</a:t>
            </a:r>
            <a:r>
              <a:rPr lang="en-US" b="1" dirty="0" err="1"/>
              <a:t>CaS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</a:t>
            </a:r>
            <a:r>
              <a:rPr lang="en-US" b="1" dirty="0" err="1"/>
              <a:t>AgF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Ca(C</a:t>
            </a:r>
            <a:r>
              <a:rPr lang="en-US" b="1" baseline="-25000" dirty="0"/>
              <a:t>2</a:t>
            </a:r>
            <a:r>
              <a:rPr lang="en-US" b="1" dirty="0"/>
              <a:t>H</a:t>
            </a:r>
            <a:r>
              <a:rPr lang="en-US" b="1" baseline="-25000" dirty="0"/>
              <a:t>3</a:t>
            </a:r>
            <a:r>
              <a:rPr lang="en-US" b="1" dirty="0"/>
              <a:t>O</a:t>
            </a:r>
            <a:r>
              <a:rPr lang="en-US" b="1" baseline="-25000" dirty="0"/>
              <a:t>2</a:t>
            </a:r>
            <a:r>
              <a:rPr lang="en-US" b="1" dirty="0"/>
              <a:t>)</a:t>
            </a:r>
            <a:r>
              <a:rPr lang="en-US" b="1" baseline="-25000" dirty="0"/>
              <a:t>2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NaCl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 MgO</a:t>
            </a:r>
          </a:p>
          <a:p>
            <a:pPr marL="609600" indent="-609600"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3D3AF8A-D715-E6FE-A982-701CC4AEC42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Net Ionic Equations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46E6262-12C7-0084-8079-589E9F9AF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AgNO</a:t>
            </a:r>
            <a:r>
              <a:rPr lang="en-US" sz="2400" b="1" baseline="-25000" dirty="0"/>
              <a:t>3</a:t>
            </a:r>
            <a:r>
              <a:rPr lang="en-US" sz="2400" b="1" dirty="0"/>
              <a:t>(</a:t>
            </a:r>
            <a:r>
              <a:rPr lang="en-US" sz="2400" b="1" i="1" dirty="0"/>
              <a:t>aq</a:t>
            </a:r>
            <a:r>
              <a:rPr lang="en-US" sz="2400" b="1" dirty="0"/>
              <a:t>) + NaCl (</a:t>
            </a:r>
            <a:r>
              <a:rPr lang="en-US" sz="2400" b="1" i="1" dirty="0"/>
              <a:t>aq</a:t>
            </a:r>
            <a:r>
              <a:rPr lang="en-US" sz="2400" b="1" dirty="0"/>
              <a:t>) </a:t>
            </a:r>
            <a:r>
              <a:rPr lang="en-US" sz="2400" b="1" dirty="0">
                <a:sym typeface="Wingdings" pitchFamily="2" charset="2"/>
              </a:rPr>
              <a:t></a:t>
            </a:r>
            <a:r>
              <a:rPr lang="en-US" sz="2400" b="1" dirty="0"/>
              <a:t> AgCl (</a:t>
            </a:r>
            <a:r>
              <a:rPr lang="en-US" sz="2400" b="1" i="1" dirty="0"/>
              <a:t>s</a:t>
            </a:r>
            <a:r>
              <a:rPr lang="en-US" sz="2400" b="1" dirty="0"/>
              <a:t>) + NaNO</a:t>
            </a:r>
            <a:r>
              <a:rPr lang="en-US" sz="2400" b="1" baseline="-25000" dirty="0"/>
              <a:t>3</a:t>
            </a:r>
            <a:r>
              <a:rPr lang="en-US" sz="2400" b="1" dirty="0"/>
              <a:t>(</a:t>
            </a:r>
            <a:r>
              <a:rPr lang="en-US" sz="2400" b="1" i="1" dirty="0"/>
              <a:t>aq</a:t>
            </a:r>
            <a:r>
              <a:rPr lang="en-US" sz="2400" b="1" dirty="0"/>
              <a:t>)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	what are the ions in the </a:t>
            </a:r>
            <a:r>
              <a:rPr lang="en-US" b="1" u="sng" dirty="0"/>
              <a:t>aqueous</a:t>
            </a:r>
            <a:r>
              <a:rPr lang="en-US" b="1" dirty="0"/>
              <a:t> state?</a:t>
            </a:r>
          </a:p>
          <a:p>
            <a:pPr marL="660400" indent="-660400" eaLnBrk="1" hangingPunct="1">
              <a:lnSpc>
                <a:spcPct val="90000"/>
              </a:lnSpc>
              <a:defRPr/>
            </a:pPr>
            <a:endParaRPr lang="en-US" sz="1600" b="1" dirty="0"/>
          </a:p>
          <a:p>
            <a:pPr marL="660400" indent="-660400" eaLnBrk="1" hangingPunct="1">
              <a:lnSpc>
                <a:spcPct val="90000"/>
              </a:lnSpc>
              <a:defRPr/>
            </a:pPr>
            <a:endParaRPr lang="en-US" sz="1600" b="1" dirty="0"/>
          </a:p>
          <a:p>
            <a:pPr marL="660400" indent="-660400" eaLnBrk="1" hangingPunct="1">
              <a:lnSpc>
                <a:spcPct val="90000"/>
              </a:lnSpc>
              <a:defRPr/>
            </a:pPr>
            <a:endParaRPr lang="en-US" sz="1600" b="1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1600" b="1" dirty="0"/>
              <a:t>	Ag</a:t>
            </a:r>
            <a:r>
              <a:rPr lang="en-US" sz="1600" b="1" baseline="30000" dirty="0"/>
              <a:t>+1</a:t>
            </a:r>
            <a:r>
              <a:rPr lang="en-US" sz="1600" b="1" dirty="0"/>
              <a:t> (</a:t>
            </a:r>
            <a:r>
              <a:rPr lang="en-US" sz="1600" b="1" i="1" dirty="0"/>
              <a:t>aq</a:t>
            </a:r>
            <a:r>
              <a:rPr lang="en-US" sz="1600" b="1" dirty="0"/>
              <a:t>) + NO</a:t>
            </a:r>
            <a:r>
              <a:rPr lang="en-US" sz="1600" b="1" baseline="-25000" dirty="0"/>
              <a:t>3</a:t>
            </a:r>
            <a:r>
              <a:rPr lang="en-US" sz="1600" b="1" dirty="0"/>
              <a:t> </a:t>
            </a:r>
            <a:r>
              <a:rPr lang="en-US" sz="1600" b="1" baseline="30000" dirty="0"/>
              <a:t>-1</a:t>
            </a:r>
            <a:r>
              <a:rPr lang="en-US" sz="1600" b="1" dirty="0"/>
              <a:t>(</a:t>
            </a:r>
            <a:r>
              <a:rPr lang="en-US" sz="1600" b="1" i="1" dirty="0"/>
              <a:t>aq</a:t>
            </a:r>
            <a:r>
              <a:rPr lang="en-US" sz="1600" b="1" dirty="0"/>
              <a:t>) + Na</a:t>
            </a:r>
            <a:r>
              <a:rPr lang="en-US" sz="1600" b="1" baseline="30000" dirty="0"/>
              <a:t>+1</a:t>
            </a:r>
            <a:r>
              <a:rPr lang="en-US" sz="1600" b="1" dirty="0"/>
              <a:t> (</a:t>
            </a:r>
            <a:r>
              <a:rPr lang="en-US" sz="1600" b="1" i="1" dirty="0"/>
              <a:t>aq</a:t>
            </a:r>
            <a:r>
              <a:rPr lang="en-US" sz="1600" b="1" dirty="0"/>
              <a:t>) + Cl</a:t>
            </a:r>
            <a:r>
              <a:rPr lang="en-US" sz="1600" b="1" baseline="30000" dirty="0"/>
              <a:t>-1</a:t>
            </a:r>
            <a:r>
              <a:rPr lang="en-US" sz="1600" b="1" dirty="0"/>
              <a:t> (</a:t>
            </a:r>
            <a:r>
              <a:rPr lang="en-US" sz="1600" b="1" i="1" dirty="0"/>
              <a:t>aq</a:t>
            </a:r>
            <a:r>
              <a:rPr lang="en-US" sz="1600" b="1" dirty="0"/>
              <a:t>) </a:t>
            </a:r>
            <a:r>
              <a:rPr lang="en-US" sz="1600" b="1" dirty="0">
                <a:sym typeface="Wingdings" pitchFamily="2" charset="2"/>
              </a:rPr>
              <a:t></a:t>
            </a:r>
            <a:r>
              <a:rPr lang="en-US" sz="1600" b="1" dirty="0"/>
              <a:t> </a:t>
            </a:r>
            <a:r>
              <a:rPr lang="en-US" sz="1400" b="1" dirty="0"/>
              <a:t>AgCl(</a:t>
            </a:r>
            <a:r>
              <a:rPr lang="en-US" sz="1400" b="1" i="1" dirty="0"/>
              <a:t>s</a:t>
            </a:r>
            <a:r>
              <a:rPr lang="en-US" sz="1400" b="1" dirty="0"/>
              <a:t>) + Na</a:t>
            </a:r>
            <a:r>
              <a:rPr lang="en-US" sz="1400" b="1" baseline="30000" dirty="0"/>
              <a:t>+1</a:t>
            </a:r>
            <a:r>
              <a:rPr lang="en-US" sz="1400" b="1" dirty="0"/>
              <a:t> (</a:t>
            </a:r>
            <a:r>
              <a:rPr lang="en-US" sz="1400" b="1" i="1" dirty="0"/>
              <a:t>aq</a:t>
            </a:r>
            <a:r>
              <a:rPr lang="en-US" sz="1400" b="1" dirty="0"/>
              <a:t>) + NO</a:t>
            </a:r>
            <a:r>
              <a:rPr lang="en-US" sz="1400" b="1" baseline="-25000" dirty="0"/>
              <a:t>3</a:t>
            </a:r>
            <a:r>
              <a:rPr lang="en-US" sz="1400" b="1" dirty="0"/>
              <a:t> </a:t>
            </a:r>
            <a:r>
              <a:rPr lang="en-US" sz="1400" b="1" baseline="30000" dirty="0"/>
              <a:t>-1</a:t>
            </a:r>
            <a:r>
              <a:rPr lang="en-US" sz="1400" b="1" dirty="0"/>
              <a:t>(</a:t>
            </a:r>
            <a:r>
              <a:rPr lang="en-US" sz="1400" b="1" i="1" dirty="0"/>
              <a:t>aq</a:t>
            </a:r>
            <a:r>
              <a:rPr lang="en-US" sz="1400" b="1" dirty="0"/>
              <a:t>)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	Eliminate the </a:t>
            </a:r>
            <a:r>
              <a:rPr lang="en-US" b="1" u="sng" dirty="0"/>
              <a:t>aqueous</a:t>
            </a:r>
            <a:r>
              <a:rPr lang="en-US" b="1" dirty="0"/>
              <a:t> redundancy on both 	sides; </a:t>
            </a:r>
            <a:r>
              <a:rPr lang="en-US" b="1" u="sng" dirty="0"/>
              <a:t>spectator ions</a:t>
            </a:r>
            <a:r>
              <a:rPr lang="en-US" b="1" dirty="0"/>
              <a:t> – ions not directly involved 	in the reaction (cancelled out)</a:t>
            </a:r>
          </a:p>
          <a:p>
            <a:pPr marL="1784350" lvl="3" indent="-41275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1784350" lvl="3" indent="-41275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1371600" lvl="3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Ag</a:t>
            </a:r>
            <a:r>
              <a:rPr lang="en-US" b="1" baseline="30000" dirty="0"/>
              <a:t>+1</a:t>
            </a:r>
            <a:r>
              <a:rPr lang="en-US" b="1" dirty="0"/>
              <a:t> (</a:t>
            </a:r>
            <a:r>
              <a:rPr lang="en-US" b="1" i="1" dirty="0"/>
              <a:t>aq</a:t>
            </a:r>
            <a:r>
              <a:rPr lang="en-US" b="1" dirty="0"/>
              <a:t>) + Cl</a:t>
            </a:r>
            <a:r>
              <a:rPr lang="en-US" b="1" baseline="30000" dirty="0"/>
              <a:t>-1</a:t>
            </a:r>
            <a:r>
              <a:rPr lang="en-US" b="1" dirty="0"/>
              <a:t> (</a:t>
            </a:r>
            <a:r>
              <a:rPr lang="en-US" b="1" i="1" dirty="0"/>
              <a:t>aq</a:t>
            </a:r>
            <a:r>
              <a:rPr lang="en-US" b="1" dirty="0"/>
              <a:t>)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AgCl(</a:t>
            </a:r>
            <a:r>
              <a:rPr lang="en-US" b="1" i="1" dirty="0"/>
              <a:t>s</a:t>
            </a:r>
            <a:r>
              <a:rPr lang="en-US" b="1" dirty="0"/>
              <a:t>)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	Balance charge, then elements</a:t>
            </a:r>
          </a:p>
          <a:p>
            <a:pPr marL="1784350" lvl="3" indent="-412750" eaLnBrk="1" hangingPunct="1">
              <a:lnSpc>
                <a:spcPct val="90000"/>
              </a:lnSpc>
              <a:defRPr/>
            </a:pP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1C2AB97-E106-E406-045C-D19A81E3EB1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Net Ionic Equations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521B918-F877-6CBB-67E6-A3267C9FD8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b="1" dirty="0"/>
              <a:t>Pb (</a:t>
            </a:r>
            <a:r>
              <a:rPr lang="en-US" sz="2800" b="1" i="1" dirty="0"/>
              <a:t>s</a:t>
            </a:r>
            <a:r>
              <a:rPr lang="en-US" sz="2800" b="1" dirty="0"/>
              <a:t>) + AgNO</a:t>
            </a:r>
            <a:r>
              <a:rPr lang="en-US" sz="2800" b="1" baseline="-25000" dirty="0"/>
              <a:t>3 </a:t>
            </a:r>
            <a:r>
              <a:rPr lang="en-US" sz="2800" b="1" dirty="0"/>
              <a:t>(</a:t>
            </a:r>
            <a:r>
              <a:rPr lang="en-US" sz="2800" b="1" i="1" dirty="0"/>
              <a:t>aq</a:t>
            </a:r>
            <a:r>
              <a:rPr lang="en-US" sz="2800" b="1" dirty="0"/>
              <a:t>)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/>
              <a:t> Ag (</a:t>
            </a:r>
            <a:r>
              <a:rPr lang="en-US" sz="2800" b="1" i="1" dirty="0"/>
              <a:t>s</a:t>
            </a:r>
            <a:r>
              <a:rPr lang="en-US" sz="2800" b="1" dirty="0"/>
              <a:t>) + Pb(NO</a:t>
            </a:r>
            <a:r>
              <a:rPr lang="en-US" sz="2800" b="1" baseline="-25000" dirty="0"/>
              <a:t>3</a:t>
            </a:r>
            <a:r>
              <a:rPr lang="en-US" sz="2800" b="1" dirty="0"/>
              <a:t>)</a:t>
            </a:r>
            <a:r>
              <a:rPr lang="en-US" sz="2800" b="1" baseline="-25000" dirty="0"/>
              <a:t>2 </a:t>
            </a:r>
            <a:r>
              <a:rPr lang="en-US" sz="2800" b="1" dirty="0"/>
              <a:t>(</a:t>
            </a:r>
            <a:r>
              <a:rPr lang="en-US" sz="2800" b="1" i="1" dirty="0"/>
              <a:t>aq</a:t>
            </a:r>
            <a:r>
              <a:rPr lang="en-US" sz="2800" b="1" dirty="0"/>
              <a:t>)</a:t>
            </a:r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660400" indent="-660400" eaLnBrk="1" hangingPunct="1">
              <a:defRPr/>
            </a:pPr>
            <a:endParaRPr lang="en-US" sz="2800" b="1" dirty="0"/>
          </a:p>
          <a:p>
            <a:pPr marL="0" indent="0" eaLnBrk="1" hangingPunct="1">
              <a:buNone/>
              <a:defRPr/>
            </a:pPr>
            <a:r>
              <a:rPr lang="en-US" sz="2800" b="1" dirty="0"/>
              <a:t>	ANS:  Pb(</a:t>
            </a:r>
            <a:r>
              <a:rPr lang="en-US" sz="2800" b="1" i="1" dirty="0"/>
              <a:t>s</a:t>
            </a:r>
            <a:r>
              <a:rPr lang="en-US" sz="2800" b="1" dirty="0"/>
              <a:t>) + 2Ag</a:t>
            </a:r>
            <a:r>
              <a:rPr lang="en-US" sz="2800" b="1" baseline="30000" dirty="0"/>
              <a:t>+1</a:t>
            </a:r>
            <a:r>
              <a:rPr lang="en-US" sz="2800" b="1" dirty="0"/>
              <a:t>(</a:t>
            </a:r>
            <a:r>
              <a:rPr lang="en-US" sz="2800" b="1" i="1" dirty="0"/>
              <a:t>aq</a:t>
            </a:r>
            <a:r>
              <a:rPr lang="en-US" sz="2800" b="1" dirty="0"/>
              <a:t>)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/>
              <a:t> 2Ag(</a:t>
            </a:r>
            <a:r>
              <a:rPr lang="en-US" sz="2800" b="1" i="1" dirty="0"/>
              <a:t>s</a:t>
            </a:r>
            <a:r>
              <a:rPr lang="en-US" sz="2800" b="1" dirty="0"/>
              <a:t>) + Pb</a:t>
            </a:r>
            <a:r>
              <a:rPr lang="en-US" sz="2800" b="1" baseline="30000" dirty="0"/>
              <a:t>+2</a:t>
            </a:r>
            <a:r>
              <a:rPr lang="en-US" sz="2800" b="1" dirty="0"/>
              <a:t>(</a:t>
            </a:r>
            <a:r>
              <a:rPr lang="en-US" sz="2800" b="1" i="1" dirty="0"/>
              <a:t>aq</a:t>
            </a:r>
            <a:r>
              <a:rPr lang="en-US" sz="2800" b="1" dirty="0"/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5C14AE6-DEDE-2358-9758-CB3D9CDFB0F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C870ECA-047F-59BD-9AF4-DDF1B06EB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96D1402-08FC-662D-1AFE-9323F9EFDE7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/>
              <a:t>Describing chemical change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EFF3B32-2C2C-080C-B539-072D91201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en-US" b="1" u="sng" dirty="0"/>
              <a:t>word equations</a:t>
            </a: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reactants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products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b="1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iron + oxygen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iron (III) oxide</a:t>
            </a:r>
          </a:p>
          <a:p>
            <a:pPr marL="1035050" lvl="1" indent="-5778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hydrogen peroxide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water + oxygen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methane + oxygen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carbon dioxide + water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F833AD0-F438-4172-E655-6ED1AD97F0E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Describing chemical change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6147605-CDB3-FAA1-1251-F34B4185A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Chemical equations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	Fe</a:t>
            </a:r>
            <a:r>
              <a:rPr lang="en-US" b="1" i="1" dirty="0"/>
              <a:t>(s)</a:t>
            </a:r>
            <a:r>
              <a:rPr lang="en-US" b="1" dirty="0"/>
              <a:t> + O</a:t>
            </a:r>
            <a:r>
              <a:rPr lang="en-US" b="1" baseline="-25000" dirty="0"/>
              <a:t>2</a:t>
            </a:r>
            <a:r>
              <a:rPr lang="en-US" b="1" i="1" dirty="0"/>
              <a:t>(g)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Fe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-25000" dirty="0"/>
              <a:t>3</a:t>
            </a:r>
            <a:r>
              <a:rPr lang="en-US" b="1" dirty="0"/>
              <a:t> </a:t>
            </a:r>
            <a:r>
              <a:rPr lang="en-US" b="1" i="1" dirty="0"/>
              <a:t>(s)</a:t>
            </a:r>
          </a:p>
          <a:p>
            <a:pPr marL="914400" lvl="2" indent="0" eaLnBrk="1" hangingPunct="1">
              <a:buNone/>
              <a:defRPr/>
            </a:pPr>
            <a:r>
              <a:rPr lang="en-US" b="1" i="1" dirty="0"/>
              <a:t>s</a:t>
            </a:r>
            <a:r>
              <a:rPr lang="en-US" b="1" dirty="0"/>
              <a:t> – solid; </a:t>
            </a:r>
            <a:r>
              <a:rPr lang="en-US" b="1" i="1" dirty="0"/>
              <a:t>l</a:t>
            </a:r>
            <a:r>
              <a:rPr lang="en-US" b="1" dirty="0"/>
              <a:t> – liquid; </a:t>
            </a:r>
            <a:r>
              <a:rPr lang="en-US" b="1" i="1" dirty="0"/>
              <a:t>g</a:t>
            </a:r>
            <a:r>
              <a:rPr lang="en-US" b="1" dirty="0"/>
              <a:t> – gas; </a:t>
            </a:r>
            <a:r>
              <a:rPr lang="en-US" b="1" i="1" dirty="0"/>
              <a:t>aq</a:t>
            </a:r>
            <a:r>
              <a:rPr lang="en-US" b="1" dirty="0"/>
              <a:t> – aqueous solution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catalysts listed above arrow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91FE883-C8CD-390F-AB14-03691139823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Describing chemical change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B09E69E-6584-C25B-C79D-5B694EFBD8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dirty="0"/>
              <a:t>	    </a:t>
            </a:r>
            <a:r>
              <a:rPr lang="en-US" b="1" u="sng" dirty="0"/>
              <a:t>balancing equations - advice</a:t>
            </a:r>
          </a:p>
          <a:p>
            <a:pPr marL="914400" lvl="2" indent="0" eaLnBrk="1" hangingPunct="1">
              <a:buNone/>
              <a:defRPr/>
            </a:pPr>
            <a:endParaRPr lang="en-US" b="1" dirty="0"/>
          </a:p>
          <a:p>
            <a:pPr marL="1409700" lvl="2" indent="-495300" eaLnBrk="1" hangingPunct="1">
              <a:defRPr/>
            </a:pPr>
            <a:r>
              <a:rPr lang="en-US" b="1" dirty="0"/>
              <a:t>numbers in front = coefficients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CAN’T change subscripts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number of element on one side = other side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if polyatomic is unchanged, count it as a whole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try to balance everything BUT hydrogens, oxygens 1st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double check when completed (Law of Conservation of Mass)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make sure it’s reduced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combustion reactions are harder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25C1F1F-3F74-BAB9-56A3-6E63E4F58F1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Practice writing and balancing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8F6B997-5EDC-5891-EB10-16E90C896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685800" y="1676400"/>
            <a:ext cx="10515600" cy="4525963"/>
          </a:xfrm>
        </p:spPr>
        <p:txBody>
          <a:bodyPr/>
          <a:lstStyle/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silver nitrate + </a:t>
            </a:r>
            <a:r>
              <a:rPr lang="en-US" b="1" dirty="0" err="1"/>
              <a:t>hydrosulfuric</a:t>
            </a:r>
            <a:r>
              <a:rPr lang="en-US" b="1" dirty="0"/>
              <a:t> acid yields silver sulfide +  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         nitric acid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manganese (IV) oxide + hydrochloric acid yields  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         manganese (II) chloride + water + chlorine gas</a:t>
            </a:r>
          </a:p>
          <a:p>
            <a:pPr marL="1409700" lvl="2" indent="-4953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EX:  zinc hydroxide + phosphoric acid yields zinc phosphate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b="1" dirty="0"/>
              <a:t>        + water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  <a:p>
            <a:pPr marL="1409700" lvl="2" indent="-495300" eaLnBrk="1" hangingPunct="1">
              <a:lnSpc>
                <a:spcPct val="90000"/>
              </a:lnSpc>
              <a:defRPr/>
            </a:pP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984F4B8-E0BF-F154-3AB4-DA6C131D3A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Practice writing and balancing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009D49C-2235-81F8-F57A-BFFF271CA0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14400" lvl="2" indent="0" eaLnBrk="1" hangingPunct="1">
              <a:buNone/>
              <a:defRPr/>
            </a:pPr>
            <a:r>
              <a:rPr lang="en-US" b="1" dirty="0"/>
              <a:t>EX:  hydrogen gas + sulfur yields hydrogen sulfide</a:t>
            </a:r>
          </a:p>
          <a:p>
            <a:pPr lvl="2" eaLnBrk="1" hangingPunct="1">
              <a:defRPr/>
            </a:pPr>
            <a:endParaRPr lang="en-US" b="1" dirty="0"/>
          </a:p>
          <a:p>
            <a:pPr lvl="2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iron (III) chloride + calcium hydroxide yields iron (III) hydroxide + calcium chloride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lvl="2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Do problems 1 – 6, 9 – 11; pp. 349-354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83FCB26-EA54-EF71-3A0B-A89870F114E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Types of chemical reactions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C4B5695-5DBF-E83A-54CE-2D496ECE3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Single replacement</a:t>
            </a:r>
          </a:p>
          <a:p>
            <a:pPr marL="660400" indent="-6604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Mg + ZnCl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Zn + MgCl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Br</a:t>
            </a:r>
            <a:r>
              <a:rPr lang="en-US" b="1" baseline="-25000" dirty="0"/>
              <a:t>2</a:t>
            </a:r>
            <a:r>
              <a:rPr lang="en-US" b="1" dirty="0"/>
              <a:t>  + 2 </a:t>
            </a:r>
            <a:r>
              <a:rPr lang="en-US" b="1" dirty="0" err="1"/>
              <a:t>AgI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I</a:t>
            </a:r>
            <a:r>
              <a:rPr lang="en-US" b="1" baseline="-25000" dirty="0"/>
              <a:t>2</a:t>
            </a:r>
            <a:r>
              <a:rPr lang="en-US" b="1" dirty="0"/>
              <a:t> + 2 </a:t>
            </a:r>
            <a:r>
              <a:rPr lang="en-US" b="1" dirty="0" err="1"/>
              <a:t>AgBr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FDF759C-F50A-140D-B61D-73A9402DF5E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Types of chemical reactions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D2C2A88-3C7A-7223-87D1-BE03E901F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Double replacement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AgNO</a:t>
            </a:r>
            <a:r>
              <a:rPr lang="en-US" b="1" baseline="-25000" dirty="0"/>
              <a:t>3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SO</a:t>
            </a:r>
            <a:r>
              <a:rPr lang="en-US" b="1" baseline="-25000" dirty="0"/>
              <a:t>4</a:t>
            </a:r>
            <a:r>
              <a:rPr lang="en-US" b="1" dirty="0"/>
              <a:t> 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HNO</a:t>
            </a:r>
            <a:r>
              <a:rPr lang="en-US" b="1" baseline="-25000" dirty="0"/>
              <a:t>3</a:t>
            </a:r>
            <a:r>
              <a:rPr lang="en-US" b="1" dirty="0"/>
              <a:t> + Ag</a:t>
            </a:r>
            <a:r>
              <a:rPr lang="en-US" b="1" baseline="-25000" dirty="0"/>
              <a:t>2</a:t>
            </a:r>
            <a:r>
              <a:rPr lang="en-US" b="1" dirty="0"/>
              <a:t>SO</a:t>
            </a:r>
            <a:r>
              <a:rPr lang="en-US" b="1" baseline="-25000" dirty="0"/>
              <a:t>4</a:t>
            </a: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NaOH + HCl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H</a:t>
            </a:r>
            <a:r>
              <a:rPr lang="en-US" b="1" baseline="-25000" dirty="0"/>
              <a:t>2</a:t>
            </a:r>
            <a:r>
              <a:rPr lang="en-US" b="1" dirty="0"/>
              <a:t>O + NaCl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9108A48-48F3-884C-C8D9-8FAC95F2CE8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Types of chemical reactions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86BB9A2-4E9D-4E5F-1AE5-3B37B5187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Synthesis/Combination</a:t>
            </a:r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2 K + Cl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2 </a:t>
            </a:r>
            <a:r>
              <a:rPr lang="en-US" b="1" dirty="0" err="1"/>
              <a:t>KCl</a:t>
            </a: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2 S + 3 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2 SO</a:t>
            </a:r>
            <a:r>
              <a:rPr lang="en-US" b="1" baseline="-25000" dirty="0"/>
              <a:t>3</a:t>
            </a:r>
            <a:endParaRPr lang="en-US" b="1" dirty="0"/>
          </a:p>
          <a:p>
            <a:pPr marL="1409700" lvl="2" indent="-495300" eaLnBrk="1" hangingPunct="1">
              <a:defRPr/>
            </a:pPr>
            <a:endParaRPr lang="en-US" b="1" dirty="0"/>
          </a:p>
          <a:p>
            <a:pPr marL="914400" lvl="2" indent="0" eaLnBrk="1" hangingPunct="1">
              <a:buNone/>
              <a:defRPr/>
            </a:pPr>
            <a:r>
              <a:rPr lang="en-US" b="1" dirty="0"/>
              <a:t>EX:  N</a:t>
            </a:r>
            <a:r>
              <a:rPr lang="en-US" b="1" baseline="-25000" dirty="0"/>
              <a:t>2</a:t>
            </a:r>
            <a:r>
              <a:rPr lang="en-US" b="1" dirty="0"/>
              <a:t> + 3 H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2 NH</a:t>
            </a:r>
            <a:r>
              <a:rPr lang="en-US" b="1" baseline="-25000" dirty="0"/>
              <a:t>3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231</TotalTime>
  <Words>734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Garamond</vt:lpstr>
      <vt:lpstr>Arial</vt:lpstr>
      <vt:lpstr>Wingdings</vt:lpstr>
      <vt:lpstr>Calibri</vt:lpstr>
      <vt:lpstr>Stream</vt:lpstr>
      <vt:lpstr>Chemical Reactions</vt:lpstr>
      <vt:lpstr>Describing chemical change</vt:lpstr>
      <vt:lpstr>Describing chemical change</vt:lpstr>
      <vt:lpstr>Describing chemical change</vt:lpstr>
      <vt:lpstr>Practice writing and balancing</vt:lpstr>
      <vt:lpstr>Practice writing and balancing</vt:lpstr>
      <vt:lpstr>Types of chemical reactions</vt:lpstr>
      <vt:lpstr>Types of chemical reactions</vt:lpstr>
      <vt:lpstr>Types of chemical reactions</vt:lpstr>
      <vt:lpstr>Types of chemical reactions</vt:lpstr>
      <vt:lpstr>Types of chemical reactions</vt:lpstr>
      <vt:lpstr>Predicting Solubility</vt:lpstr>
      <vt:lpstr>Predicting Solubility</vt:lpstr>
      <vt:lpstr>Net Ionic Equations</vt:lpstr>
      <vt:lpstr>Net Ionic Equations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Scott Johnson</cp:lastModifiedBy>
  <cp:revision>11</cp:revision>
  <cp:lastPrinted>1601-01-01T00:00:00Z</cp:lastPrinted>
  <dcterms:created xsi:type="dcterms:W3CDTF">1601-01-01T00:00:00Z</dcterms:created>
  <dcterms:modified xsi:type="dcterms:W3CDTF">2025-07-16T22:02:01Z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