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1F3C135-0747-F417-002F-A373B5ED9EAC}"/>
              </a:ext>
            </a:extLst>
          </p:cNvPr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52673672-B1A1-FE45-44F6-A2701E82AEA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760 w 6027"/>
                <a:gd name="T1" fmla="*/ 1248 h 2296"/>
                <a:gd name="T2" fmla="*/ 0 w 6027"/>
                <a:gd name="T3" fmla="*/ 1248 h 2296"/>
                <a:gd name="T4" fmla="*/ 0 w 6027"/>
                <a:gd name="T5" fmla="*/ 0 h 2296"/>
                <a:gd name="T6" fmla="*/ 5760 w 6027"/>
                <a:gd name="T7" fmla="*/ 0 h 2296"/>
                <a:gd name="T8" fmla="*/ 5760 w 6027"/>
                <a:gd name="T9" fmla="*/ 1248 h 2296"/>
                <a:gd name="T10" fmla="*/ 5760 w 6027"/>
                <a:gd name="T11" fmla="*/ 124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8B17984C-3528-2CE8-591B-E57AD90DC95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54331976-68B4-06B9-5AAE-6EFC104FE896}"/>
              </a:ext>
            </a:extLst>
          </p:cNvPr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2895600 w 5748"/>
              <a:gd name="T1" fmla="*/ 609600 h 246"/>
              <a:gd name="T2" fmla="*/ 0 w 5748"/>
              <a:gd name="T3" fmla="*/ 609600 h 246"/>
              <a:gd name="T4" fmla="*/ 0 w 5748"/>
              <a:gd name="T5" fmla="*/ 0 h 246"/>
              <a:gd name="T6" fmla="*/ 2895600 w 5748"/>
              <a:gd name="T7" fmla="*/ 0 h 246"/>
              <a:gd name="T8" fmla="*/ 2895600 w 5748"/>
              <a:gd name="T9" fmla="*/ 609600 h 246"/>
              <a:gd name="T10" fmla="*/ 2895600 w 5748"/>
              <a:gd name="T11" fmla="*/ 609600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B12220D6-D61C-9F8F-AF65-E36BA9AFD0BE}"/>
              </a:ext>
            </a:extLst>
          </p:cNvPr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7C6BE563-5E2B-88F3-DE45-67A82B397970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grpSp>
          <p:nvGrpSpPr>
            <p:cNvPr id="8" name="Group 8">
              <a:extLst>
                <a:ext uri="{FF2B5EF4-FFF2-40B4-BE49-F238E27FC236}">
                  <a16:creationId xmlns:a16="http://schemas.microsoft.com/office/drawing/2014/main" id="{63169BFB-D6B1-97F4-BC0F-38C7611C2BB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50361D2F-41D3-F6CE-7960-8B47711773D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87C52472-9BC7-19D4-AB0D-A953C26AA7B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0 h 353"/>
                  <a:gd name="T4" fmla="*/ 24 w 186"/>
                  <a:gd name="T5" fmla="*/ 34 h 353"/>
                  <a:gd name="T6" fmla="*/ 18 w 186"/>
                  <a:gd name="T7" fmla="*/ 74 h 353"/>
                  <a:gd name="T8" fmla="*/ 42 w 186"/>
                  <a:gd name="T9" fmla="*/ 128 h 353"/>
                  <a:gd name="T10" fmla="*/ 48 w 186"/>
                  <a:gd name="T11" fmla="*/ 181 h 353"/>
                  <a:gd name="T12" fmla="*/ 0 w 186"/>
                  <a:gd name="T13" fmla="*/ 395 h 353"/>
                  <a:gd name="T14" fmla="*/ 54 w 186"/>
                  <a:gd name="T15" fmla="*/ 261 h 353"/>
                  <a:gd name="T16" fmla="*/ 84 w 186"/>
                  <a:gd name="T17" fmla="*/ 242 h 353"/>
                  <a:gd name="T18" fmla="*/ 126 w 186"/>
                  <a:gd name="T19" fmla="*/ 141 h 353"/>
                  <a:gd name="T20" fmla="*/ 144 w 186"/>
                  <a:gd name="T21" fmla="*/ 134 h 353"/>
                  <a:gd name="T22" fmla="*/ 144 w 186"/>
                  <a:gd name="T23" fmla="*/ 101 h 353"/>
                  <a:gd name="T24" fmla="*/ 186 w 186"/>
                  <a:gd name="T25" fmla="*/ 74 h 353"/>
                  <a:gd name="T26" fmla="*/ 162 w 186"/>
                  <a:gd name="T27" fmla="*/ 67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24FA883B-96C6-4A5A-2BAE-8DC4195EE33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4EF50F19-A9A5-D923-E458-3D78852A8F2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7 h 66"/>
                  <a:gd name="T8" fmla="*/ 6 w 155"/>
                  <a:gd name="T9" fmla="*/ 20 h 66"/>
                  <a:gd name="T10" fmla="*/ 0 w 155"/>
                  <a:gd name="T11" fmla="*/ 27 h 66"/>
                  <a:gd name="T12" fmla="*/ 78 w 155"/>
                  <a:gd name="T13" fmla="*/ 67 h 66"/>
                  <a:gd name="T14" fmla="*/ 96 w 155"/>
                  <a:gd name="T15" fmla="*/ 47 h 66"/>
                  <a:gd name="T16" fmla="*/ 155 w 155"/>
                  <a:gd name="T17" fmla="*/ 74 h 66"/>
                  <a:gd name="T18" fmla="*/ 126 w 155"/>
                  <a:gd name="T19" fmla="*/ 27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B4BD1E80-41DF-F28A-4E13-26A78EF3369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1 h 72"/>
                  <a:gd name="T2" fmla="*/ 0 w 42"/>
                  <a:gd name="T3" fmla="*/ 20 h 72"/>
                  <a:gd name="T4" fmla="*/ 12 w 42"/>
                  <a:gd name="T5" fmla="*/ 7 h 72"/>
                  <a:gd name="T6" fmla="*/ 0 w 42"/>
                  <a:gd name="T7" fmla="*/ 7 h 72"/>
                  <a:gd name="T8" fmla="*/ 12 w 42"/>
                  <a:gd name="T9" fmla="*/ 7 h 72"/>
                  <a:gd name="T10" fmla="*/ 24 w 42"/>
                  <a:gd name="T11" fmla="*/ 7 h 72"/>
                  <a:gd name="T12" fmla="*/ 36 w 42"/>
                  <a:gd name="T13" fmla="*/ 7 h 72"/>
                  <a:gd name="T14" fmla="*/ 42 w 42"/>
                  <a:gd name="T15" fmla="*/ 0 h 72"/>
                  <a:gd name="T16" fmla="*/ 30 w 42"/>
                  <a:gd name="T17" fmla="*/ 20 h 72"/>
                  <a:gd name="T18" fmla="*/ 42 w 42"/>
                  <a:gd name="T19" fmla="*/ 54 h 72"/>
                  <a:gd name="T20" fmla="*/ 12 w 42"/>
                  <a:gd name="T21" fmla="*/ 81 h 72"/>
                  <a:gd name="T22" fmla="*/ 6 w 42"/>
                  <a:gd name="T23" fmla="*/ 41 h 72"/>
                  <a:gd name="T24" fmla="*/ 6 w 42"/>
                  <a:gd name="T25" fmla="*/ 41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576731C2-4CB8-7B7E-FC9E-4DED6B3F4D56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grpSp>
        <p:nvGrpSpPr>
          <p:cNvPr id="15" name="Group 15">
            <a:extLst>
              <a:ext uri="{FF2B5EF4-FFF2-40B4-BE49-F238E27FC236}">
                <a16:creationId xmlns:a16="http://schemas.microsoft.com/office/drawing/2014/main" id="{3CDCB833-E024-6F0D-75AA-0F03218B8F9C}"/>
              </a:ext>
            </a:extLst>
          </p:cNvPr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8DFFA209-A177-9A48-1A99-88A55F4A2E1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1 h 287"/>
                <a:gd name="T4" fmla="*/ 66 w 365"/>
                <a:gd name="T5" fmla="*/ 110 h 287"/>
                <a:gd name="T6" fmla="*/ 143 w 365"/>
                <a:gd name="T7" fmla="*/ 183 h 287"/>
                <a:gd name="T8" fmla="*/ 191 w 365"/>
                <a:gd name="T9" fmla="*/ 170 h 287"/>
                <a:gd name="T10" fmla="*/ 341 w 365"/>
                <a:gd name="T11" fmla="*/ 291 h 287"/>
                <a:gd name="T12" fmla="*/ 305 w 365"/>
                <a:gd name="T13" fmla="*/ 176 h 287"/>
                <a:gd name="T14" fmla="*/ 365 w 365"/>
                <a:gd name="T15" fmla="*/ 134 h 287"/>
                <a:gd name="T16" fmla="*/ 359 w 365"/>
                <a:gd name="T17" fmla="*/ 128 h 287"/>
                <a:gd name="T18" fmla="*/ 335 w 365"/>
                <a:gd name="T19" fmla="*/ 116 h 287"/>
                <a:gd name="T20" fmla="*/ 299 w 365"/>
                <a:gd name="T21" fmla="*/ 91 h 287"/>
                <a:gd name="T22" fmla="*/ 257 w 365"/>
                <a:gd name="T23" fmla="*/ 73 h 287"/>
                <a:gd name="T24" fmla="*/ 215 w 365"/>
                <a:gd name="T25" fmla="*/ 55 h 287"/>
                <a:gd name="T26" fmla="*/ 173 w 365"/>
                <a:gd name="T27" fmla="*/ 37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4C17BDDC-1221-35D5-A86A-88660704AB0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C7F2DFD7-5BFD-9B67-43C9-B6BD9150756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1 h 60"/>
                <a:gd name="T16" fmla="*/ 65 w 71"/>
                <a:gd name="T17" fmla="*/ 43 h 60"/>
                <a:gd name="T18" fmla="*/ 71 w 71"/>
                <a:gd name="T19" fmla="*/ 55 h 60"/>
                <a:gd name="T20" fmla="*/ 71 w 71"/>
                <a:gd name="T21" fmla="*/ 61 h 60"/>
                <a:gd name="T22" fmla="*/ 59 w 71"/>
                <a:gd name="T23" fmla="*/ 55 h 60"/>
                <a:gd name="T24" fmla="*/ 47 w 71"/>
                <a:gd name="T25" fmla="*/ 43 h 60"/>
                <a:gd name="T26" fmla="*/ 23 w 71"/>
                <a:gd name="T27" fmla="*/ 31 h 60"/>
                <a:gd name="T28" fmla="*/ 23 w 71"/>
                <a:gd name="T29" fmla="*/ 37 h 60"/>
                <a:gd name="T30" fmla="*/ 18 w 71"/>
                <a:gd name="T31" fmla="*/ 43 h 60"/>
                <a:gd name="T32" fmla="*/ 12 w 71"/>
                <a:gd name="T33" fmla="*/ 49 h 60"/>
                <a:gd name="T34" fmla="*/ 6 w 71"/>
                <a:gd name="T35" fmla="*/ 49 h 60"/>
                <a:gd name="T36" fmla="*/ 6 w 71"/>
                <a:gd name="T37" fmla="*/ 49 h 60"/>
                <a:gd name="T38" fmla="*/ 6 w 71"/>
                <a:gd name="T39" fmla="*/ 37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ACD0069E-A55D-6744-76DD-E282E6A93AB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5 h 162"/>
                <a:gd name="T10" fmla="*/ 96 w 161"/>
                <a:gd name="T11" fmla="*/ 61 h 162"/>
                <a:gd name="T12" fmla="*/ 102 w 161"/>
                <a:gd name="T13" fmla="*/ 73 h 162"/>
                <a:gd name="T14" fmla="*/ 108 w 161"/>
                <a:gd name="T15" fmla="*/ 85 h 162"/>
                <a:gd name="T16" fmla="*/ 120 w 161"/>
                <a:gd name="T17" fmla="*/ 97 h 162"/>
                <a:gd name="T18" fmla="*/ 143 w 161"/>
                <a:gd name="T19" fmla="*/ 115 h 162"/>
                <a:gd name="T20" fmla="*/ 155 w 161"/>
                <a:gd name="T21" fmla="*/ 140 h 162"/>
                <a:gd name="T22" fmla="*/ 161 w 161"/>
                <a:gd name="T23" fmla="*/ 158 h 162"/>
                <a:gd name="T24" fmla="*/ 161 w 161"/>
                <a:gd name="T25" fmla="*/ 164 h 162"/>
                <a:gd name="T26" fmla="*/ 96 w 161"/>
                <a:gd name="T27" fmla="*/ 103 h 162"/>
                <a:gd name="T28" fmla="*/ 30 w 161"/>
                <a:gd name="T29" fmla="*/ 55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DB818EC7-CE01-E602-3B80-AAB86298D2A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1 h 60"/>
                <a:gd name="T4" fmla="*/ 41 w 59"/>
                <a:gd name="T5" fmla="*/ 37 h 60"/>
                <a:gd name="T6" fmla="*/ 47 w 59"/>
                <a:gd name="T7" fmla="*/ 43 h 60"/>
                <a:gd name="T8" fmla="*/ 53 w 59"/>
                <a:gd name="T9" fmla="*/ 55 h 60"/>
                <a:gd name="T10" fmla="*/ 53 w 59"/>
                <a:gd name="T11" fmla="*/ 61 h 60"/>
                <a:gd name="T12" fmla="*/ 47 w 59"/>
                <a:gd name="T13" fmla="*/ 55 h 60"/>
                <a:gd name="T14" fmla="*/ 35 w 59"/>
                <a:gd name="T15" fmla="*/ 49 h 60"/>
                <a:gd name="T16" fmla="*/ 23 w 59"/>
                <a:gd name="T17" fmla="*/ 37 h 60"/>
                <a:gd name="T18" fmla="*/ 17 w 59"/>
                <a:gd name="T19" fmla="*/ 31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04CEF6E5-00A3-0803-0858-49B34B443EE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7 h 204"/>
                <a:gd name="T2" fmla="*/ 245 w 245"/>
                <a:gd name="T3" fmla="*/ 43 h 204"/>
                <a:gd name="T4" fmla="*/ 209 w 245"/>
                <a:gd name="T5" fmla="*/ 85 h 204"/>
                <a:gd name="T6" fmla="*/ 143 w 245"/>
                <a:gd name="T7" fmla="*/ 134 h 204"/>
                <a:gd name="T8" fmla="*/ 167 w 245"/>
                <a:gd name="T9" fmla="*/ 158 h 204"/>
                <a:gd name="T10" fmla="*/ 179 w 245"/>
                <a:gd name="T11" fmla="*/ 207 h 204"/>
                <a:gd name="T12" fmla="*/ 77 w 245"/>
                <a:gd name="T13" fmla="*/ 134 h 204"/>
                <a:gd name="T14" fmla="*/ 47 w 245"/>
                <a:gd name="T15" fmla="*/ 85 h 204"/>
                <a:gd name="T16" fmla="*/ 89 w 245"/>
                <a:gd name="T17" fmla="*/ 67 h 204"/>
                <a:gd name="T18" fmla="*/ 59 w 245"/>
                <a:gd name="T19" fmla="*/ 37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7 h 204"/>
                <a:gd name="T50" fmla="*/ 233 w 245"/>
                <a:gd name="T51" fmla="*/ 37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58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4359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2" name="Rectangle 24">
            <a:extLst>
              <a:ext uri="{FF2B5EF4-FFF2-40B4-BE49-F238E27FC236}">
                <a16:creationId xmlns:a16="http://schemas.microsoft.com/office/drawing/2014/main" id="{F2482FCE-A273-6811-2218-F3FF8861EF6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Rectangle 25">
            <a:extLst>
              <a:ext uri="{FF2B5EF4-FFF2-40B4-BE49-F238E27FC236}">
                <a16:creationId xmlns:a16="http://schemas.microsoft.com/office/drawing/2014/main" id="{DC0597ED-B0B5-5BE4-309F-AC7F81AFA8E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D67A45-B738-4AAB-8DD3-59FDE8BC7C9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4" name="Rectangle 26">
            <a:extLst>
              <a:ext uri="{FF2B5EF4-FFF2-40B4-BE49-F238E27FC236}">
                <a16:creationId xmlns:a16="http://schemas.microsoft.com/office/drawing/2014/main" id="{452747C7-F713-8BC7-5722-3BD38D3D0B7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839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D553739D-67CF-B7C6-EAEC-83B9C24813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4D271C01-B3AF-C5E4-62FF-190AE48605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AF515FB4-0451-D3FA-75A4-B47F18580B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8703CC-2C6C-4D72-A136-099EC9DDDF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7468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092887E9-62D5-7CFE-A951-A2B186345C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19281029-5A18-FFB3-512C-A9CE813EB6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92BE5209-9AA3-8668-B557-C9EE67565D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F0996-1241-4521-AA27-0A90736876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4217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1C7C9AA0-47EB-1F6F-4825-BE5BACAF99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7200781A-47C1-8A44-F71F-0D0AB7861F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D2E92633-AD67-FE1E-B745-395BFC1B41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F19012-5148-4B6F-B82E-6CE2BD912F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1644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4D4EF952-6085-CD92-4862-A338E67C2C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355C2004-F3BD-356C-B300-4CDC43DB45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5E62F18C-55C5-70D6-5156-5635D8DD7E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AF059A-3E8D-4363-AF3A-7FE4FF370D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6153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2A5881A0-CF7B-DB93-97A7-95C8DF60CC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71A135A2-C08E-9859-DA3A-92DAD653E9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B828BFA7-F3CC-60CE-9803-C854DF66CA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C52D48-13FA-41FA-85CB-8145CF363A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510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4D4817C0-9B22-203B-FBA5-F3376459AF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>
            <a:extLst>
              <a:ext uri="{FF2B5EF4-FFF2-40B4-BE49-F238E27FC236}">
                <a16:creationId xmlns:a16="http://schemas.microsoft.com/office/drawing/2014/main" id="{601D6BFC-A67F-272B-C9C8-E602E5B0B4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>
            <a:extLst>
              <a:ext uri="{FF2B5EF4-FFF2-40B4-BE49-F238E27FC236}">
                <a16:creationId xmlns:a16="http://schemas.microsoft.com/office/drawing/2014/main" id="{5A1B1CEB-8F5D-B9DD-9F21-F4690393A1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EBFF07-27C0-4483-9C4A-5B9C8560A2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3348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2DC9A92C-77B6-F45B-D657-CE4357F511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E3AE108A-562C-7DFF-A6B5-6EED958B5F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5F3C1669-D493-868D-D979-F4DD8A62F7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F0C714-9856-410D-B28B-350C914E86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073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>
            <a:extLst>
              <a:ext uri="{FF2B5EF4-FFF2-40B4-BE49-F238E27FC236}">
                <a16:creationId xmlns:a16="http://schemas.microsoft.com/office/drawing/2014/main" id="{AF1DA640-1358-FEFB-1201-E260BF0E4C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>
            <a:extLst>
              <a:ext uri="{FF2B5EF4-FFF2-40B4-BE49-F238E27FC236}">
                <a16:creationId xmlns:a16="http://schemas.microsoft.com/office/drawing/2014/main" id="{6DF7F4E6-09FA-B5D7-0B9E-F89A72B616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4DFCF622-034C-0AD6-0A51-EFB64B1AC8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5461BB-F655-4955-81F3-13725AF984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447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D9EF5C2E-6FE7-DC6C-EF1D-336A02A175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B5941F90-D59E-4850-04C2-D3EEA5E7E3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966104DC-EABF-C3F1-84FC-06D3423C8A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D0B5F8-F625-430D-9EE6-CC607E767E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614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82951832-4705-F45A-6064-D044F1739D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6425CE76-FEF8-4EA0-24DD-B1D1986177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1CC2ACD6-6944-6F76-667A-FBEC77777C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EC8922-8831-484F-BB63-6F942CEA23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7097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3680E908-82CB-3EEC-9C01-795038C1D18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>
              <a:extLst>
                <a:ext uri="{FF2B5EF4-FFF2-40B4-BE49-F238E27FC236}">
                  <a16:creationId xmlns:a16="http://schemas.microsoft.com/office/drawing/2014/main" id="{65F66DD7-9271-9336-41B1-ED1FD3FCF1F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760 w 6027"/>
                <a:gd name="T1" fmla="*/ 1248 h 2296"/>
                <a:gd name="T2" fmla="*/ 0 w 6027"/>
                <a:gd name="T3" fmla="*/ 1248 h 2296"/>
                <a:gd name="T4" fmla="*/ 0 w 6027"/>
                <a:gd name="T5" fmla="*/ 0 h 2296"/>
                <a:gd name="T6" fmla="*/ 5760 w 6027"/>
                <a:gd name="T7" fmla="*/ 0 h 2296"/>
                <a:gd name="T8" fmla="*/ 5760 w 6027"/>
                <a:gd name="T9" fmla="*/ 1248 h 2296"/>
                <a:gd name="T10" fmla="*/ 5760 w 6027"/>
                <a:gd name="T11" fmla="*/ 124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16" name="Freeform 4">
              <a:extLst>
                <a:ext uri="{FF2B5EF4-FFF2-40B4-BE49-F238E27FC236}">
                  <a16:creationId xmlns:a16="http://schemas.microsoft.com/office/drawing/2014/main" id="{61BA5B73-D3A3-4FBF-D897-DB9AAC37410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1027" name="Freeform 5">
            <a:extLst>
              <a:ext uri="{FF2B5EF4-FFF2-40B4-BE49-F238E27FC236}">
                <a16:creationId xmlns:a16="http://schemas.microsoft.com/office/drawing/2014/main" id="{E2530F82-3A20-602C-BF0C-7F9E65744F81}"/>
              </a:ext>
            </a:extLst>
          </p:cNvPr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2895600 w 5748"/>
              <a:gd name="T1" fmla="*/ 609600 h 246"/>
              <a:gd name="T2" fmla="*/ 0 w 5748"/>
              <a:gd name="T3" fmla="*/ 609600 h 246"/>
              <a:gd name="T4" fmla="*/ 0 w 5748"/>
              <a:gd name="T5" fmla="*/ 0 h 246"/>
              <a:gd name="T6" fmla="*/ 2895600 w 5748"/>
              <a:gd name="T7" fmla="*/ 0 h 246"/>
              <a:gd name="T8" fmla="*/ 2895600 w 5748"/>
              <a:gd name="T9" fmla="*/ 609600 h 246"/>
              <a:gd name="T10" fmla="*/ 2895600 w 5748"/>
              <a:gd name="T11" fmla="*/ 609600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28" name="Group 6">
            <a:extLst>
              <a:ext uri="{FF2B5EF4-FFF2-40B4-BE49-F238E27FC236}">
                <a16:creationId xmlns:a16="http://schemas.microsoft.com/office/drawing/2014/main" id="{BAD1E13D-28FE-2582-5304-663D35EB5FC9}"/>
              </a:ext>
            </a:extLst>
          </p:cNvPr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319" name="Freeform 7">
              <a:extLst>
                <a:ext uri="{FF2B5EF4-FFF2-40B4-BE49-F238E27FC236}">
                  <a16:creationId xmlns:a16="http://schemas.microsoft.com/office/drawing/2014/main" id="{066BD167-D408-8085-F067-C78E48827AC4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grpSp>
          <p:nvGrpSpPr>
            <p:cNvPr id="1042" name="Group 8">
              <a:extLst>
                <a:ext uri="{FF2B5EF4-FFF2-40B4-BE49-F238E27FC236}">
                  <a16:creationId xmlns:a16="http://schemas.microsoft.com/office/drawing/2014/main" id="{8C07BF07-0623-2432-1740-30744569320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>
                <a:extLst>
                  <a:ext uri="{FF2B5EF4-FFF2-40B4-BE49-F238E27FC236}">
                    <a16:creationId xmlns:a16="http://schemas.microsoft.com/office/drawing/2014/main" id="{ACD9EE70-E582-0247-24CF-91BFF0440B1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" name="Freeform 10">
                <a:extLst>
                  <a:ext uri="{FF2B5EF4-FFF2-40B4-BE49-F238E27FC236}">
                    <a16:creationId xmlns:a16="http://schemas.microsoft.com/office/drawing/2014/main" id="{7979D59F-3B84-A0E0-0CF8-D7C7E5E4148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0 h 353"/>
                  <a:gd name="T4" fmla="*/ 24 w 186"/>
                  <a:gd name="T5" fmla="*/ 34 h 353"/>
                  <a:gd name="T6" fmla="*/ 18 w 186"/>
                  <a:gd name="T7" fmla="*/ 74 h 353"/>
                  <a:gd name="T8" fmla="*/ 42 w 186"/>
                  <a:gd name="T9" fmla="*/ 128 h 353"/>
                  <a:gd name="T10" fmla="*/ 48 w 186"/>
                  <a:gd name="T11" fmla="*/ 181 h 353"/>
                  <a:gd name="T12" fmla="*/ 0 w 186"/>
                  <a:gd name="T13" fmla="*/ 395 h 353"/>
                  <a:gd name="T14" fmla="*/ 54 w 186"/>
                  <a:gd name="T15" fmla="*/ 261 h 353"/>
                  <a:gd name="T16" fmla="*/ 84 w 186"/>
                  <a:gd name="T17" fmla="*/ 242 h 353"/>
                  <a:gd name="T18" fmla="*/ 126 w 186"/>
                  <a:gd name="T19" fmla="*/ 141 h 353"/>
                  <a:gd name="T20" fmla="*/ 144 w 186"/>
                  <a:gd name="T21" fmla="*/ 134 h 353"/>
                  <a:gd name="T22" fmla="*/ 144 w 186"/>
                  <a:gd name="T23" fmla="*/ 101 h 353"/>
                  <a:gd name="T24" fmla="*/ 186 w 186"/>
                  <a:gd name="T25" fmla="*/ 74 h 353"/>
                  <a:gd name="T26" fmla="*/ 162 w 186"/>
                  <a:gd name="T27" fmla="*/ 67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" name="Freeform 11">
                <a:extLst>
                  <a:ext uri="{FF2B5EF4-FFF2-40B4-BE49-F238E27FC236}">
                    <a16:creationId xmlns:a16="http://schemas.microsoft.com/office/drawing/2014/main" id="{7F4BD022-D9CC-4A08-3A59-8ABC3822840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" name="Freeform 12">
                <a:extLst>
                  <a:ext uri="{FF2B5EF4-FFF2-40B4-BE49-F238E27FC236}">
                    <a16:creationId xmlns:a16="http://schemas.microsoft.com/office/drawing/2014/main" id="{9F090A1B-6D73-9888-F218-926E6605B10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7 h 66"/>
                  <a:gd name="T8" fmla="*/ 6 w 155"/>
                  <a:gd name="T9" fmla="*/ 20 h 66"/>
                  <a:gd name="T10" fmla="*/ 0 w 155"/>
                  <a:gd name="T11" fmla="*/ 27 h 66"/>
                  <a:gd name="T12" fmla="*/ 78 w 155"/>
                  <a:gd name="T13" fmla="*/ 67 h 66"/>
                  <a:gd name="T14" fmla="*/ 96 w 155"/>
                  <a:gd name="T15" fmla="*/ 47 h 66"/>
                  <a:gd name="T16" fmla="*/ 155 w 155"/>
                  <a:gd name="T17" fmla="*/ 74 h 66"/>
                  <a:gd name="T18" fmla="*/ 126 w 155"/>
                  <a:gd name="T19" fmla="*/ 27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" name="Freeform 13">
                <a:extLst>
                  <a:ext uri="{FF2B5EF4-FFF2-40B4-BE49-F238E27FC236}">
                    <a16:creationId xmlns:a16="http://schemas.microsoft.com/office/drawing/2014/main" id="{876A83DD-C974-F03F-9A4B-954D8A05474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1 h 72"/>
                  <a:gd name="T2" fmla="*/ 0 w 42"/>
                  <a:gd name="T3" fmla="*/ 20 h 72"/>
                  <a:gd name="T4" fmla="*/ 12 w 42"/>
                  <a:gd name="T5" fmla="*/ 7 h 72"/>
                  <a:gd name="T6" fmla="*/ 0 w 42"/>
                  <a:gd name="T7" fmla="*/ 7 h 72"/>
                  <a:gd name="T8" fmla="*/ 12 w 42"/>
                  <a:gd name="T9" fmla="*/ 7 h 72"/>
                  <a:gd name="T10" fmla="*/ 24 w 42"/>
                  <a:gd name="T11" fmla="*/ 7 h 72"/>
                  <a:gd name="T12" fmla="*/ 36 w 42"/>
                  <a:gd name="T13" fmla="*/ 7 h 72"/>
                  <a:gd name="T14" fmla="*/ 42 w 42"/>
                  <a:gd name="T15" fmla="*/ 0 h 72"/>
                  <a:gd name="T16" fmla="*/ 30 w 42"/>
                  <a:gd name="T17" fmla="*/ 20 h 72"/>
                  <a:gd name="T18" fmla="*/ 42 w 42"/>
                  <a:gd name="T19" fmla="*/ 54 h 72"/>
                  <a:gd name="T20" fmla="*/ 12 w 42"/>
                  <a:gd name="T21" fmla="*/ 81 h 72"/>
                  <a:gd name="T22" fmla="*/ 6 w 42"/>
                  <a:gd name="T23" fmla="*/ 41 h 72"/>
                  <a:gd name="T24" fmla="*/ 6 w 42"/>
                  <a:gd name="T25" fmla="*/ 41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26" name="Freeform 14">
              <a:extLst>
                <a:ext uri="{FF2B5EF4-FFF2-40B4-BE49-F238E27FC236}">
                  <a16:creationId xmlns:a16="http://schemas.microsoft.com/office/drawing/2014/main" id="{AE6451D7-867A-4F46-F5A8-B25A5D6BFCAE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grpSp>
        <p:nvGrpSpPr>
          <p:cNvPr id="1029" name="Group 15">
            <a:extLst>
              <a:ext uri="{FF2B5EF4-FFF2-40B4-BE49-F238E27FC236}">
                <a16:creationId xmlns:a16="http://schemas.microsoft.com/office/drawing/2014/main" id="{016BF9B4-830D-EF10-F636-0D89ADD8F6E3}"/>
              </a:ext>
            </a:extLst>
          </p:cNvPr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>
              <a:extLst>
                <a:ext uri="{FF2B5EF4-FFF2-40B4-BE49-F238E27FC236}">
                  <a16:creationId xmlns:a16="http://schemas.microsoft.com/office/drawing/2014/main" id="{EBEA3575-546B-9BC7-745E-7708683B61E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1 h 287"/>
                <a:gd name="T4" fmla="*/ 66 w 365"/>
                <a:gd name="T5" fmla="*/ 110 h 287"/>
                <a:gd name="T6" fmla="*/ 143 w 365"/>
                <a:gd name="T7" fmla="*/ 183 h 287"/>
                <a:gd name="T8" fmla="*/ 191 w 365"/>
                <a:gd name="T9" fmla="*/ 170 h 287"/>
                <a:gd name="T10" fmla="*/ 341 w 365"/>
                <a:gd name="T11" fmla="*/ 291 h 287"/>
                <a:gd name="T12" fmla="*/ 305 w 365"/>
                <a:gd name="T13" fmla="*/ 176 h 287"/>
                <a:gd name="T14" fmla="*/ 365 w 365"/>
                <a:gd name="T15" fmla="*/ 134 h 287"/>
                <a:gd name="T16" fmla="*/ 359 w 365"/>
                <a:gd name="T17" fmla="*/ 128 h 287"/>
                <a:gd name="T18" fmla="*/ 335 w 365"/>
                <a:gd name="T19" fmla="*/ 116 h 287"/>
                <a:gd name="T20" fmla="*/ 299 w 365"/>
                <a:gd name="T21" fmla="*/ 91 h 287"/>
                <a:gd name="T22" fmla="*/ 257 w 365"/>
                <a:gd name="T23" fmla="*/ 73 h 287"/>
                <a:gd name="T24" fmla="*/ 215 w 365"/>
                <a:gd name="T25" fmla="*/ 55 h 287"/>
                <a:gd name="T26" fmla="*/ 173 w 365"/>
                <a:gd name="T27" fmla="*/ 37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17">
              <a:extLst>
                <a:ext uri="{FF2B5EF4-FFF2-40B4-BE49-F238E27FC236}">
                  <a16:creationId xmlns:a16="http://schemas.microsoft.com/office/drawing/2014/main" id="{E5E01D9D-B244-C27E-1A5D-9D10055EAB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18">
              <a:extLst>
                <a:ext uri="{FF2B5EF4-FFF2-40B4-BE49-F238E27FC236}">
                  <a16:creationId xmlns:a16="http://schemas.microsoft.com/office/drawing/2014/main" id="{843B8A2A-3E39-5497-3AD7-88723130B9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1 h 60"/>
                <a:gd name="T16" fmla="*/ 65 w 71"/>
                <a:gd name="T17" fmla="*/ 43 h 60"/>
                <a:gd name="T18" fmla="*/ 71 w 71"/>
                <a:gd name="T19" fmla="*/ 55 h 60"/>
                <a:gd name="T20" fmla="*/ 71 w 71"/>
                <a:gd name="T21" fmla="*/ 61 h 60"/>
                <a:gd name="T22" fmla="*/ 59 w 71"/>
                <a:gd name="T23" fmla="*/ 55 h 60"/>
                <a:gd name="T24" fmla="*/ 47 w 71"/>
                <a:gd name="T25" fmla="*/ 43 h 60"/>
                <a:gd name="T26" fmla="*/ 23 w 71"/>
                <a:gd name="T27" fmla="*/ 31 h 60"/>
                <a:gd name="T28" fmla="*/ 23 w 71"/>
                <a:gd name="T29" fmla="*/ 37 h 60"/>
                <a:gd name="T30" fmla="*/ 18 w 71"/>
                <a:gd name="T31" fmla="*/ 43 h 60"/>
                <a:gd name="T32" fmla="*/ 12 w 71"/>
                <a:gd name="T33" fmla="*/ 49 h 60"/>
                <a:gd name="T34" fmla="*/ 6 w 71"/>
                <a:gd name="T35" fmla="*/ 49 h 60"/>
                <a:gd name="T36" fmla="*/ 6 w 71"/>
                <a:gd name="T37" fmla="*/ 49 h 60"/>
                <a:gd name="T38" fmla="*/ 6 w 71"/>
                <a:gd name="T39" fmla="*/ 37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19">
              <a:extLst>
                <a:ext uri="{FF2B5EF4-FFF2-40B4-BE49-F238E27FC236}">
                  <a16:creationId xmlns:a16="http://schemas.microsoft.com/office/drawing/2014/main" id="{EA5EABCB-3A6D-7B60-07E6-3579A7663C52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5 h 162"/>
                <a:gd name="T10" fmla="*/ 96 w 161"/>
                <a:gd name="T11" fmla="*/ 61 h 162"/>
                <a:gd name="T12" fmla="*/ 102 w 161"/>
                <a:gd name="T13" fmla="*/ 73 h 162"/>
                <a:gd name="T14" fmla="*/ 108 w 161"/>
                <a:gd name="T15" fmla="*/ 85 h 162"/>
                <a:gd name="T16" fmla="*/ 120 w 161"/>
                <a:gd name="T17" fmla="*/ 97 h 162"/>
                <a:gd name="T18" fmla="*/ 143 w 161"/>
                <a:gd name="T19" fmla="*/ 115 h 162"/>
                <a:gd name="T20" fmla="*/ 155 w 161"/>
                <a:gd name="T21" fmla="*/ 140 h 162"/>
                <a:gd name="T22" fmla="*/ 161 w 161"/>
                <a:gd name="T23" fmla="*/ 158 h 162"/>
                <a:gd name="T24" fmla="*/ 161 w 161"/>
                <a:gd name="T25" fmla="*/ 164 h 162"/>
                <a:gd name="T26" fmla="*/ 96 w 161"/>
                <a:gd name="T27" fmla="*/ 103 h 162"/>
                <a:gd name="T28" fmla="*/ 30 w 161"/>
                <a:gd name="T29" fmla="*/ 55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20">
              <a:extLst>
                <a:ext uri="{FF2B5EF4-FFF2-40B4-BE49-F238E27FC236}">
                  <a16:creationId xmlns:a16="http://schemas.microsoft.com/office/drawing/2014/main" id="{B8BD1862-A07B-7809-5D22-EC7C0827987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1 h 60"/>
                <a:gd name="T4" fmla="*/ 41 w 59"/>
                <a:gd name="T5" fmla="*/ 37 h 60"/>
                <a:gd name="T6" fmla="*/ 47 w 59"/>
                <a:gd name="T7" fmla="*/ 43 h 60"/>
                <a:gd name="T8" fmla="*/ 53 w 59"/>
                <a:gd name="T9" fmla="*/ 55 h 60"/>
                <a:gd name="T10" fmla="*/ 53 w 59"/>
                <a:gd name="T11" fmla="*/ 61 h 60"/>
                <a:gd name="T12" fmla="*/ 47 w 59"/>
                <a:gd name="T13" fmla="*/ 55 h 60"/>
                <a:gd name="T14" fmla="*/ 35 w 59"/>
                <a:gd name="T15" fmla="*/ 49 h 60"/>
                <a:gd name="T16" fmla="*/ 23 w 59"/>
                <a:gd name="T17" fmla="*/ 37 h 60"/>
                <a:gd name="T18" fmla="*/ 17 w 59"/>
                <a:gd name="T19" fmla="*/ 31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21">
              <a:extLst>
                <a:ext uri="{FF2B5EF4-FFF2-40B4-BE49-F238E27FC236}">
                  <a16:creationId xmlns:a16="http://schemas.microsoft.com/office/drawing/2014/main" id="{90B92458-F1F2-7E1E-9A8C-9E8BFFD16B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7 h 204"/>
                <a:gd name="T2" fmla="*/ 245 w 245"/>
                <a:gd name="T3" fmla="*/ 43 h 204"/>
                <a:gd name="T4" fmla="*/ 209 w 245"/>
                <a:gd name="T5" fmla="*/ 85 h 204"/>
                <a:gd name="T6" fmla="*/ 143 w 245"/>
                <a:gd name="T7" fmla="*/ 134 h 204"/>
                <a:gd name="T8" fmla="*/ 167 w 245"/>
                <a:gd name="T9" fmla="*/ 158 h 204"/>
                <a:gd name="T10" fmla="*/ 179 w 245"/>
                <a:gd name="T11" fmla="*/ 207 h 204"/>
                <a:gd name="T12" fmla="*/ 77 w 245"/>
                <a:gd name="T13" fmla="*/ 134 h 204"/>
                <a:gd name="T14" fmla="*/ 47 w 245"/>
                <a:gd name="T15" fmla="*/ 85 h 204"/>
                <a:gd name="T16" fmla="*/ 89 w 245"/>
                <a:gd name="T17" fmla="*/ 67 h 204"/>
                <a:gd name="T18" fmla="*/ 59 w 245"/>
                <a:gd name="T19" fmla="*/ 37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7 h 204"/>
                <a:gd name="T50" fmla="*/ 233 w 245"/>
                <a:gd name="T51" fmla="*/ 37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34" name="Rectangle 22">
            <a:extLst>
              <a:ext uri="{FF2B5EF4-FFF2-40B4-BE49-F238E27FC236}">
                <a16:creationId xmlns:a16="http://schemas.microsoft.com/office/drawing/2014/main" id="{A9BF7D19-88F6-98F2-3079-6DF1AA1CBB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35" name="Rectangle 23">
            <a:extLst>
              <a:ext uri="{FF2B5EF4-FFF2-40B4-BE49-F238E27FC236}">
                <a16:creationId xmlns:a16="http://schemas.microsoft.com/office/drawing/2014/main" id="{8B6E30F2-A7CA-567E-7365-0A76D84E5E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336" name="Rectangle 24">
            <a:extLst>
              <a:ext uri="{FF2B5EF4-FFF2-40B4-BE49-F238E27FC236}">
                <a16:creationId xmlns:a16="http://schemas.microsoft.com/office/drawing/2014/main" id="{9188D397-5A04-B777-BC19-48CC15C8A67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37" name="Rectangle 25">
            <a:extLst>
              <a:ext uri="{FF2B5EF4-FFF2-40B4-BE49-F238E27FC236}">
                <a16:creationId xmlns:a16="http://schemas.microsoft.com/office/drawing/2014/main" id="{24CC7A5A-8B14-F9F6-5BBE-50EADD7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38" name="Rectangle 26">
            <a:extLst>
              <a:ext uri="{FF2B5EF4-FFF2-40B4-BE49-F238E27FC236}">
                <a16:creationId xmlns:a16="http://schemas.microsoft.com/office/drawing/2014/main" id="{1E527BF9-C380-D99E-E91A-40B25BC8753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2479C73-6358-4D5F-9C71-C0A2CD1CC49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3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33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33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3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4" grpId="0"/>
      <p:bldP spid="13335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333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333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333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333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333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5C87FC2-71B6-7E5C-F90B-6280B4BDC4D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0"/>
            <a:ext cx="8229600" cy="17367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Matter and Change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1D85E9A-6723-FBBA-E605-01A19618675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43000" y="55626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Chapter 2</a:t>
            </a:r>
          </a:p>
        </p:txBody>
      </p:sp>
      <p:pic>
        <p:nvPicPr>
          <p:cNvPr id="4100" name="Picture 4" descr="MPj04026950000[1]">
            <a:extLst>
              <a:ext uri="{FF2B5EF4-FFF2-40B4-BE49-F238E27FC236}">
                <a16:creationId xmlns:a16="http://schemas.microsoft.com/office/drawing/2014/main" id="{E4D8DD2C-C33C-FF57-2127-FABF37A29E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524000"/>
            <a:ext cx="4138613" cy="409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4A95877-9C83-07A0-9D5E-A07E95BF5B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17600" indent="-1117600" eaLnBrk="1" hangingPunct="1">
              <a:defRPr/>
            </a:pPr>
            <a:r>
              <a:rPr lang="en-US"/>
              <a:t>Matter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42B1A73-C98C-709D-F87A-0CDF46A595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035050" lvl="1" indent="-577850" eaLnBrk="1" hangingPunct="1">
              <a:buFontTx/>
              <a:buAutoNum type="arabicPeriod"/>
            </a:pPr>
            <a:r>
              <a:rPr lang="en-US" altLang="en-US" sz="2400"/>
              <a:t>Definition</a:t>
            </a:r>
          </a:p>
          <a:p>
            <a:pPr marL="1035050" lvl="1" indent="-577850" eaLnBrk="1" hangingPunct="1">
              <a:buFontTx/>
              <a:buAutoNum type="arabicPeriod"/>
            </a:pPr>
            <a:r>
              <a:rPr lang="en-US" altLang="en-US" sz="2400"/>
              <a:t>Substance – uniform and definite composition; only 1 kind of matter</a:t>
            </a:r>
          </a:p>
          <a:p>
            <a:pPr marL="1035050" lvl="1" indent="-577850" eaLnBrk="1" hangingPunct="1">
              <a:buFontTx/>
              <a:buAutoNum type="arabicPeriod"/>
            </a:pPr>
            <a:r>
              <a:rPr lang="en-US" altLang="en-US" sz="2400"/>
              <a:t>Physical properties</a:t>
            </a:r>
          </a:p>
          <a:p>
            <a:pPr marL="1409700" lvl="2" indent="-495300" eaLnBrk="1" hangingPunct="1">
              <a:buFontTx/>
              <a:buAutoNum type="arabicPeriod"/>
            </a:pPr>
            <a:r>
              <a:rPr lang="en-US" altLang="en-US" sz="2000"/>
              <a:t>Color</a:t>
            </a:r>
          </a:p>
          <a:p>
            <a:pPr marL="1409700" lvl="2" indent="-495300" eaLnBrk="1" hangingPunct="1">
              <a:buFontTx/>
              <a:buAutoNum type="arabicPeriod"/>
            </a:pPr>
            <a:r>
              <a:rPr lang="en-US" altLang="en-US" sz="2000"/>
              <a:t>Solubility</a:t>
            </a:r>
          </a:p>
          <a:p>
            <a:pPr marL="1409700" lvl="2" indent="-495300" eaLnBrk="1" hangingPunct="1">
              <a:buFontTx/>
              <a:buAutoNum type="arabicPeriod"/>
            </a:pPr>
            <a:r>
              <a:rPr lang="en-US" altLang="en-US" sz="2000"/>
              <a:t>Odor</a:t>
            </a:r>
          </a:p>
          <a:p>
            <a:pPr marL="1409700" lvl="2" indent="-495300" eaLnBrk="1" hangingPunct="1">
              <a:buFontTx/>
              <a:buAutoNum type="arabicPeriod"/>
            </a:pPr>
            <a:r>
              <a:rPr lang="en-US" altLang="en-US" sz="2000"/>
              <a:t>Hardness</a:t>
            </a:r>
          </a:p>
          <a:p>
            <a:pPr marL="1409700" lvl="2" indent="-495300" eaLnBrk="1" hangingPunct="1">
              <a:buFontTx/>
              <a:buAutoNum type="arabicPeriod"/>
            </a:pPr>
            <a:r>
              <a:rPr lang="en-US" altLang="en-US" sz="2000"/>
              <a:t>Density</a:t>
            </a:r>
          </a:p>
          <a:p>
            <a:pPr marL="1409700" lvl="2" indent="-495300" eaLnBrk="1" hangingPunct="1">
              <a:buFontTx/>
              <a:buAutoNum type="arabicPeriod"/>
            </a:pPr>
            <a:r>
              <a:rPr lang="en-US" altLang="en-US" sz="2000"/>
              <a:t>Melting point</a:t>
            </a:r>
          </a:p>
          <a:p>
            <a:pPr marL="1409700" lvl="2" indent="-495300" eaLnBrk="1" hangingPunct="1">
              <a:buFontTx/>
              <a:buAutoNum type="arabicPeriod"/>
            </a:pPr>
            <a:r>
              <a:rPr lang="en-US" altLang="en-US" sz="2000"/>
              <a:t>Boiling point</a:t>
            </a:r>
          </a:p>
        </p:txBody>
      </p:sp>
      <p:pic>
        <p:nvPicPr>
          <p:cNvPr id="5124" name="Picture 4" descr="MPj04023010000[1]">
            <a:extLst>
              <a:ext uri="{FF2B5EF4-FFF2-40B4-BE49-F238E27FC236}">
                <a16:creationId xmlns:a16="http://schemas.microsoft.com/office/drawing/2014/main" id="{70617F20-5A2A-A808-73C9-5A25677F5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514600"/>
            <a:ext cx="4325938" cy="346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A09F478-B1C4-5634-8EB9-EDD1C65BA6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Matter (continued)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1EC24B7-EC9E-2C21-83AE-481F154B65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035050" lvl="1" indent="-577850" eaLnBrk="1" hangingPunct="1"/>
            <a:r>
              <a:rPr lang="en-US" altLang="en-US"/>
              <a:t>States of matter</a:t>
            </a:r>
          </a:p>
          <a:p>
            <a:pPr marL="1409700" lvl="2" indent="-495300" eaLnBrk="1" hangingPunct="1"/>
            <a:r>
              <a:rPr lang="en-US" altLang="en-US"/>
              <a:t>Solid – definite shape &amp; volume</a:t>
            </a:r>
          </a:p>
          <a:p>
            <a:pPr marL="1409700" lvl="2" indent="-495300" eaLnBrk="1" hangingPunct="1"/>
            <a:r>
              <a:rPr lang="en-US" altLang="en-US"/>
              <a:t>Liquid – flowing, fixed volume, assumes shape of container</a:t>
            </a:r>
          </a:p>
          <a:p>
            <a:pPr marL="1409700" lvl="2" indent="-495300" eaLnBrk="1" hangingPunct="1"/>
            <a:r>
              <a:rPr lang="en-US" altLang="en-US"/>
              <a:t>Gas – state at room temperature; Vapor – liquid/solid at room temp, assumes volume, shape of container</a:t>
            </a:r>
          </a:p>
          <a:p>
            <a:pPr marL="1035050" lvl="1" indent="-577850" eaLnBrk="1" hangingPunct="1"/>
            <a:r>
              <a:rPr lang="en-US" altLang="en-US"/>
              <a:t>Physical changes</a:t>
            </a:r>
          </a:p>
          <a:p>
            <a:pPr marL="1409700" lvl="2" indent="-495300" eaLnBrk="1" hangingPunct="1"/>
            <a:r>
              <a:rPr lang="en-US" altLang="en-US"/>
              <a:t>Ask:  is it still the same, only different in size, etc?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A0E4A96-DEC6-BFB3-24F9-03FF25903C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17600" indent="-1117600" eaLnBrk="1" hangingPunct="1">
              <a:defRPr/>
            </a:pPr>
            <a:r>
              <a:rPr lang="en-US"/>
              <a:t>Mixtures – 2+ substances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B309CB1-C6D3-E8D6-2034-257C1B6115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035050" lvl="1" indent="-577850" eaLnBrk="1" hangingPunct="1"/>
            <a:r>
              <a:rPr lang="en-US" altLang="en-US"/>
              <a:t>Classifying</a:t>
            </a:r>
          </a:p>
          <a:p>
            <a:pPr marL="1409700" lvl="2" indent="-495300" eaLnBrk="1" hangingPunct="1"/>
            <a:r>
              <a:rPr lang="en-US" altLang="en-US"/>
              <a:t>Heterogeneous – “bits” scattered throughout</a:t>
            </a:r>
          </a:p>
          <a:p>
            <a:pPr marL="1409700" lvl="2" indent="-495300" eaLnBrk="1" hangingPunct="1"/>
            <a:r>
              <a:rPr lang="en-US" altLang="en-US"/>
              <a:t>Homogeneous – uniform throughout; </a:t>
            </a:r>
            <a:r>
              <a:rPr lang="en-US" altLang="en-US" b="1"/>
              <a:t>solutions</a:t>
            </a:r>
            <a:endParaRPr lang="en-US" altLang="en-US"/>
          </a:p>
          <a:p>
            <a:pPr marL="1409700" lvl="2" indent="-495300" eaLnBrk="1" hangingPunct="1"/>
            <a:r>
              <a:rPr lang="en-US" altLang="en-US"/>
              <a:t>Phases – separate different parts, only one in homogeneous</a:t>
            </a:r>
          </a:p>
          <a:p>
            <a:pPr marL="1035050" lvl="1" indent="-577850" eaLnBrk="1" hangingPunct="1"/>
            <a:r>
              <a:rPr lang="en-US" altLang="en-US"/>
              <a:t>Separating mixtures</a:t>
            </a:r>
          </a:p>
          <a:p>
            <a:pPr marL="1409700" lvl="2" indent="-495300" eaLnBrk="1" hangingPunct="1"/>
            <a:r>
              <a:rPr lang="en-US" altLang="en-US"/>
              <a:t>Physical methods – sifting, magnetism, etc.</a:t>
            </a:r>
          </a:p>
          <a:p>
            <a:pPr marL="1409700" lvl="2" indent="-495300" eaLnBrk="1" hangingPunct="1"/>
            <a:r>
              <a:rPr lang="en-US" altLang="en-US"/>
              <a:t>Distillation for liquids – boiling points</a:t>
            </a:r>
          </a:p>
          <a:p>
            <a:pPr marL="1409700" lvl="2" indent="-495300" eaLnBrk="1" hangingPunct="1"/>
            <a:r>
              <a:rPr lang="en-US" altLang="en-US"/>
              <a:t>Chromatography – dyes vs. inks, pigments, etc.</a:t>
            </a:r>
          </a:p>
        </p:txBody>
      </p:sp>
      <p:pic>
        <p:nvPicPr>
          <p:cNvPr id="7172" name="Picture 4" descr="MPj04074910000[1]">
            <a:extLst>
              <a:ext uri="{FF2B5EF4-FFF2-40B4-BE49-F238E27FC236}">
                <a16:creationId xmlns:a16="http://schemas.microsoft.com/office/drawing/2014/main" id="{6380CF54-2A07-32BC-DEE4-11E774A058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143000"/>
            <a:ext cx="2743200" cy="271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70" decel="100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770" decel="100000"/>
                                        <p:tgtEl>
                                          <p:spTgt spid="717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D6731F5-3218-878B-2200-C0D8B9E18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/>
          <a:lstStyle/>
          <a:p>
            <a:pPr marL="1117600" indent="-1117600" eaLnBrk="1" hangingPunct="1">
              <a:defRPr/>
            </a:pPr>
            <a:r>
              <a:rPr lang="en-US" sz="4000"/>
              <a:t>Elements &amp; compounds (cmpds)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94222A9-0662-FC0F-9A97-B611DB6D76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4495800"/>
          </a:xfrm>
        </p:spPr>
        <p:txBody>
          <a:bodyPr/>
          <a:lstStyle/>
          <a:p>
            <a:pPr marL="1035050" lvl="1" indent="-577850" eaLnBrk="1" hangingPunct="1"/>
            <a:r>
              <a:rPr lang="en-US" altLang="en-US"/>
              <a:t>Element – one substance, cannot be broken down</a:t>
            </a:r>
          </a:p>
          <a:p>
            <a:pPr marL="1035050" lvl="1" indent="-577850" eaLnBrk="1" hangingPunct="1"/>
            <a:r>
              <a:rPr lang="en-US" altLang="en-US"/>
              <a:t>Cmpds – 2+ elements chemically combined, can be broken down; may look like a homogeneous mixture</a:t>
            </a:r>
          </a:p>
          <a:p>
            <a:pPr marL="1035050" lvl="1" indent="-577850" eaLnBrk="1" hangingPunct="1"/>
            <a:r>
              <a:rPr lang="en-US" altLang="en-US"/>
              <a:t>Symbols – 1 or 2 letters (now 3)</a:t>
            </a:r>
          </a:p>
          <a:p>
            <a:pPr marL="1409700" lvl="2" indent="-495300" eaLnBrk="1" hangingPunct="1"/>
            <a:r>
              <a:rPr lang="en-US" altLang="en-US"/>
              <a:t>1st letter capital, 2nd lower</a:t>
            </a:r>
          </a:p>
          <a:p>
            <a:pPr marL="1409700" lvl="2" indent="-495300" eaLnBrk="1" hangingPunct="1"/>
            <a:r>
              <a:rPr lang="en-US" altLang="en-US"/>
              <a:t>derived from Latin/Greek, place of discovery, honor scientist, etc.</a:t>
            </a:r>
          </a:p>
        </p:txBody>
      </p:sp>
      <p:pic>
        <p:nvPicPr>
          <p:cNvPr id="8196" name="Picture 4" descr="MPj03998840000[1]">
            <a:extLst>
              <a:ext uri="{FF2B5EF4-FFF2-40B4-BE49-F238E27FC236}">
                <a16:creationId xmlns:a16="http://schemas.microsoft.com/office/drawing/2014/main" id="{DCDDD33B-1D4F-B331-DD08-E4DB3165C1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4075"/>
            <a:ext cx="3292475" cy="219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81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BC1407A-2E43-E4F6-E318-424639D72C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17600" indent="-1117600" eaLnBrk="1" hangingPunct="1">
              <a:defRPr/>
            </a:pPr>
            <a:r>
              <a:rPr lang="en-US"/>
              <a:t>Chemical reactions (rxns)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718E6A4-98C5-8DD6-74D1-640F4D5680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035050" lvl="1" indent="-577850" eaLnBrk="1" hangingPunct="1"/>
            <a:r>
              <a:rPr lang="en-US" altLang="en-US" sz="2400"/>
              <a:t>Reactants </a:t>
            </a:r>
            <a:r>
              <a:rPr lang="en-US" altLang="en-US" sz="2400">
                <a:sym typeface="Wingdings" panose="05000000000000000000" pitchFamily="2" charset="2"/>
              </a:rPr>
              <a:t></a:t>
            </a:r>
            <a:r>
              <a:rPr lang="en-US" altLang="en-US" sz="2400"/>
              <a:t> Products</a:t>
            </a:r>
          </a:p>
          <a:p>
            <a:pPr marL="1035050" lvl="1" indent="-577850" eaLnBrk="1" hangingPunct="1"/>
            <a:r>
              <a:rPr lang="en-US" altLang="en-US" sz="2400"/>
              <a:t>Based on chemical properties, must be a chemical change</a:t>
            </a:r>
          </a:p>
          <a:p>
            <a:pPr marL="1035050" lvl="1" indent="-577850" eaLnBrk="1" hangingPunct="1"/>
            <a:r>
              <a:rPr lang="en-US" altLang="en-US" sz="2400"/>
              <a:t>Ask:  is it different/new?</a:t>
            </a:r>
          </a:p>
          <a:p>
            <a:pPr marL="1035050" lvl="1" indent="-577850" eaLnBrk="1" hangingPunct="1"/>
            <a:r>
              <a:rPr lang="en-US" altLang="en-US" sz="2400"/>
              <a:t>Indications of chemical change</a:t>
            </a:r>
          </a:p>
          <a:p>
            <a:pPr marL="1409700" lvl="2" indent="-495300" eaLnBrk="1" hangingPunct="1"/>
            <a:r>
              <a:rPr lang="en-US" altLang="en-US" sz="2000"/>
              <a:t>Heat/cold</a:t>
            </a:r>
          </a:p>
          <a:p>
            <a:pPr marL="1409700" lvl="2" indent="-495300" eaLnBrk="1" hangingPunct="1"/>
            <a:r>
              <a:rPr lang="en-US" altLang="en-US" sz="2000"/>
              <a:t>Light</a:t>
            </a:r>
          </a:p>
          <a:p>
            <a:pPr marL="1409700" lvl="2" indent="-495300" eaLnBrk="1" hangingPunct="1"/>
            <a:r>
              <a:rPr lang="en-US" altLang="en-US" sz="2000"/>
              <a:t>Color/odor</a:t>
            </a:r>
          </a:p>
          <a:p>
            <a:pPr marL="1409700" lvl="2" indent="-495300" eaLnBrk="1" hangingPunct="1"/>
            <a:r>
              <a:rPr lang="en-US" altLang="en-US" sz="2000"/>
              <a:t>Gas emitted</a:t>
            </a:r>
          </a:p>
          <a:p>
            <a:pPr marL="1035050" lvl="1" indent="-577850" eaLnBrk="1" hangingPunct="1"/>
            <a:r>
              <a:rPr lang="en-US" altLang="en-US" sz="2400"/>
              <a:t>Conservation of mass - Quantity of matter is the same on both sides</a:t>
            </a:r>
          </a:p>
        </p:txBody>
      </p:sp>
      <p:pic>
        <p:nvPicPr>
          <p:cNvPr id="9224" name="Picture 8" descr="MPj04019590000[1]">
            <a:extLst>
              <a:ext uri="{FF2B5EF4-FFF2-40B4-BE49-F238E27FC236}">
                <a16:creationId xmlns:a16="http://schemas.microsoft.com/office/drawing/2014/main" id="{26048B94-DA81-766B-547E-8A401FC3A9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667000"/>
            <a:ext cx="3352800" cy="223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41255AE-1B25-FEC3-8B0C-7FAF3C2E38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C2E705E-E16A-A1C7-7C52-079DAFF526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51</TotalTime>
  <Words>267</Words>
  <Application>Microsoft Office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Mountain Top</vt:lpstr>
      <vt:lpstr>Matter and Change</vt:lpstr>
      <vt:lpstr>Matter</vt:lpstr>
      <vt:lpstr>Matter (continued)</vt:lpstr>
      <vt:lpstr>Mixtures – 2+ substances</vt:lpstr>
      <vt:lpstr>Elements &amp; compounds (cmpds)</vt:lpstr>
      <vt:lpstr>Chemical reactions (rxns)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Scott Johnson</cp:lastModifiedBy>
  <cp:revision>8</cp:revision>
  <cp:lastPrinted>1601-01-01T00:00:00Z</cp:lastPrinted>
  <dcterms:created xsi:type="dcterms:W3CDTF">1601-01-01T00:00:00Z</dcterms:created>
  <dcterms:modified xsi:type="dcterms:W3CDTF">2025-07-16T20:42:41Z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