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25ED0C6-141F-24CE-3748-B08A7420AC3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E163201-6613-C859-EB08-EDEAA68DFA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B9B1454-C1CB-E072-D930-BEE79770F7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CB17DEE-7725-A4B8-5E7B-A0A5824102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16BB517-B502-985A-C37E-01D771D93D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E9C2A3B-66AE-5F52-8C3A-0F3A822B14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FB44150-04DC-AF11-C172-C11A59E585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E4D0DDF-5039-F803-C198-923A018BDD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0E8A5623-5EA4-607B-37A9-E946EBBFB7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12CC1C6D-AF0A-029B-CD41-608F39F6EB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24EDB3B-72A8-2AA3-6B0E-CA0B51F2AE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917015B-FCD4-FE78-04DE-FACE605E40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0458AC10-EA46-C9DC-A322-4C7D4185AE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3A55938-1BDD-79E9-B00E-A4DC1343A2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DA8313FC-2B1E-576F-CA82-C8CF385516D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7993D50-D034-993F-2D60-C066FA29B1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52D45056-17FB-30B2-1B10-C4AB69F997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95B2918-9EA9-FD65-B8A7-2682FF4A45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42BC87DB-9ED0-71FE-AE8D-7EDFD05D94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9411EA70-FC54-5466-2556-45ED97D7F0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E6D1CC86-6DD6-143E-5F53-B55825A67C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FA3BB760-9FC0-22D3-E2EF-1D057D8755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62106163-1069-5EC7-D50F-7FBCBEDE39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EEEB6489-E1DE-E659-8DA7-5481F77F52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D8D55E29-4D2E-C5F7-D8E3-F102A15CC4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A34436EF-9B70-E2A8-233C-259FE3890C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D0234149-977E-2F3B-375C-A83C226AD07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B992F625-1F0A-BCDE-4F79-8BAAD6F30B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1E140AAC-25EB-63A1-718F-21430F86506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81759D31-9B60-14F3-F1EF-9737E958F9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61D4E62C-53E5-D354-2840-F46C9BE4F6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8CB5DEDD-02CE-315A-3527-00860DE6E1A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6ADA71EA-78B1-73D1-AA18-58453C2EA3B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AEBD7B21-4C94-13D7-4694-D6CAA444C7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92F62CB0-B566-0F78-EC57-ED7792DA1E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29A0EA61-F891-6655-E5C1-3F90BAE928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49E9FD10-CD80-0422-CB1A-C65ABBF94F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CE0C31A8-AD87-6136-0515-3E8DF39A52D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A1D718EC-1C9C-3201-CD8F-1C7F27AF5A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9CD774F1-99E6-C3CE-6941-9199FFD05D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3588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88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C112FB6C-7438-BE86-B12A-E0C6A11CC6F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02BBA273-EE3E-C5EC-2A9B-2F688D5BE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4D31C8C7-0FAF-4F2C-45E0-203AEBD250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D165-DE11-4087-840C-BF5730B577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53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8EF7167-865B-DE61-9B4B-0905CADE62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E34FC60-35B7-F38F-F9A6-D5CF0F456F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4F9C4642-4158-363A-0409-CA2BAD59B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2B9F-55FF-4F51-9C66-FD13F61B1E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38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3058B062-E775-29B7-7D0A-1246D78B6C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06F98DF-4E0F-FD7D-94D6-5E6BC81F88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7AD03786-F75B-C6C2-0251-498E735A15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CCD1D-2FE3-483E-BE64-A359CC1CC8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125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B6A0BD81-DF36-26BB-D0F3-0300EFCED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ECAF2099-FA6C-478B-D698-489FE6B28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3DF4A4CB-BC36-B994-2F01-E8AFC2209C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EBF21-7B28-4C0E-8472-2F56C6E510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51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6B5393E-7050-B1A8-388D-9C22E75E86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923BDE4F-DC82-A5C7-2B1B-E2777AA4CC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5690EAFB-1793-4895-EA96-A0C9229736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44419-4EF4-4781-B825-9E4EDD71B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45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AA14CC0-C556-8EF1-F590-A745EAEAB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4981436A-5AD8-30A1-6888-9FC2BC114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18CAC9E6-C231-9173-1A27-935BD2E97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41447-B312-443D-916F-5F273E4400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50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D908927-54CB-59B2-58A9-3E3B8BD19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3FF997AC-EFD7-F181-15D2-318F6BB22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1FA37553-34EF-F320-5C69-931BB1E2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077A6-0D6A-4828-9C0F-4B6559DEBE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7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D30F647F-F82D-DA3C-2F84-66CE5F2764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8ADCBDCE-1AAC-55C4-9A59-BC37B5DF51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3ECEA405-9E77-3DEB-6A4D-3BE6A098E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6CBFD-B130-4997-93B0-599F9D9614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45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38A6972C-4B92-E7BD-4374-7853343E8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D0144EFE-A2E4-329A-EDB2-537781509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F5191F40-A659-9C9E-FAFF-B1F828D7A0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0AF05-6565-421A-AF21-52B7CBD13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4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8520BFC0-C1AB-EBC5-F860-A76E573EAC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3553AA65-AF3F-D14B-8BA5-00FBB9B056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9A379B60-A79F-9FC8-C5F3-29CDD34582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3B05F-52F5-4907-AE16-F35C54A4B1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59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B27485F8-0937-E5F1-10FB-458B85DB8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2D43F92C-412C-E3C2-4F33-1C0F15F420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21DE044E-F4A1-ECA6-0D83-D3BA22BA6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20B42-205D-4B09-B3AF-EC3DD87D0B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18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B0D852ED-147E-26D5-5631-CF03092D6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1DAA25D-69F6-41E8-5D40-95C5EE3D2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56ABEBFF-E209-7C8C-2E7D-08EA756EF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240CD-6035-4905-AA37-7EDDA541BE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55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16A7B8D-DA52-95B3-D834-6CD7FCE7D6E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4819" name="Freeform 3">
              <a:extLst>
                <a:ext uri="{FF2B5EF4-FFF2-40B4-BE49-F238E27FC236}">
                  <a16:creationId xmlns:a16="http://schemas.microsoft.com/office/drawing/2014/main" id="{A76E9975-155B-774A-2A51-7116590B13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20" name="Freeform 4">
              <a:extLst>
                <a:ext uri="{FF2B5EF4-FFF2-40B4-BE49-F238E27FC236}">
                  <a16:creationId xmlns:a16="http://schemas.microsoft.com/office/drawing/2014/main" id="{B67F09F7-32AD-43E0-5CEB-D4E0F05CCD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21" name="Freeform 5">
              <a:extLst>
                <a:ext uri="{FF2B5EF4-FFF2-40B4-BE49-F238E27FC236}">
                  <a16:creationId xmlns:a16="http://schemas.microsoft.com/office/drawing/2014/main" id="{00859FB3-DFFE-2466-00CB-FF30DF17F4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FB2DB34C-F9B4-7275-F63A-ED2829D893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3" name="Freeform 7">
              <a:extLst>
                <a:ext uri="{FF2B5EF4-FFF2-40B4-BE49-F238E27FC236}">
                  <a16:creationId xmlns:a16="http://schemas.microsoft.com/office/drawing/2014/main" id="{2AE77938-0C80-ED46-6CE0-D3D6D4603A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7395B0E9-9B40-3FE9-CD3A-D3FCA2B216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2F189512-1D8D-2D46-B749-E16A7CC59C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Freeform 10">
              <a:extLst>
                <a:ext uri="{FF2B5EF4-FFF2-40B4-BE49-F238E27FC236}">
                  <a16:creationId xmlns:a16="http://schemas.microsoft.com/office/drawing/2014/main" id="{1967AF9C-3BDF-8B87-84FC-4B2EBA4172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7E2D4AF3-97C9-8D03-CD2A-746C4229E2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Freeform 12">
              <a:extLst>
                <a:ext uri="{FF2B5EF4-FFF2-40B4-BE49-F238E27FC236}">
                  <a16:creationId xmlns:a16="http://schemas.microsoft.com/office/drawing/2014/main" id="{76867A75-5B89-8A54-4F2E-48CCFA12A4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9B6464B8-A40B-C82E-0455-F8B4771379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Freeform 14">
              <a:extLst>
                <a:ext uri="{FF2B5EF4-FFF2-40B4-BE49-F238E27FC236}">
                  <a16:creationId xmlns:a16="http://schemas.microsoft.com/office/drawing/2014/main" id="{301661B4-4B15-0BA0-C139-8BF5138E73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DDE793E8-286C-56CE-5FEE-AD6C2B8D8D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6">
              <a:extLst>
                <a:ext uri="{FF2B5EF4-FFF2-40B4-BE49-F238E27FC236}">
                  <a16:creationId xmlns:a16="http://schemas.microsoft.com/office/drawing/2014/main" id="{2B9BF506-0111-F86C-598A-F82741C8A37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33" name="Freeform 17">
              <a:extLst>
                <a:ext uri="{FF2B5EF4-FFF2-40B4-BE49-F238E27FC236}">
                  <a16:creationId xmlns:a16="http://schemas.microsoft.com/office/drawing/2014/main" id="{991EDA95-62F7-FB36-3E00-236FC528A5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34" name="Freeform 18">
              <a:extLst>
                <a:ext uri="{FF2B5EF4-FFF2-40B4-BE49-F238E27FC236}">
                  <a16:creationId xmlns:a16="http://schemas.microsoft.com/office/drawing/2014/main" id="{0AEF176A-3D14-5B69-D8DD-8265A8089F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F14D1DF6-4E6D-B539-D31D-453390FF6A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Freeform 20">
              <a:extLst>
                <a:ext uri="{FF2B5EF4-FFF2-40B4-BE49-F238E27FC236}">
                  <a16:creationId xmlns:a16="http://schemas.microsoft.com/office/drawing/2014/main" id="{7D5CD894-63FC-436D-CB6C-B88CC5B0C9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8201199C-BC1C-13FD-617D-A16DDA5C36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Freeform 22">
              <a:extLst>
                <a:ext uri="{FF2B5EF4-FFF2-40B4-BE49-F238E27FC236}">
                  <a16:creationId xmlns:a16="http://schemas.microsoft.com/office/drawing/2014/main" id="{902151E1-3E16-4262-5023-E61341F0B2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39" name="Freeform 23">
              <a:extLst>
                <a:ext uri="{FF2B5EF4-FFF2-40B4-BE49-F238E27FC236}">
                  <a16:creationId xmlns:a16="http://schemas.microsoft.com/office/drawing/2014/main" id="{C491BE91-BF51-075C-A25E-60EF83ACBA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40" name="Freeform 24">
              <a:extLst>
                <a:ext uri="{FF2B5EF4-FFF2-40B4-BE49-F238E27FC236}">
                  <a16:creationId xmlns:a16="http://schemas.microsoft.com/office/drawing/2014/main" id="{4373C1D7-1B8B-70B5-1E8F-65F32FA01D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0022E4D4-25F2-31E0-ABD4-3B5DB7091FE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Freeform 26">
              <a:extLst>
                <a:ext uri="{FF2B5EF4-FFF2-40B4-BE49-F238E27FC236}">
                  <a16:creationId xmlns:a16="http://schemas.microsoft.com/office/drawing/2014/main" id="{5B738CCD-B37F-5F13-87A8-04F7F8324F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43" name="Freeform 27">
              <a:extLst>
                <a:ext uri="{FF2B5EF4-FFF2-40B4-BE49-F238E27FC236}">
                  <a16:creationId xmlns:a16="http://schemas.microsoft.com/office/drawing/2014/main" id="{279EA8E6-0993-85A0-3260-5081AFB2D2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9DCF69E8-1BA8-B6D1-AF33-06D8D6D3613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Freeform 29">
              <a:extLst>
                <a:ext uri="{FF2B5EF4-FFF2-40B4-BE49-F238E27FC236}">
                  <a16:creationId xmlns:a16="http://schemas.microsoft.com/office/drawing/2014/main" id="{F34BCBDC-8164-1BF1-68A9-0B4A1D04702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B5A8BB33-67EB-CD2F-6151-7B5E82A212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1">
              <a:extLst>
                <a:ext uri="{FF2B5EF4-FFF2-40B4-BE49-F238E27FC236}">
                  <a16:creationId xmlns:a16="http://schemas.microsoft.com/office/drawing/2014/main" id="{A84D8C07-3FED-8B4B-4F26-BAE41CADB2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48" name="Freeform 32">
              <a:extLst>
                <a:ext uri="{FF2B5EF4-FFF2-40B4-BE49-F238E27FC236}">
                  <a16:creationId xmlns:a16="http://schemas.microsoft.com/office/drawing/2014/main" id="{7AC4B2C2-B1C0-40ED-78D6-EDFEC742F4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49" name="Freeform 33">
              <a:extLst>
                <a:ext uri="{FF2B5EF4-FFF2-40B4-BE49-F238E27FC236}">
                  <a16:creationId xmlns:a16="http://schemas.microsoft.com/office/drawing/2014/main" id="{76A49153-04CA-36F8-5A74-15C9532D72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50" name="Freeform 34">
              <a:extLst>
                <a:ext uri="{FF2B5EF4-FFF2-40B4-BE49-F238E27FC236}">
                  <a16:creationId xmlns:a16="http://schemas.microsoft.com/office/drawing/2014/main" id="{271FCD8E-3D68-3297-1B6E-D5E65E563B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51" name="Freeform 35">
              <a:extLst>
                <a:ext uri="{FF2B5EF4-FFF2-40B4-BE49-F238E27FC236}">
                  <a16:creationId xmlns:a16="http://schemas.microsoft.com/office/drawing/2014/main" id="{71572399-FDB6-4C09-F1CA-4885176FF8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52" name="Freeform 36">
              <a:extLst>
                <a:ext uri="{FF2B5EF4-FFF2-40B4-BE49-F238E27FC236}">
                  <a16:creationId xmlns:a16="http://schemas.microsoft.com/office/drawing/2014/main" id="{FE6DDFA3-3F8A-A8C6-190F-BAD933B8C4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53" name="Freeform 37">
              <a:extLst>
                <a:ext uri="{FF2B5EF4-FFF2-40B4-BE49-F238E27FC236}">
                  <a16:creationId xmlns:a16="http://schemas.microsoft.com/office/drawing/2014/main" id="{7B51D74D-7F40-0CF2-E8B6-64733629E51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854" name="Freeform 38">
              <a:extLst>
                <a:ext uri="{FF2B5EF4-FFF2-40B4-BE49-F238E27FC236}">
                  <a16:creationId xmlns:a16="http://schemas.microsoft.com/office/drawing/2014/main" id="{FEB5FCFE-FE11-6B59-1C2C-57264587EC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6730EB05-FAB8-3A82-306B-2E2C8513B44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4856" name="Freeform 40">
                <a:extLst>
                  <a:ext uri="{FF2B5EF4-FFF2-40B4-BE49-F238E27FC236}">
                    <a16:creationId xmlns:a16="http://schemas.microsoft.com/office/drawing/2014/main" id="{E2E2F3D3-045C-E2B5-98D4-E3F4501B55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34857" name="Freeform 41">
                <a:extLst>
                  <a:ext uri="{FF2B5EF4-FFF2-40B4-BE49-F238E27FC236}">
                    <a16:creationId xmlns:a16="http://schemas.microsoft.com/office/drawing/2014/main" id="{CF421459-1F21-FF5B-D261-92069894E5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34858" name="Rectangle 42">
            <a:extLst>
              <a:ext uri="{FF2B5EF4-FFF2-40B4-BE49-F238E27FC236}">
                <a16:creationId xmlns:a16="http://schemas.microsoft.com/office/drawing/2014/main" id="{FD7EB27A-D620-7010-7EC9-73280BDA7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4859" name="Rectangle 43">
            <a:extLst>
              <a:ext uri="{FF2B5EF4-FFF2-40B4-BE49-F238E27FC236}">
                <a16:creationId xmlns:a16="http://schemas.microsoft.com/office/drawing/2014/main" id="{FE7365FB-636B-FB21-964F-FC0223060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4860" name="Rectangle 44">
            <a:extLst>
              <a:ext uri="{FF2B5EF4-FFF2-40B4-BE49-F238E27FC236}">
                <a16:creationId xmlns:a16="http://schemas.microsoft.com/office/drawing/2014/main" id="{747A8835-F4B4-9809-DA9F-723C20F2A4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61" name="Rectangle 45">
            <a:extLst>
              <a:ext uri="{FF2B5EF4-FFF2-40B4-BE49-F238E27FC236}">
                <a16:creationId xmlns:a16="http://schemas.microsoft.com/office/drawing/2014/main" id="{50A9E681-80C3-6B44-E3AC-0BB0CBD670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62" name="Rectangle 46">
            <a:extLst>
              <a:ext uri="{FF2B5EF4-FFF2-40B4-BE49-F238E27FC236}">
                <a16:creationId xmlns:a16="http://schemas.microsoft.com/office/drawing/2014/main" id="{7D2440F3-A593-27AF-7EBF-64239598AD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33617B8-CC37-4F47-B0E6-D5EDE1D06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4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4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58" grpId="0"/>
      <p:bldP spid="3485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8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485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8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485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8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485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8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485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8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485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CA08671-B5B0-E5EA-5A75-5970ACC7B8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1066800"/>
            <a:ext cx="82296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Scientific Measurement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D3085D5-8399-515D-3F11-C72FCEAC84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71800" y="3048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Chapter 3</a:t>
            </a:r>
          </a:p>
        </p:txBody>
      </p:sp>
      <p:pic>
        <p:nvPicPr>
          <p:cNvPr id="4100" name="Picture 4" descr="MPj04304920000[1]">
            <a:extLst>
              <a:ext uri="{FF2B5EF4-FFF2-40B4-BE49-F238E27FC236}">
                <a16:creationId xmlns:a16="http://schemas.microsoft.com/office/drawing/2014/main" id="{85516A5D-A5EA-B6F5-F277-3A84DB06F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86954F5-9FF1-6614-C8A8-EDA51A18C9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Conversions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2124729-A3D1-0908-863C-250627310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8229600" cy="4530725"/>
          </a:xfrm>
        </p:spPr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en-US" dirty="0"/>
              <a:t>1 L = 1000 </a:t>
            </a:r>
            <a:r>
              <a:rPr lang="en-US" dirty="0" err="1"/>
              <a:t>mL</a:t>
            </a:r>
            <a:r>
              <a:rPr lang="en-US" dirty="0"/>
              <a:t> = 1 dm</a:t>
            </a:r>
            <a:r>
              <a:rPr lang="en-US" baseline="30000" dirty="0"/>
              <a:t>3</a:t>
            </a:r>
            <a:endParaRPr lang="en-US" dirty="0"/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dirty="0"/>
              <a:t>1 cm</a:t>
            </a:r>
            <a:r>
              <a:rPr lang="en-US" baseline="30000" dirty="0"/>
              <a:t>3</a:t>
            </a:r>
            <a:r>
              <a:rPr lang="en-US" dirty="0"/>
              <a:t> = 1 mL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dirty="0"/>
              <a:t>weight – force of gravity on an object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dirty="0"/>
              <a:t>mass – amount of matter in an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D40525A-29D4-5DA2-9D02-029DF8E5D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Definitions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FE3EDBF-775F-EEFF-457A-396DD388D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u="sng" dirty="0"/>
              <a:t>density</a:t>
            </a:r>
            <a:r>
              <a:rPr lang="en-US" sz="2800" dirty="0"/>
              <a:t> = mass/volume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u="sng" dirty="0"/>
              <a:t>specific gravity </a:t>
            </a:r>
            <a:r>
              <a:rPr lang="en-US" sz="2800" dirty="0"/>
              <a:t>= density of substance/density of water (which is 1 g/cm</a:t>
            </a:r>
            <a:r>
              <a:rPr lang="en-US" sz="2800" baseline="30000" dirty="0"/>
              <a:t>3</a:t>
            </a:r>
            <a:r>
              <a:rPr lang="en-US" sz="2800" dirty="0"/>
              <a:t>)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400" dirty="0"/>
              <a:t>used as a comparison to water, determines integrity of substance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r>
              <a:rPr lang="en-US" sz="2000" dirty="0"/>
              <a:t>car battery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r>
              <a:rPr lang="en-US" sz="2000" dirty="0"/>
              <a:t>blood disease detection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r>
              <a:rPr lang="en-US" sz="2000" dirty="0"/>
              <a:t>transmission fluid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u="sng" dirty="0"/>
              <a:t>temperature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400" dirty="0"/>
              <a:t>Kelvin scale based on absolute zero    K = </a:t>
            </a:r>
            <a:r>
              <a:rPr lang="en-US" sz="2400" baseline="30000" dirty="0"/>
              <a:t>0</a:t>
            </a:r>
            <a:r>
              <a:rPr lang="en-US" sz="2400" dirty="0"/>
              <a:t>C + 273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400" dirty="0"/>
              <a:t>Celsius scale based on freezing water </a:t>
            </a:r>
            <a:r>
              <a:rPr lang="en-US" sz="2400" baseline="30000" dirty="0"/>
              <a:t>0</a:t>
            </a:r>
            <a:r>
              <a:rPr lang="en-US" sz="2400" dirty="0"/>
              <a:t>C = K – 273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CB1332E-C898-7DAE-D516-B65EFAEDE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Review for Test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6CFFD92-F548-0E1F-EEFD-2A622DAC5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Terms – matching with definition</a:t>
            </a:r>
          </a:p>
          <a:p>
            <a:pPr eaLnBrk="1" hangingPunct="1">
              <a:defRPr/>
            </a:pPr>
            <a:r>
              <a:rPr lang="en-US"/>
              <a:t>Converting decimal to sci. notation</a:t>
            </a:r>
          </a:p>
          <a:p>
            <a:pPr eaLnBrk="1" hangingPunct="1">
              <a:defRPr/>
            </a:pPr>
            <a:r>
              <a:rPr lang="en-US"/>
              <a:t>Significant figures – rounding, etc</a:t>
            </a:r>
          </a:p>
          <a:p>
            <a:pPr eaLnBrk="1" hangingPunct="1">
              <a:defRPr/>
            </a:pPr>
            <a:r>
              <a:rPr lang="en-US"/>
              <a:t>Metric conversions</a:t>
            </a:r>
          </a:p>
          <a:p>
            <a:pPr eaLnBrk="1" hangingPunct="1">
              <a:defRPr/>
            </a:pPr>
            <a:r>
              <a:rPr lang="en-US"/>
              <a:t>Density formula – finding mass, volume</a:t>
            </a:r>
          </a:p>
          <a:p>
            <a:pPr eaLnBrk="1" hangingPunct="1">
              <a:defRPr/>
            </a:pPr>
            <a:r>
              <a:rPr lang="en-US"/>
              <a:t>Temperature conversion – C</a:t>
            </a:r>
            <a:r>
              <a:rPr lang="en-US" baseline="30000"/>
              <a:t>0</a:t>
            </a:r>
            <a:r>
              <a:rPr lang="en-US"/>
              <a:t> to K, K to C</a:t>
            </a:r>
            <a:r>
              <a:rPr lang="en-US" baseline="30000"/>
              <a:t>0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F126583-6B68-CCBB-C36C-6CDB1A49E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B32D5A8-703F-6405-4053-B5E0927AF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559FC78-4DD3-A088-B2E5-2C1375AA9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Importance of measurement:  WHY BOTHER???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A56BB5F-6761-2F49-A592-EC05AB2907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638800"/>
          </a:xfrm>
        </p:spPr>
        <p:txBody>
          <a:bodyPr/>
          <a:lstStyle/>
          <a:p>
            <a:pPr marL="1168400" lvl="1" indent="-711200" eaLnBrk="1" hangingPunct="1">
              <a:defRPr/>
            </a:pPr>
            <a:r>
              <a:rPr lang="en-US" sz="2400" dirty="0"/>
              <a:t>We deal with small numbers!!!  Track, horse races, etc.</a:t>
            </a:r>
          </a:p>
          <a:p>
            <a:pPr marL="1168400" lvl="1" indent="-711200" eaLnBrk="1" hangingPunct="1">
              <a:defRPr/>
            </a:pPr>
            <a:r>
              <a:rPr lang="en-US" sz="2400" dirty="0"/>
              <a:t>Qualitative vs. quantitative measurements</a:t>
            </a:r>
          </a:p>
          <a:p>
            <a:pPr marL="1524000" lvl="2" indent="-609600" eaLnBrk="1" hangingPunct="1">
              <a:defRPr/>
            </a:pPr>
            <a:r>
              <a:rPr lang="en-US" sz="2000" dirty="0"/>
              <a:t>Qualitative = descriptions, non-numerical</a:t>
            </a:r>
          </a:p>
          <a:p>
            <a:pPr marL="1524000" lvl="2" indent="-609600" eaLnBrk="1" hangingPunct="1">
              <a:defRPr/>
            </a:pPr>
            <a:r>
              <a:rPr lang="en-US" sz="2000" dirty="0"/>
              <a:t>Quantitative = measurements, numerical and units</a:t>
            </a:r>
          </a:p>
          <a:p>
            <a:pPr marL="1168400" lvl="1" indent="-711200" eaLnBrk="1" hangingPunct="1">
              <a:defRPr/>
            </a:pPr>
            <a:r>
              <a:rPr lang="en-US" sz="2400" dirty="0"/>
              <a:t>Scientific notation   EX:  6.59 X 10</a:t>
            </a:r>
            <a:r>
              <a:rPr lang="en-US" sz="2400" baseline="30000" dirty="0"/>
              <a:t>3</a:t>
            </a:r>
            <a:r>
              <a:rPr lang="en-US" sz="2400" dirty="0"/>
              <a:t> or 6.59 X 10</a:t>
            </a:r>
            <a:r>
              <a:rPr lang="en-US" sz="2400" baseline="30000" dirty="0"/>
              <a:t>-3</a:t>
            </a:r>
            <a:endParaRPr lang="en-US" sz="2400" dirty="0"/>
          </a:p>
          <a:p>
            <a:pPr marL="1524000" lvl="2" indent="-609600" eaLnBrk="1" hangingPunct="1">
              <a:defRPr/>
            </a:pPr>
            <a:r>
              <a:rPr lang="en-US" sz="2000" dirty="0"/>
              <a:t>Number greater than or equal to one, less than 10</a:t>
            </a:r>
          </a:p>
          <a:p>
            <a:pPr marL="1524000" lvl="2" indent="-609600" eaLnBrk="1" hangingPunct="1">
              <a:defRPr/>
            </a:pPr>
            <a:r>
              <a:rPr lang="en-US" sz="2000" dirty="0"/>
              <a:t>Exponent positive or negative</a:t>
            </a:r>
          </a:p>
          <a:p>
            <a:pPr marL="1524000" lvl="2" indent="-609600" eaLnBrk="1" hangingPunct="1">
              <a:defRPr/>
            </a:pPr>
            <a:r>
              <a:rPr lang="en-US" sz="2000" dirty="0"/>
              <a:t>Rules </a:t>
            </a:r>
          </a:p>
          <a:p>
            <a:pPr marL="1879600" lvl="3" indent="-508000" eaLnBrk="1" hangingPunct="1">
              <a:defRPr/>
            </a:pPr>
            <a:r>
              <a:rPr lang="en-US" sz="1800" dirty="0"/>
              <a:t>multiplication/division – deal with the coefficients 1st, then add/subtract exponents.</a:t>
            </a:r>
          </a:p>
          <a:p>
            <a:pPr marL="1879600" lvl="3" indent="-508000" eaLnBrk="1" hangingPunct="1">
              <a:defRPr/>
            </a:pPr>
            <a:r>
              <a:rPr lang="en-US" sz="1800" dirty="0"/>
              <a:t>addition/subtraction – make the exponents the same first (violate rule for n between 1 – 10), then just worry about </a:t>
            </a:r>
            <a:r>
              <a:rPr lang="en-US" sz="1800" dirty="0" err="1"/>
              <a:t>coeffients</a:t>
            </a:r>
            <a:r>
              <a:rPr lang="en-US" sz="1800" dirty="0"/>
              <a:t> </a:t>
            </a:r>
          </a:p>
        </p:txBody>
      </p:sp>
      <p:pic>
        <p:nvPicPr>
          <p:cNvPr id="5125" name="Picture 5" descr="MPj01790090000[1]">
            <a:extLst>
              <a:ext uri="{FF2B5EF4-FFF2-40B4-BE49-F238E27FC236}">
                <a16:creationId xmlns:a16="http://schemas.microsoft.com/office/drawing/2014/main" id="{A12B685B-293D-B655-7C1B-5EB762713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4935538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A2C52B6-4614-5DA4-6758-0D6CE14B7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38" y="762000"/>
            <a:ext cx="4191000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3C15DDB-A74E-16A3-9148-5F013DE3E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Uncertainty in measurements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49E36DE-97EC-7B8A-05CF-B46DF5767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Accuracy</a:t>
            </a:r>
            <a:r>
              <a:rPr lang="en-US" sz="2400" dirty="0"/>
              <a:t> – how close a measurement is to “correct”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4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Precision</a:t>
            </a:r>
            <a:r>
              <a:rPr lang="en-US" sz="2400" dirty="0"/>
              <a:t> – how close measurements are to each other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4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Accepted value </a:t>
            </a:r>
            <a:r>
              <a:rPr lang="en-US" sz="2400" dirty="0"/>
              <a:t>(theoretical or book value) – “correct” value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4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Experimental value</a:t>
            </a:r>
            <a:r>
              <a:rPr lang="en-US" sz="2400" dirty="0"/>
              <a:t> – actual value obtained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Error</a:t>
            </a:r>
            <a:r>
              <a:rPr lang="en-US" sz="2400" dirty="0"/>
              <a:t> = experimental value – accepted value; will be positive or negative depending on relationship to accepted value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400" u="sng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u="sng" dirty="0"/>
              <a:t>Percent error</a:t>
            </a:r>
            <a:r>
              <a:rPr lang="en-US" sz="2400" dirty="0"/>
              <a:t> =       </a:t>
            </a:r>
            <a:r>
              <a:rPr lang="en-US" sz="2400" u="sng" dirty="0"/>
              <a:t>|     error___|</a:t>
            </a:r>
            <a:r>
              <a:rPr lang="en-US" sz="2400" dirty="0"/>
              <a:t>        X 100%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		          accepted value</a:t>
            </a:r>
          </a:p>
        </p:txBody>
      </p:sp>
      <p:pic>
        <p:nvPicPr>
          <p:cNvPr id="6148" name="Picture 4" descr="MPj04011390000[1]">
            <a:extLst>
              <a:ext uri="{FF2B5EF4-FFF2-40B4-BE49-F238E27FC236}">
                <a16:creationId xmlns:a16="http://schemas.microsoft.com/office/drawing/2014/main" id="{1E1C6F48-7BE8-833E-1485-4EEBDCB87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057400"/>
            <a:ext cx="5791200" cy="72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81EFA1E-5E2D-805F-D549-CF25285F3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sz="4000"/>
              <a:t>Significant figures – all measured values PLUS an estimated number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EB4AC6A-5B3B-000E-A538-3C5D5D075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1409700" lvl="2" indent="-495300" eaLnBrk="1" hangingPunct="1">
              <a:defRPr/>
            </a:pPr>
            <a:r>
              <a:rPr lang="en-US" sz="2000" dirty="0"/>
              <a:t>Every nonzero digit is significant: 117</a:t>
            </a:r>
          </a:p>
          <a:p>
            <a:pPr marL="1409700" lvl="2" indent="-495300" eaLnBrk="1" hangingPunct="1">
              <a:defRPr/>
            </a:pPr>
            <a:r>
              <a:rPr lang="en-US" sz="2000" dirty="0"/>
              <a:t>Rightmost zeroes in decimals are </a:t>
            </a:r>
            <a:r>
              <a:rPr lang="en-US" sz="2000" u="sng" dirty="0"/>
              <a:t>not</a:t>
            </a:r>
            <a:r>
              <a:rPr lang="en-US" sz="2000" dirty="0"/>
              <a:t> placeholders, significant:  .907000 (you can’t get rid of them in sci notation)</a:t>
            </a:r>
          </a:p>
          <a:p>
            <a:pPr marL="1409700" lvl="2" indent="-495300" eaLnBrk="1" hangingPunct="1">
              <a:defRPr/>
            </a:pPr>
            <a:r>
              <a:rPr lang="en-US" sz="2000" dirty="0"/>
              <a:t>Zeroes between </a:t>
            </a:r>
            <a:r>
              <a:rPr lang="en-US" sz="2000" dirty="0" err="1"/>
              <a:t>nonzeroes</a:t>
            </a:r>
            <a:r>
              <a:rPr lang="en-US" sz="2000" dirty="0"/>
              <a:t> are significant:  907</a:t>
            </a:r>
          </a:p>
          <a:p>
            <a:pPr marL="1409700" lvl="2" indent="-495300" eaLnBrk="1" hangingPunct="1">
              <a:defRPr/>
            </a:pPr>
            <a:r>
              <a:rPr lang="en-US" sz="2000" dirty="0"/>
              <a:t>Leftmost zeroes in decimals are placeholders, not significant:  .000907  (you can get rid of them in sci notation)</a:t>
            </a:r>
          </a:p>
          <a:p>
            <a:pPr marL="1409700" lvl="2" indent="-495300" eaLnBrk="1" hangingPunct="1">
              <a:defRPr/>
            </a:pPr>
            <a:r>
              <a:rPr lang="en-US" sz="2000" dirty="0"/>
              <a:t>Rightmost zeroes of understood decimals are placeholders, not significant:  907,000</a:t>
            </a:r>
          </a:p>
          <a:p>
            <a:pPr marL="1409700" lvl="2" indent="-495300" eaLnBrk="1" hangingPunct="1">
              <a:defRPr/>
            </a:pPr>
            <a:r>
              <a:rPr lang="en-US" sz="2000" dirty="0"/>
              <a:t>Infinite significant digits</a:t>
            </a:r>
          </a:p>
          <a:p>
            <a:pPr marL="1784350" lvl="3" indent="-412750" eaLnBrk="1" hangingPunct="1">
              <a:defRPr/>
            </a:pPr>
            <a:r>
              <a:rPr lang="en-US" sz="1800" dirty="0"/>
              <a:t>counted objects:  23 students</a:t>
            </a:r>
          </a:p>
          <a:p>
            <a:pPr marL="1784350" lvl="3" indent="-412750" eaLnBrk="1" hangingPunct="1">
              <a:defRPr/>
            </a:pPr>
            <a:r>
              <a:rPr lang="en-US" sz="1800" dirty="0"/>
              <a:t>defined quantities:  60 seconds in 1 minute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D6C091-1F31-A730-A900-EC51AF0D50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sz="4000"/>
              <a:t>Rounding – using significant figures in calculations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1FCEB92-432C-CB49-496E-EA3CC169A6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409700" lvl="2" indent="-495300" eaLnBrk="1" hangingPunct="1">
              <a:defRPr/>
            </a:pPr>
            <a:r>
              <a:rPr lang="en-US" dirty="0"/>
              <a:t>look at each number, find out the least # of significant digits; round to that # and add zeroes.</a:t>
            </a:r>
          </a:p>
          <a:p>
            <a:pPr marL="1409700" lvl="2" indent="-495300" eaLnBrk="1" hangingPunct="1">
              <a:defRPr/>
            </a:pPr>
            <a:r>
              <a:rPr lang="en-US" dirty="0"/>
              <a:t>If # is less than 5, drop it; greater, round up</a:t>
            </a:r>
          </a:p>
          <a:p>
            <a:pPr marL="1409700" lvl="2" indent="-495300" eaLnBrk="1" hangingPunct="1">
              <a:defRPr/>
            </a:pPr>
            <a:r>
              <a:rPr lang="en-US" dirty="0"/>
              <a:t>RULES: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Addition/subtraction</a:t>
            </a:r>
          </a:p>
          <a:p>
            <a:pPr marL="1784350" lvl="3" indent="-412750" eaLnBrk="1" hangingPunct="1">
              <a:defRPr/>
            </a:pPr>
            <a:r>
              <a:rPr lang="en-US" dirty="0"/>
              <a:t>answer rounded to least number of </a:t>
            </a:r>
            <a:r>
              <a:rPr lang="en-US" u="sng" dirty="0"/>
              <a:t>decimal places</a:t>
            </a:r>
            <a:endParaRPr lang="en-US" dirty="0"/>
          </a:p>
          <a:p>
            <a:pPr marL="914400" lvl="2" indent="0" eaLnBrk="1" hangingPunct="1">
              <a:buNone/>
              <a:defRPr/>
            </a:pPr>
            <a:r>
              <a:rPr lang="en-US" dirty="0"/>
              <a:t>Multiplication/division</a:t>
            </a:r>
          </a:p>
          <a:p>
            <a:pPr marL="1784350" lvl="3" indent="-412750" eaLnBrk="1" hangingPunct="1">
              <a:defRPr/>
            </a:pPr>
            <a:r>
              <a:rPr lang="en-US" dirty="0"/>
              <a:t>answer rounded to least number of </a:t>
            </a:r>
            <a:r>
              <a:rPr lang="en-US" u="sng" dirty="0"/>
              <a:t>significant digits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C021F6D-447B-7D6B-F352-446C86528C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SI system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72EA2BD-4D1A-9AE3-0B9B-E35015A63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Length = meter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Volume = m</a:t>
            </a:r>
            <a:r>
              <a:rPr lang="en-US" sz="2400" baseline="30000"/>
              <a:t>3</a:t>
            </a:r>
            <a:r>
              <a:rPr lang="en-US" sz="2400"/>
              <a:t> (or L = dm</a:t>
            </a:r>
            <a:r>
              <a:rPr lang="en-US" sz="2400" baseline="30000"/>
              <a:t>3</a:t>
            </a:r>
            <a:r>
              <a:rPr lang="en-US" sz="2400"/>
              <a:t>)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Mass = kilogram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Density = g/cm</a:t>
            </a:r>
            <a:r>
              <a:rPr lang="en-US" sz="2400" baseline="30000"/>
              <a:t>3</a:t>
            </a:r>
            <a:endParaRPr lang="en-US" sz="2400"/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Temperature = </a:t>
            </a:r>
            <a:r>
              <a:rPr lang="en-US" sz="2400" b="1" u="sng"/>
              <a:t>Kelvin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Time = second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Pressure = pascal (or atmospheres, mm mercury)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Energy = joule (or calories)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Amount of substance = mole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Luminosity = candela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/>
              <a:t>Electric current = ampere</a:t>
            </a:r>
          </a:p>
        </p:txBody>
      </p:sp>
      <p:pic>
        <p:nvPicPr>
          <p:cNvPr id="9223" name="Picture 7" descr="MPj03862020000[1]">
            <a:extLst>
              <a:ext uri="{FF2B5EF4-FFF2-40B4-BE49-F238E27FC236}">
                <a16:creationId xmlns:a16="http://schemas.microsoft.com/office/drawing/2014/main" id="{EA435DF9-C515-0776-2EB2-A31E207F6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2438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8" descr="MPj02893430000[1]">
            <a:extLst>
              <a:ext uri="{FF2B5EF4-FFF2-40B4-BE49-F238E27FC236}">
                <a16:creationId xmlns:a16="http://schemas.microsoft.com/office/drawing/2014/main" id="{AB414BE3-1F70-E6C5-C484-E9684C7DB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438650"/>
            <a:ext cx="36576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 descr="MPj03995460000[1]">
            <a:extLst>
              <a:ext uri="{FF2B5EF4-FFF2-40B4-BE49-F238E27FC236}">
                <a16:creationId xmlns:a16="http://schemas.microsoft.com/office/drawing/2014/main" id="{A2BF32D2-311B-5E42-C63E-005FF39A2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4570413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0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118B121-A582-EBFC-3F74-B02211D1C8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/>
              <a:t>Prefixes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00B74B7-975C-1958-A797-972829DBE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0" y="1411669"/>
            <a:ext cx="8229600" cy="4530725"/>
          </a:xfrm>
        </p:spPr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en-US" sz="2400" dirty="0"/>
              <a:t>mega (M) = 10</a:t>
            </a:r>
            <a:r>
              <a:rPr lang="en-US" sz="2400" baseline="30000" dirty="0"/>
              <a:t>6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kilo (k)      = 10</a:t>
            </a:r>
            <a:r>
              <a:rPr lang="en-US" sz="2400" baseline="30000" dirty="0"/>
              <a:t>3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 err="1"/>
              <a:t>Hecto</a:t>
            </a:r>
            <a:r>
              <a:rPr lang="en-US" sz="2400" dirty="0"/>
              <a:t> (h)  = 10</a:t>
            </a:r>
            <a:r>
              <a:rPr lang="en-US" sz="2400" baseline="30000" dirty="0"/>
              <a:t>2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Deka (D)  = 10</a:t>
            </a:r>
            <a:r>
              <a:rPr lang="en-US" sz="2400" baseline="30000" dirty="0"/>
              <a:t>1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 err="1"/>
              <a:t>deci</a:t>
            </a:r>
            <a:r>
              <a:rPr lang="en-US" sz="2400" dirty="0"/>
              <a:t> (d)     = 10</a:t>
            </a:r>
            <a:r>
              <a:rPr lang="en-US" sz="2400" baseline="30000" dirty="0"/>
              <a:t>-1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 err="1"/>
              <a:t>centi</a:t>
            </a:r>
            <a:r>
              <a:rPr lang="en-US" sz="2400" dirty="0"/>
              <a:t> (c)    = 10</a:t>
            </a:r>
            <a:r>
              <a:rPr lang="en-US" sz="2400" baseline="30000" dirty="0"/>
              <a:t>-2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milli (m)    = 10</a:t>
            </a:r>
            <a:r>
              <a:rPr lang="en-US" sz="2400" baseline="30000" dirty="0"/>
              <a:t>-3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micro (</a:t>
            </a:r>
            <a:r>
              <a:rPr lang="en-US" sz="2400" i="1" dirty="0"/>
              <a:t>u</a:t>
            </a:r>
            <a:r>
              <a:rPr lang="en-US" sz="2400" dirty="0"/>
              <a:t>)   = 10</a:t>
            </a:r>
            <a:r>
              <a:rPr lang="en-US" sz="2400" baseline="30000" dirty="0"/>
              <a:t>-6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nano (n)    = 10</a:t>
            </a:r>
            <a:r>
              <a:rPr lang="en-US" sz="2400" baseline="30000" dirty="0"/>
              <a:t>-9</a:t>
            </a:r>
            <a:endParaRPr lang="en-US" sz="2400" dirty="0"/>
          </a:p>
          <a:p>
            <a:pPr marL="457200" lvl="1" indent="0" eaLnBrk="1" hangingPunct="1">
              <a:buNone/>
              <a:defRPr/>
            </a:pPr>
            <a:r>
              <a:rPr lang="en-US" sz="2400" dirty="0" err="1"/>
              <a:t>pico</a:t>
            </a:r>
            <a:r>
              <a:rPr lang="en-US" sz="2400" dirty="0"/>
              <a:t> (p)     = 10</a:t>
            </a:r>
            <a:r>
              <a:rPr lang="en-US" sz="2400" baseline="30000" dirty="0"/>
              <a:t>-12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Rectangle 7">
            <a:extLst>
              <a:ext uri="{FF2B5EF4-FFF2-40B4-BE49-F238E27FC236}">
                <a16:creationId xmlns:a16="http://schemas.microsoft.com/office/drawing/2014/main" id="{FAAF36F8-D36A-CAB2-5A3F-4EA5DDE4D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As the saying goes…</a:t>
            </a:r>
          </a:p>
        </p:txBody>
      </p:sp>
      <p:graphicFrame>
        <p:nvGraphicFramePr>
          <p:cNvPr id="38961" name="Group 49">
            <a:extLst>
              <a:ext uri="{FF2B5EF4-FFF2-40B4-BE49-F238E27FC236}">
                <a16:creationId xmlns:a16="http://schemas.microsoft.com/office/drawing/2014/main" id="{9496D15B-6686-0E8D-82C1-D27916ABD3E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82369655"/>
              </p:ext>
            </p:extLst>
          </p:nvPr>
        </p:nvGraphicFramePr>
        <p:xfrm>
          <a:off x="2743200" y="1600200"/>
          <a:ext cx="3276600" cy="453072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3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anga r o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opping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own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 h 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ountain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rinking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hocolate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  l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1" name="Picture 50" descr="MPj04031900000[1]">
            <a:extLst>
              <a:ext uri="{FF2B5EF4-FFF2-40B4-BE49-F238E27FC236}">
                <a16:creationId xmlns:a16="http://schemas.microsoft.com/office/drawing/2014/main" id="{1B051C09-15CB-2BED-FFD9-401B2D523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0" y="1600200"/>
            <a:ext cx="301625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2" name="Picture 52" descr="MPj04022570000[1]">
            <a:extLst>
              <a:ext uri="{FF2B5EF4-FFF2-40B4-BE49-F238E27FC236}">
                <a16:creationId xmlns:a16="http://schemas.microsoft.com/office/drawing/2014/main" id="{AA64B8CD-48EA-6D37-7AC0-0D8BB6410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1800"/>
            <a:ext cx="2667000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3" name="Picture 54" descr="MPj01806590000[1]">
            <a:extLst>
              <a:ext uri="{FF2B5EF4-FFF2-40B4-BE49-F238E27FC236}">
                <a16:creationId xmlns:a16="http://schemas.microsoft.com/office/drawing/2014/main" id="{7D4C44B3-EADE-4670-62DE-2957B805E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08475"/>
            <a:ext cx="26670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2D9A935-66A1-7B5D-C27A-FA6C0F51F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Convert: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315C87B-7559-9E77-DD5E-F3B7696C5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15 grams to kilograms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0.37 milligrams to Hectograms</a:t>
            </a:r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7.43 centigrams to Dekagrams</a:t>
            </a:r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8.4 micrograms to kilograms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233</TotalTime>
  <Words>642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Beam</vt:lpstr>
      <vt:lpstr>Scientific Measurement</vt:lpstr>
      <vt:lpstr>Importance of measurement:  WHY BOTHER??? </vt:lpstr>
      <vt:lpstr>Uncertainty in measurements</vt:lpstr>
      <vt:lpstr>Significant figures – all measured values PLUS an estimated number</vt:lpstr>
      <vt:lpstr>Rounding – using significant figures in calculations</vt:lpstr>
      <vt:lpstr>SI system</vt:lpstr>
      <vt:lpstr>Prefixes </vt:lpstr>
      <vt:lpstr>As the saying goes…</vt:lpstr>
      <vt:lpstr>Convert:</vt:lpstr>
      <vt:lpstr>Conversions </vt:lpstr>
      <vt:lpstr>Definitions</vt:lpstr>
      <vt:lpstr>Review for Test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28</cp:revision>
  <cp:lastPrinted>1601-01-01T00:00:00Z</cp:lastPrinted>
  <dcterms:created xsi:type="dcterms:W3CDTF">1601-01-01T00:00:00Z</dcterms:created>
  <dcterms:modified xsi:type="dcterms:W3CDTF">2025-09-08T18:35:13Z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