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8" r:id="rId3"/>
    <p:sldId id="265" r:id="rId4"/>
    <p:sldId id="266" r:id="rId5"/>
    <p:sldId id="269" r:id="rId6"/>
    <p:sldId id="259" r:id="rId7"/>
    <p:sldId id="267" r:id="rId8"/>
    <p:sldId id="263" r:id="rId9"/>
    <p:sldId id="264" r:id="rId10"/>
    <p:sldId id="270" r:id="rId11"/>
    <p:sldId id="257" r:id="rId12"/>
    <p:sldId id="260" r:id="rId13"/>
    <p:sldId id="271" r:id="rId14"/>
    <p:sldId id="261" r:id="rId15"/>
    <p:sldId id="262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9F606BF-D034-7457-3510-969430B1F21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8B8676FE-AB9B-F3F5-3667-21894582A55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A4D65134-ADFF-826F-3AE1-63EABA9E9D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6D840D2D-6C80-51C8-4368-AE17F32BF3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7BA66267-7567-64DB-3073-FA7CBA39CF1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E6F5716E-04DA-4396-83FE-5F734076402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7617C2C1-49F4-4AD5-E3C5-C0A3288F62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DB1EC9C4-59D4-F5C8-3A38-31731D63FC4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A267AD06-FB2F-EE69-408F-18E8A92766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A3DC6FD1-0873-8437-3033-E87C23EFBD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31FE92E1-F961-E824-57BB-E070052A71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E2B1D859-3D28-4636-4AFA-12AE9D8564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DF792E-7FA5-478E-AD49-03AFF3C13C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732015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0812A6-2518-B5D5-F6EF-AF35012F58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029AD9F-EBD0-98FE-9070-85364E3A687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DB11E-A463-4FA2-B930-9FE0379D4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54186236-E759-5C77-146C-DA276888A18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46883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397275B-74E6-AF49-EBAC-DF6011086C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608020-A89C-9DA6-E7E1-489B3CDDE6F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6231B-4A8A-4F6B-9430-C12D0D8E61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4FB9D4A-D7E4-4B0D-631C-DB889A4398F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8387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813CF6E-2E6D-EA42-FE90-F7E05E3A41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1D3E339-1738-D186-A988-41019FF8E05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49E6E-A850-4C72-8AFB-BDA57BB3D7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808CA545-6B3B-3BBB-6BAE-959287DAE65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20193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8E511DF-52B8-7141-3E71-1028A25034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E96A7E9-4996-7D8C-7292-C8FE994DFB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B4D90-C44A-424C-8EB0-4B2FB87467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9A55068-B946-8B61-083A-9E976E47F8F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70010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47FE92A-F439-0DCA-5602-F8A3583DA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09792A3-3CCB-07B4-82BB-2AE7FEC2B5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3F17D-DBA5-4883-BA64-AD0A22822E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54549EA9-8E3A-52A8-C81E-A6702BCAF76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64043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ACA7617-B519-2287-A12E-32A86D1E7E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2DDF0D0-C96E-3C53-D17D-EFCBF963EF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03D02-4434-46B4-B439-BCA36CFD8E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22AF328E-0F2B-3AAD-5D41-3A5D93D1FF2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63680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15696D-FA51-FF56-136D-A0DFE2B2A6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7E2089-C60F-0F1C-C86E-537E830F1E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062EB-1F91-4EEE-9D4E-494E366F66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E49CDDB1-F7E8-40F1-9E41-B2B6EAAC96F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1886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789BD52-A3D6-0BFE-4C18-A0484BE2F3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DBF3E43-7817-798D-3BA7-260CE3F77E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2D47C-BF4B-4B1F-96C2-0750E7452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000DE872-9EE6-79E1-F538-7E8E3B22322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84856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502839A-4CF4-70FC-4823-02BF7B6DF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1C8670-4631-F94D-8C00-CAC9D7BE01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C70B4-4F75-4076-BCBB-476CBE6D95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B09405-9B98-1B5A-4E08-F1B26834678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31922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815CCA6-B02F-6FC3-8A22-232DDC5E2F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B024B8E-EBBA-BADE-ECB9-0D516315CEB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D6186-3A91-424B-8533-A65CAAA76E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B54FEFD-41F5-941A-573B-EAD3D5A2481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91999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877B245-EA91-42C2-FA8E-7841093F449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803961B-F268-411A-9ABE-BD04E38FE3E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F2BE080-432E-499E-93C5-A8A0C2E78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57FA361D-A0AA-28DF-AF51-091D6D2DCFF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13230229-141F-B68B-97C2-6CF3A2E5CD1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4" name="Freeform 6">
                <a:extLst>
                  <a:ext uri="{FF2B5EF4-FFF2-40B4-BE49-F238E27FC236}">
                    <a16:creationId xmlns:a16="http://schemas.microsoft.com/office/drawing/2014/main" id="{9C2C108B-B819-94C8-AA00-53E20BE9A1E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5" name="Freeform 7">
                <a:extLst>
                  <a:ext uri="{FF2B5EF4-FFF2-40B4-BE49-F238E27FC236}">
                    <a16:creationId xmlns:a16="http://schemas.microsoft.com/office/drawing/2014/main" id="{E6B97A58-4C0E-88A3-B16A-DF01086D1C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6" name="Freeform 8">
                <a:extLst>
                  <a:ext uri="{FF2B5EF4-FFF2-40B4-BE49-F238E27FC236}">
                    <a16:creationId xmlns:a16="http://schemas.microsoft.com/office/drawing/2014/main" id="{2814FD4C-20F8-0605-165D-68BE953FABB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AABA296A-A909-10A9-3148-3A66FF82B2E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8" name="Freeform 10">
                <a:extLst>
                  <a:ext uri="{FF2B5EF4-FFF2-40B4-BE49-F238E27FC236}">
                    <a16:creationId xmlns:a16="http://schemas.microsoft.com/office/drawing/2014/main" id="{71BBBEFB-DE74-8219-11D1-4B65A01A31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179" name="Freeform 11">
              <a:extLst>
                <a:ext uri="{FF2B5EF4-FFF2-40B4-BE49-F238E27FC236}">
                  <a16:creationId xmlns:a16="http://schemas.microsoft.com/office/drawing/2014/main" id="{2BEE8B7B-06D0-CBE7-C200-7B1DFF7385F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24BEF865-55FC-E6AE-50E1-74B4D1F86BB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1" name="Rectangle 13">
            <a:extLst>
              <a:ext uri="{FF2B5EF4-FFF2-40B4-BE49-F238E27FC236}">
                <a16:creationId xmlns:a16="http://schemas.microsoft.com/office/drawing/2014/main" id="{62995B9A-9A57-5466-9637-3FEE0D7C89C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82" name="Rectangle 14">
            <a:extLst>
              <a:ext uri="{FF2B5EF4-FFF2-40B4-BE49-F238E27FC236}">
                <a16:creationId xmlns:a16="http://schemas.microsoft.com/office/drawing/2014/main" id="{2CBD91E6-B2F4-44AE-5919-730A885B8A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83" name="Rectangle 15">
            <a:extLst>
              <a:ext uri="{FF2B5EF4-FFF2-40B4-BE49-F238E27FC236}">
                <a16:creationId xmlns:a16="http://schemas.microsoft.com/office/drawing/2014/main" id="{1B89BED6-CD10-47AD-16ED-4AD5D9BC1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11A2A07-5AFB-D553-E147-19F2F9EC99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 CHEMICAL NAMES &amp; FORMULAE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14A7B1B-A7D9-55A2-CCD0-61D61E34317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Chapter 9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48F1DB3-362C-C23C-E013-9B548A859F5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Molecular Cmpds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C0E0424-CEAE-BF3B-7FCD-880661F99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9F9E026-9B17-AA12-7B04-7DAADBD8CD4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/>
              <a:t>Intro To Bonding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D28EC9B-686F-9286-DBBB-0B1377A664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Molecules &amp; compounds (</a:t>
            </a:r>
            <a:r>
              <a:rPr lang="en-US" b="1" dirty="0" err="1"/>
              <a:t>cmpds</a:t>
            </a:r>
            <a:r>
              <a:rPr lang="en-US" b="1" dirty="0"/>
              <a:t>)</a:t>
            </a:r>
          </a:p>
          <a:p>
            <a:pPr marL="1035050" lvl="1" indent="-577850" eaLnBrk="1" hangingPunct="1">
              <a:defRPr/>
            </a:pPr>
            <a:r>
              <a:rPr lang="en-US" b="1" dirty="0"/>
              <a:t>Diatomic Molecule = one kind of element stuck together (O</a:t>
            </a:r>
            <a:r>
              <a:rPr lang="en-US" b="1" baseline="-25000" dirty="0"/>
              <a:t>2</a:t>
            </a:r>
            <a:r>
              <a:rPr lang="en-US" b="1" dirty="0"/>
              <a:t>)</a:t>
            </a:r>
          </a:p>
          <a:p>
            <a:pPr marL="1409700" lvl="2" indent="-495300" eaLnBrk="1" hangingPunct="1">
              <a:defRPr/>
            </a:pPr>
            <a:r>
              <a:rPr lang="en-US" b="1" dirty="0" err="1"/>
              <a:t>diatomics</a:t>
            </a:r>
            <a:r>
              <a:rPr lang="en-US" b="1" dirty="0"/>
              <a:t> = Cl I F H O Br N</a:t>
            </a:r>
          </a:p>
          <a:p>
            <a:pPr marL="114300" indent="0" eaLnBrk="1" hangingPunct="1">
              <a:buNone/>
              <a:defRPr/>
            </a:pPr>
            <a:r>
              <a:rPr lang="en-US" b="1" dirty="0"/>
              <a:t>Properties of molecular </a:t>
            </a:r>
            <a:r>
              <a:rPr lang="en-US" b="1" dirty="0" err="1"/>
              <a:t>cmpds</a:t>
            </a:r>
            <a:endParaRPr lang="en-US" b="1" dirty="0"/>
          </a:p>
          <a:p>
            <a:pPr marL="1409700" lvl="2" indent="-495300" eaLnBrk="1" hangingPunct="1">
              <a:defRPr/>
            </a:pPr>
            <a:r>
              <a:rPr lang="en-US" b="1" dirty="0"/>
              <a:t>low melting, boiling points; more easily broken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4E6F0D1-D010-7346-03EE-67D398CCE13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Molecular Cmpds - nonmetals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CCC7FE6-2EE8-8F17-4A26-DA3EE8422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b="1" dirty="0"/>
              <a:t>Special naming rule – never reduce!</a:t>
            </a:r>
          </a:p>
          <a:p>
            <a:pPr lvl="1" eaLnBrk="1" hangingPunct="1">
              <a:defRPr/>
            </a:pPr>
            <a:r>
              <a:rPr lang="en-US" sz="2400" b="1" dirty="0"/>
              <a:t>Use prefixes to indicate # of atoms</a:t>
            </a:r>
          </a:p>
          <a:p>
            <a:pPr lvl="2" eaLnBrk="1" hangingPunct="1">
              <a:defRPr/>
            </a:pPr>
            <a:r>
              <a:rPr lang="en-US" sz="2000" b="1" dirty="0"/>
              <a:t>Mono (anion only)</a:t>
            </a:r>
          </a:p>
          <a:p>
            <a:pPr lvl="2" eaLnBrk="1" hangingPunct="1">
              <a:defRPr/>
            </a:pPr>
            <a:r>
              <a:rPr lang="en-US" sz="2000" b="1" dirty="0"/>
              <a:t>Di</a:t>
            </a:r>
          </a:p>
          <a:p>
            <a:pPr lvl="2" eaLnBrk="1" hangingPunct="1">
              <a:defRPr/>
            </a:pPr>
            <a:r>
              <a:rPr lang="en-US" sz="2000" b="1" dirty="0"/>
              <a:t>Tri</a:t>
            </a:r>
          </a:p>
          <a:p>
            <a:pPr lvl="2" eaLnBrk="1" hangingPunct="1">
              <a:defRPr/>
            </a:pPr>
            <a:r>
              <a:rPr lang="en-US" sz="2000" b="1" dirty="0"/>
              <a:t>Tetra</a:t>
            </a:r>
          </a:p>
          <a:p>
            <a:pPr lvl="2" eaLnBrk="1" hangingPunct="1">
              <a:defRPr/>
            </a:pPr>
            <a:r>
              <a:rPr lang="en-US" sz="2000" b="1" dirty="0"/>
              <a:t>Pent</a:t>
            </a:r>
          </a:p>
          <a:p>
            <a:pPr lvl="2" eaLnBrk="1" hangingPunct="1">
              <a:defRPr/>
            </a:pPr>
            <a:r>
              <a:rPr lang="en-US" sz="2000" b="1" dirty="0"/>
              <a:t>Hex</a:t>
            </a:r>
          </a:p>
          <a:p>
            <a:pPr lvl="2" eaLnBrk="1" hangingPunct="1">
              <a:defRPr/>
            </a:pPr>
            <a:r>
              <a:rPr lang="en-US" sz="2000" b="1" dirty="0" err="1"/>
              <a:t>Hept</a:t>
            </a:r>
            <a:endParaRPr lang="en-US" sz="2000" b="1" dirty="0"/>
          </a:p>
          <a:p>
            <a:pPr lvl="2" eaLnBrk="1" hangingPunct="1">
              <a:defRPr/>
            </a:pPr>
            <a:r>
              <a:rPr lang="en-US" sz="2000" b="1" dirty="0"/>
              <a:t>Oct</a:t>
            </a:r>
          </a:p>
          <a:p>
            <a:pPr lvl="2" eaLnBrk="1" hangingPunct="1">
              <a:defRPr/>
            </a:pPr>
            <a:r>
              <a:rPr lang="en-US" sz="2000" b="1" dirty="0"/>
              <a:t>Non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D1672F04-D16B-D895-E299-B285C75A5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048000"/>
            <a:ext cx="2819400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Examples: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	S</a:t>
            </a:r>
            <a:r>
              <a:rPr lang="en-US" altLang="en-US" sz="1800" baseline="-25000"/>
              <a:t>2</a:t>
            </a:r>
            <a:r>
              <a:rPr lang="en-US" altLang="en-US" sz="1800"/>
              <a:t>F</a:t>
            </a:r>
            <a:r>
              <a:rPr lang="en-US" altLang="en-US" sz="1800" baseline="-25000"/>
              <a:t>6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	CO</a:t>
            </a:r>
            <a:r>
              <a:rPr lang="en-US" altLang="en-US" sz="1800" baseline="-25000"/>
              <a:t>2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	N</a:t>
            </a:r>
            <a:r>
              <a:rPr lang="en-US" altLang="en-US" sz="1800" baseline="-25000"/>
              <a:t>2</a:t>
            </a:r>
            <a:r>
              <a:rPr lang="en-US" altLang="en-US" sz="1800"/>
              <a:t>I</a:t>
            </a:r>
            <a:r>
              <a:rPr lang="en-US" altLang="en-US" sz="1800" baseline="-25000"/>
              <a:t>3</a:t>
            </a:r>
            <a:endParaRPr lang="en-US" altLang="en-US" sz="18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	H</a:t>
            </a:r>
            <a:r>
              <a:rPr lang="en-US" altLang="en-US" sz="1800" baseline="-25000"/>
              <a:t>2</a:t>
            </a:r>
            <a:r>
              <a:rPr lang="en-US" altLang="en-US" sz="1800"/>
              <a:t>O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6BCE485-1D32-05E4-225C-0DE3EDC18DE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Acids – Begin with Hydrogen!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C8888F9-E048-75D5-5864-7BFB04B675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77AFEC5-E8A1-601A-590B-4B2F5C72513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Acid Naming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CAE6A67-E841-2061-5492-C450B1534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Binary Acids –  hydro_____ </a:t>
            </a:r>
            <a:r>
              <a:rPr lang="en-US" b="1" dirty="0" err="1"/>
              <a:t>ic</a:t>
            </a:r>
            <a:r>
              <a:rPr lang="en-US" b="1" dirty="0"/>
              <a:t> acid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HCl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H</a:t>
            </a:r>
            <a:r>
              <a:rPr lang="en-US" b="1" baseline="-25000" dirty="0"/>
              <a:t>2</a:t>
            </a:r>
            <a:r>
              <a:rPr lang="en-US" b="1" dirty="0"/>
              <a:t>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H</a:t>
            </a:r>
            <a:r>
              <a:rPr lang="en-US" b="1" baseline="-25000" dirty="0"/>
              <a:t>3</a:t>
            </a:r>
            <a:r>
              <a:rPr lang="en-US" b="1" dirty="0"/>
              <a:t>N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Ternary Acids - __________ </a:t>
            </a:r>
            <a:r>
              <a:rPr lang="en-US" b="1" dirty="0" err="1"/>
              <a:t>ic</a:t>
            </a:r>
            <a:r>
              <a:rPr lang="en-US" b="1" dirty="0"/>
              <a:t> acid for -</a:t>
            </a:r>
            <a:r>
              <a:rPr lang="en-US" b="1" dirty="0" err="1"/>
              <a:t>ates</a:t>
            </a:r>
            <a:endParaRPr lang="en-US" b="1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H</a:t>
            </a:r>
            <a:r>
              <a:rPr lang="en-US" b="1" baseline="-25000" dirty="0"/>
              <a:t>2</a:t>
            </a:r>
            <a:r>
              <a:rPr lang="en-US" b="1" dirty="0"/>
              <a:t>SO</a:t>
            </a:r>
            <a:r>
              <a:rPr lang="en-US" b="1" baseline="-25000" dirty="0"/>
              <a:t>4</a:t>
            </a:r>
            <a:endParaRPr lang="en-US" b="1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HNO</a:t>
            </a:r>
            <a:r>
              <a:rPr lang="en-US" b="1" baseline="-25000" dirty="0"/>
              <a:t>3</a:t>
            </a:r>
            <a:endParaRPr lang="en-US" b="1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H</a:t>
            </a:r>
            <a:r>
              <a:rPr lang="en-US" b="1" baseline="-25000" dirty="0"/>
              <a:t>3</a:t>
            </a:r>
            <a:r>
              <a:rPr lang="en-US" b="1" dirty="0"/>
              <a:t>PO</a:t>
            </a:r>
            <a:r>
              <a:rPr lang="en-US" b="1" baseline="-25000" dirty="0"/>
              <a:t>4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				     __________ </a:t>
            </a:r>
            <a:r>
              <a:rPr lang="en-US" b="1" dirty="0" err="1"/>
              <a:t>ous</a:t>
            </a:r>
            <a:r>
              <a:rPr lang="en-US" b="1" dirty="0"/>
              <a:t> acid for -</a:t>
            </a:r>
            <a:r>
              <a:rPr lang="en-US" b="1" dirty="0" err="1"/>
              <a:t>ites</a:t>
            </a:r>
            <a:endParaRPr lang="en-US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8EE99E8-C289-98F1-87DE-F1354CBD2A8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Acid Formula Writing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6223058-30BB-8C2E-7BA5-804A7B7729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Acetic acid</a:t>
            </a:r>
          </a:p>
          <a:p>
            <a:pPr eaLnBrk="1" hangingPunct="1">
              <a:defRPr/>
            </a:pPr>
            <a:r>
              <a:rPr lang="en-US" b="1"/>
              <a:t>Nitric acid</a:t>
            </a:r>
          </a:p>
          <a:p>
            <a:pPr eaLnBrk="1" hangingPunct="1">
              <a:defRPr/>
            </a:pPr>
            <a:r>
              <a:rPr lang="en-US" b="1"/>
              <a:t>Carbonic acid</a:t>
            </a:r>
          </a:p>
          <a:p>
            <a:pPr eaLnBrk="1" hangingPunct="1">
              <a:defRPr/>
            </a:pPr>
            <a:r>
              <a:rPr lang="en-US" b="1"/>
              <a:t>Sulfuric acid</a:t>
            </a:r>
          </a:p>
          <a:p>
            <a:pPr eaLnBrk="1" hangingPunct="1">
              <a:defRPr/>
            </a:pPr>
            <a:r>
              <a:rPr lang="en-US" b="1"/>
              <a:t>Hydrochloric acid</a:t>
            </a:r>
          </a:p>
          <a:p>
            <a:pPr eaLnBrk="1" hangingPunct="1">
              <a:defRPr/>
            </a:pPr>
            <a:r>
              <a:rPr lang="en-US" b="1"/>
              <a:t>Hydrophosphoric acid</a:t>
            </a:r>
          </a:p>
          <a:p>
            <a:pPr eaLnBrk="1" hangingPunct="1">
              <a:defRPr/>
            </a:pPr>
            <a:r>
              <a:rPr lang="en-US" b="1"/>
              <a:t>Hydronitric acid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>
            <a:extLst>
              <a:ext uri="{FF2B5EF4-FFF2-40B4-BE49-F238E27FC236}">
                <a16:creationId xmlns:a16="http://schemas.microsoft.com/office/drawing/2014/main" id="{02FE9799-D6BF-3279-6765-B5CE35F9311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Review of Naming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486183E8-8EE7-F658-67D6-F5DF450EEEA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u="sng" dirty="0"/>
              <a:t>Ionic</a:t>
            </a:r>
            <a:r>
              <a:rPr lang="en-US" b="1" dirty="0"/>
              <a:t> – reduce!</a:t>
            </a:r>
          </a:p>
          <a:p>
            <a:pPr lvl="1" eaLnBrk="1" hangingPunct="1">
              <a:defRPr/>
            </a:pPr>
            <a:r>
              <a:rPr lang="en-US" b="1" dirty="0"/>
              <a:t>Binary</a:t>
            </a:r>
          </a:p>
          <a:p>
            <a:pPr lvl="2" eaLnBrk="1" hangingPunct="1">
              <a:defRPr/>
            </a:pPr>
            <a:r>
              <a:rPr lang="en-US" b="1" dirty="0"/>
              <a:t>-ide</a:t>
            </a:r>
          </a:p>
          <a:p>
            <a:pPr lvl="1" eaLnBrk="1" hangingPunct="1">
              <a:defRPr/>
            </a:pPr>
            <a:r>
              <a:rPr lang="en-US" b="1" dirty="0"/>
              <a:t>Ternary</a:t>
            </a:r>
          </a:p>
          <a:p>
            <a:pPr lvl="2" eaLnBrk="1" hangingPunct="1">
              <a:defRPr/>
            </a:pPr>
            <a:r>
              <a:rPr lang="en-US" b="1" dirty="0"/>
              <a:t>-ate, -</a:t>
            </a:r>
            <a:r>
              <a:rPr lang="en-US" b="1" dirty="0" err="1"/>
              <a:t>ite</a:t>
            </a:r>
            <a:endParaRPr lang="en-US" b="1" dirty="0"/>
          </a:p>
          <a:p>
            <a:pPr lvl="1" eaLnBrk="1" hangingPunct="1">
              <a:defRPr/>
            </a:pPr>
            <a:r>
              <a:rPr lang="en-US" b="1" dirty="0"/>
              <a:t>Polyatomic ions</a:t>
            </a:r>
          </a:p>
          <a:p>
            <a:pPr lvl="1" eaLnBrk="1" hangingPunct="1">
              <a:defRPr/>
            </a:pPr>
            <a:r>
              <a:rPr lang="en-US" b="1" dirty="0"/>
              <a:t>Roman numerals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286A8D02-F92C-6A3D-6011-17858A870F3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u="sng" dirty="0"/>
              <a:t>Molecular</a:t>
            </a:r>
            <a:r>
              <a:rPr lang="en-US" b="1" dirty="0"/>
              <a:t> – never reduce!</a:t>
            </a:r>
          </a:p>
          <a:p>
            <a:pPr lvl="1" eaLnBrk="1" hangingPunct="1">
              <a:defRPr/>
            </a:pPr>
            <a:r>
              <a:rPr lang="en-US" b="1" dirty="0"/>
              <a:t>Prefixes</a:t>
            </a:r>
          </a:p>
          <a:p>
            <a:pPr lvl="1" eaLnBrk="1" hangingPunct="1">
              <a:defRPr/>
            </a:pPr>
            <a:r>
              <a:rPr lang="en-US" b="1" dirty="0"/>
              <a:t>Acids</a:t>
            </a:r>
          </a:p>
          <a:p>
            <a:pPr lvl="2" eaLnBrk="1" hangingPunct="1">
              <a:defRPr/>
            </a:pPr>
            <a:r>
              <a:rPr lang="en-US" b="1" dirty="0"/>
              <a:t>Binary </a:t>
            </a:r>
            <a:r>
              <a:rPr lang="en-US" b="1" dirty="0">
                <a:sym typeface="Wingdings" pitchFamily="2" charset="2"/>
              </a:rPr>
              <a:t> hydro___</a:t>
            </a:r>
            <a:r>
              <a:rPr lang="en-US" b="1" dirty="0" err="1">
                <a:sym typeface="Wingdings" pitchFamily="2" charset="2"/>
              </a:rPr>
              <a:t>ic</a:t>
            </a:r>
            <a:r>
              <a:rPr lang="en-US" b="1" dirty="0">
                <a:sym typeface="Wingdings" pitchFamily="2" charset="2"/>
              </a:rPr>
              <a:t> acid</a:t>
            </a:r>
          </a:p>
          <a:p>
            <a:pPr lvl="2" eaLnBrk="1" hangingPunct="1">
              <a:defRPr/>
            </a:pPr>
            <a:r>
              <a:rPr lang="en-US" b="1" dirty="0">
                <a:sym typeface="Wingdings" pitchFamily="2" charset="2"/>
              </a:rPr>
              <a:t>Ternary  _____</a:t>
            </a:r>
            <a:r>
              <a:rPr lang="en-US" b="1" dirty="0" err="1">
                <a:sym typeface="Wingdings" pitchFamily="2" charset="2"/>
              </a:rPr>
              <a:t>ic</a:t>
            </a:r>
            <a:r>
              <a:rPr lang="en-US" b="1" dirty="0">
                <a:sym typeface="Wingdings" pitchFamily="2" charset="2"/>
              </a:rPr>
              <a:t> acid for –ate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		    </a:t>
            </a:r>
            <a:r>
              <a:rPr lang="en-US" b="1" dirty="0">
                <a:sym typeface="Wingdings" pitchFamily="2" charset="2"/>
              </a:rPr>
              <a:t> ___ </a:t>
            </a:r>
            <a:r>
              <a:rPr lang="en-US" b="1" dirty="0" err="1">
                <a:sym typeface="Wingdings" pitchFamily="2" charset="2"/>
              </a:rPr>
              <a:t>ous</a:t>
            </a:r>
            <a:r>
              <a:rPr lang="en-US" b="1" dirty="0">
                <a:sym typeface="Wingdings" pitchFamily="2" charset="2"/>
              </a:rPr>
              <a:t> acid for -</a:t>
            </a:r>
            <a:r>
              <a:rPr lang="en-US" b="1" dirty="0" err="1">
                <a:sym typeface="Wingdings" pitchFamily="2" charset="2"/>
              </a:rPr>
              <a:t>ite</a:t>
            </a:r>
            <a:endParaRPr lang="en-US" b="1" dirty="0"/>
          </a:p>
          <a:p>
            <a:pPr lvl="1" eaLnBrk="1" hangingPunct="1">
              <a:defRPr/>
            </a:pPr>
            <a:endParaRPr lang="en-US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/>
      <p:bldP spid="2663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>
            <a:extLst>
              <a:ext uri="{FF2B5EF4-FFF2-40B4-BE49-F238E27FC236}">
                <a16:creationId xmlns:a16="http://schemas.microsoft.com/office/drawing/2014/main" id="{13C96F7F-1CB9-165F-D894-DD48A35A15D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Review of Writing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F954CBC0-B1B6-A4A1-4CDB-1BA0B675375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/>
              <a:t>1&gt; metals?</a:t>
            </a:r>
          </a:p>
          <a:p>
            <a:pPr eaLnBrk="1" hangingPunct="1">
              <a:defRPr/>
            </a:pPr>
            <a:r>
              <a:rPr lang="en-US" b="1" dirty="0"/>
              <a:t>Determine charge</a:t>
            </a:r>
          </a:p>
          <a:p>
            <a:pPr lvl="1" eaLnBrk="1" hangingPunct="1">
              <a:defRPr/>
            </a:pPr>
            <a:r>
              <a:rPr lang="en-US" b="1" dirty="0"/>
              <a:t>Oxidation number</a:t>
            </a:r>
          </a:p>
          <a:p>
            <a:pPr lvl="1" eaLnBrk="1" hangingPunct="1">
              <a:defRPr/>
            </a:pPr>
            <a:r>
              <a:rPr lang="en-US" b="1" dirty="0"/>
              <a:t>Roman numerals</a:t>
            </a:r>
          </a:p>
          <a:p>
            <a:pPr lvl="1" eaLnBrk="1" hangingPunct="1">
              <a:defRPr/>
            </a:pPr>
            <a:r>
              <a:rPr lang="en-US" b="1" dirty="0"/>
              <a:t>Positive element 1</a:t>
            </a:r>
            <a:r>
              <a:rPr lang="en-US" b="1" baseline="30000" dirty="0"/>
              <a:t>st</a:t>
            </a:r>
          </a:p>
          <a:p>
            <a:pPr lvl="1" eaLnBrk="1" hangingPunct="1">
              <a:defRPr/>
            </a:pPr>
            <a:r>
              <a:rPr lang="en-US" b="1" dirty="0"/>
              <a:t>Keep </a:t>
            </a:r>
            <a:r>
              <a:rPr lang="en-US" b="1" dirty="0" err="1"/>
              <a:t>polyatomics</a:t>
            </a:r>
            <a:r>
              <a:rPr lang="en-US" b="1" dirty="0"/>
              <a:t> together</a:t>
            </a:r>
          </a:p>
          <a:p>
            <a:pPr eaLnBrk="1" hangingPunct="1">
              <a:defRPr/>
            </a:pPr>
            <a:r>
              <a:rPr lang="en-US" b="1" dirty="0"/>
              <a:t>Swap and Drop</a:t>
            </a:r>
          </a:p>
          <a:p>
            <a:pPr eaLnBrk="1" hangingPunct="1">
              <a:defRPr/>
            </a:pPr>
            <a:r>
              <a:rPr lang="en-US" b="1" dirty="0"/>
              <a:t>Reduce!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336EF89E-D6F1-8F42-D47E-FFFE32A461E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/>
              <a:t>Nonmetals only?	</a:t>
            </a:r>
          </a:p>
          <a:p>
            <a:pPr eaLnBrk="1" hangingPunct="1">
              <a:defRPr/>
            </a:pPr>
            <a:r>
              <a:rPr lang="en-US" b="1" dirty="0"/>
              <a:t>Prefixes reflect #</a:t>
            </a:r>
          </a:p>
          <a:p>
            <a:pPr eaLnBrk="1" hangingPunct="1">
              <a:defRPr/>
            </a:pPr>
            <a:r>
              <a:rPr lang="en-US" b="1" dirty="0"/>
              <a:t>Hydrogen 1</a:t>
            </a:r>
            <a:r>
              <a:rPr lang="en-US" b="1" baseline="30000" dirty="0"/>
              <a:t>st</a:t>
            </a:r>
            <a:r>
              <a:rPr lang="en-US" b="1" dirty="0"/>
              <a:t>? </a:t>
            </a:r>
          </a:p>
          <a:p>
            <a:pPr lvl="1" eaLnBrk="1" hangingPunct="1">
              <a:defRPr/>
            </a:pPr>
            <a:r>
              <a:rPr lang="en-US" b="1" dirty="0"/>
              <a:t>Binary = 2 elements</a:t>
            </a:r>
          </a:p>
          <a:p>
            <a:pPr lvl="1" eaLnBrk="1" hangingPunct="1">
              <a:defRPr/>
            </a:pPr>
            <a:r>
              <a:rPr lang="en-US" b="1" dirty="0"/>
              <a:t>Ternary = polyatomic</a:t>
            </a:r>
          </a:p>
          <a:p>
            <a:pPr lvl="2" eaLnBrk="1" hangingPunct="1">
              <a:defRPr/>
            </a:pPr>
            <a:r>
              <a:rPr lang="en-US" b="1" dirty="0"/>
              <a:t>-ate = </a:t>
            </a:r>
            <a:r>
              <a:rPr lang="en-US" b="1" dirty="0" err="1"/>
              <a:t>ic</a:t>
            </a:r>
            <a:r>
              <a:rPr lang="en-US" b="1" dirty="0"/>
              <a:t> acid</a:t>
            </a:r>
          </a:p>
          <a:p>
            <a:pPr lvl="2" eaLnBrk="1" hangingPunct="1">
              <a:defRPr/>
            </a:pPr>
            <a:r>
              <a:rPr lang="en-US" b="1" dirty="0"/>
              <a:t>-</a:t>
            </a:r>
            <a:r>
              <a:rPr lang="en-US" b="1" dirty="0" err="1"/>
              <a:t>ite</a:t>
            </a:r>
            <a:r>
              <a:rPr lang="en-US" b="1" dirty="0"/>
              <a:t> = </a:t>
            </a:r>
            <a:r>
              <a:rPr lang="en-US" b="1" dirty="0" err="1"/>
              <a:t>ous</a:t>
            </a:r>
            <a:r>
              <a:rPr lang="en-US" b="1" dirty="0"/>
              <a:t> acid</a:t>
            </a:r>
          </a:p>
          <a:p>
            <a:pPr eaLnBrk="1" hangingPunct="1">
              <a:defRPr/>
            </a:pPr>
            <a:r>
              <a:rPr lang="en-US" b="1" dirty="0"/>
              <a:t>Don’t reduce!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6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86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86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86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uild="p"/>
      <p:bldP spid="2867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9DA2B94-691B-E1FC-B1CA-5678410258F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Ions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528C980-0535-EEBB-D4DA-3E7EC95BC6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It’s all about the electrons!</a:t>
            </a:r>
          </a:p>
          <a:p>
            <a:pPr eaLnBrk="1" hangingPunct="1">
              <a:defRPr/>
            </a:pPr>
            <a:r>
              <a:rPr lang="en-US" dirty="0"/>
              <a:t>Lose electrons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positive ion</a:t>
            </a:r>
          </a:p>
          <a:p>
            <a:pPr lvl="1" eaLnBrk="1" hangingPunct="1">
              <a:defRPr/>
            </a:pPr>
            <a:r>
              <a:rPr lang="en-US" dirty="0"/>
              <a:t>Cation</a:t>
            </a:r>
          </a:p>
          <a:p>
            <a:pPr lvl="1" eaLnBrk="1" hangingPunct="1">
              <a:defRPr/>
            </a:pPr>
            <a:r>
              <a:rPr lang="en-US" dirty="0"/>
              <a:t>Naming: give element name, add “ion” to it</a:t>
            </a:r>
          </a:p>
          <a:p>
            <a:pPr eaLnBrk="1" hangingPunct="1">
              <a:defRPr/>
            </a:pPr>
            <a:r>
              <a:rPr lang="en-US" dirty="0"/>
              <a:t>Gain electrons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negative ion</a:t>
            </a:r>
          </a:p>
          <a:p>
            <a:pPr lvl="1" eaLnBrk="1" hangingPunct="1">
              <a:defRPr/>
            </a:pPr>
            <a:r>
              <a:rPr lang="en-US" dirty="0"/>
              <a:t>Anion</a:t>
            </a:r>
          </a:p>
          <a:p>
            <a:pPr lvl="1" eaLnBrk="1" hangingPunct="1">
              <a:defRPr/>
            </a:pPr>
            <a:r>
              <a:rPr lang="en-US" dirty="0"/>
              <a:t>Naming: drop suffix, add “-ide” to it (Careful!  Not “-</a:t>
            </a:r>
            <a:r>
              <a:rPr lang="en-US" dirty="0" err="1"/>
              <a:t>ite</a:t>
            </a:r>
            <a:r>
              <a:rPr lang="en-US" dirty="0"/>
              <a:t>” or “-ate”, as these are polyatomics!) </a:t>
            </a:r>
          </a:p>
          <a:p>
            <a:pPr lvl="1"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93542BB-E428-92CC-F80F-7DA383501C5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Ion Writing - Practice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587E36D-FE29-9C49-819B-10C97444954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Gain or lose electrons?</a:t>
            </a:r>
          </a:p>
          <a:p>
            <a:pPr lvl="1" eaLnBrk="1" hangingPunct="1">
              <a:defRPr/>
            </a:pPr>
            <a:r>
              <a:rPr lang="en-US" b="1" dirty="0"/>
              <a:t>Calcium</a:t>
            </a:r>
          </a:p>
          <a:p>
            <a:pPr lvl="1" eaLnBrk="1" hangingPunct="1">
              <a:defRPr/>
            </a:pPr>
            <a:r>
              <a:rPr lang="en-US" b="1" dirty="0"/>
              <a:t>Magnesium</a:t>
            </a:r>
          </a:p>
          <a:p>
            <a:pPr lvl="1" eaLnBrk="1" hangingPunct="1">
              <a:defRPr/>
            </a:pPr>
            <a:r>
              <a:rPr lang="en-US" b="1" dirty="0"/>
              <a:t>Chlorine</a:t>
            </a:r>
          </a:p>
          <a:p>
            <a:pPr lvl="1" eaLnBrk="1" hangingPunct="1">
              <a:defRPr/>
            </a:pPr>
            <a:r>
              <a:rPr lang="en-US" b="1" dirty="0"/>
              <a:t>Oxygen</a:t>
            </a:r>
          </a:p>
          <a:p>
            <a:pPr lvl="1" eaLnBrk="1" hangingPunct="1">
              <a:defRPr/>
            </a:pPr>
            <a:r>
              <a:rPr lang="en-US" b="1" dirty="0"/>
              <a:t>Sulfur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FBFD2A71-5CAD-436C-018A-D15DD68C6AB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133600"/>
            <a:ext cx="4038600" cy="4525963"/>
          </a:xfrm>
        </p:spPr>
        <p:txBody>
          <a:bodyPr/>
          <a:lstStyle/>
          <a:p>
            <a:pPr lvl="1" eaLnBrk="1" hangingPunct="1">
              <a:defRPr/>
            </a:pPr>
            <a:r>
              <a:rPr lang="en-US" b="1"/>
              <a:t>Iron loses 3 electrons</a:t>
            </a:r>
          </a:p>
          <a:p>
            <a:pPr lvl="1" eaLnBrk="1" hangingPunct="1">
              <a:defRPr/>
            </a:pPr>
            <a:r>
              <a:rPr lang="en-US" b="1"/>
              <a:t>Calcium loses 2 </a:t>
            </a:r>
          </a:p>
          <a:p>
            <a:pPr lvl="1" eaLnBrk="1" hangingPunct="1">
              <a:defRPr/>
            </a:pPr>
            <a:r>
              <a:rPr lang="en-US" b="1"/>
              <a:t>Oxygen gains 2</a:t>
            </a:r>
          </a:p>
          <a:p>
            <a:pPr lvl="1" eaLnBrk="1" hangingPunct="1">
              <a:defRPr/>
            </a:pPr>
            <a:r>
              <a:rPr lang="en-US" b="1"/>
              <a:t>Chlorine gains 1</a:t>
            </a:r>
          </a:p>
          <a:p>
            <a:pPr lvl="1" eaLnBrk="1" hangingPunct="1">
              <a:defRPr/>
            </a:pPr>
            <a:r>
              <a:rPr lang="en-US" b="1"/>
              <a:t>Nickel loses 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8AB9A85-9F47-C38A-2E7C-339219C807F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Polyatomic Ions – p. 268 (and chart on wall)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8E14100-5298-0C38-BD28-4364830C41E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1104" y="1905000"/>
            <a:ext cx="5715000" cy="45259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b="1" dirty="0"/>
              <a:t>Memorize name, formula, and charge:</a:t>
            </a:r>
          </a:p>
          <a:p>
            <a:pPr lvl="1" eaLnBrk="1" hangingPunct="1">
              <a:defRPr/>
            </a:pPr>
            <a:r>
              <a:rPr lang="en-US" sz="2000" b="1" dirty="0"/>
              <a:t>Acetate (book = </a:t>
            </a:r>
            <a:r>
              <a:rPr lang="en-US" sz="2000" b="1" dirty="0" err="1"/>
              <a:t>ethanoate</a:t>
            </a:r>
            <a:r>
              <a:rPr lang="en-US" sz="2000" b="1" dirty="0"/>
              <a:t>)</a:t>
            </a:r>
          </a:p>
          <a:p>
            <a:pPr lvl="1" eaLnBrk="1" hangingPunct="1">
              <a:defRPr/>
            </a:pPr>
            <a:r>
              <a:rPr lang="en-US" sz="2000" b="1" dirty="0"/>
              <a:t>Nitrite</a:t>
            </a:r>
          </a:p>
          <a:p>
            <a:pPr lvl="1" eaLnBrk="1" hangingPunct="1">
              <a:defRPr/>
            </a:pPr>
            <a:r>
              <a:rPr lang="en-US" sz="2000" b="1" dirty="0"/>
              <a:t>Nitrate</a:t>
            </a:r>
          </a:p>
          <a:p>
            <a:pPr lvl="1" eaLnBrk="1" hangingPunct="1">
              <a:defRPr/>
            </a:pPr>
            <a:r>
              <a:rPr lang="en-US" sz="2000" b="1" dirty="0"/>
              <a:t>Cyanide</a:t>
            </a:r>
          </a:p>
          <a:p>
            <a:pPr lvl="1" eaLnBrk="1" hangingPunct="1">
              <a:defRPr/>
            </a:pPr>
            <a:r>
              <a:rPr lang="en-US" sz="2000" b="1" dirty="0"/>
              <a:t>Hydroxide</a:t>
            </a:r>
          </a:p>
          <a:p>
            <a:pPr lvl="1" eaLnBrk="1" hangingPunct="1">
              <a:defRPr/>
            </a:pPr>
            <a:r>
              <a:rPr lang="en-US" sz="2000" b="1" dirty="0"/>
              <a:t>Permanganate</a:t>
            </a:r>
          </a:p>
          <a:p>
            <a:pPr lvl="1" eaLnBrk="1" hangingPunct="1">
              <a:defRPr/>
            </a:pPr>
            <a:r>
              <a:rPr lang="en-US" sz="2000" b="1" dirty="0"/>
              <a:t>Hypochlorite</a:t>
            </a:r>
          </a:p>
          <a:p>
            <a:pPr lvl="1" eaLnBrk="1" hangingPunct="1">
              <a:defRPr/>
            </a:pPr>
            <a:r>
              <a:rPr lang="en-US" sz="2000" b="1" dirty="0"/>
              <a:t>Chlorite</a:t>
            </a:r>
          </a:p>
          <a:p>
            <a:pPr lvl="1" eaLnBrk="1" hangingPunct="1">
              <a:defRPr/>
            </a:pPr>
            <a:r>
              <a:rPr lang="en-US" sz="2000" b="1" dirty="0"/>
              <a:t>Chlorate</a:t>
            </a:r>
          </a:p>
          <a:p>
            <a:pPr lvl="1" eaLnBrk="1" hangingPunct="1">
              <a:defRPr/>
            </a:pPr>
            <a:r>
              <a:rPr lang="en-US" sz="2000" b="1" dirty="0"/>
              <a:t>Perchlorate</a:t>
            </a:r>
          </a:p>
          <a:p>
            <a:pPr lvl="1" eaLnBrk="1" hangingPunct="1">
              <a:defRPr/>
            </a:pPr>
            <a:endParaRPr lang="en-US" sz="2000" dirty="0"/>
          </a:p>
          <a:p>
            <a:pPr lvl="1" eaLnBrk="1" hangingPunct="1">
              <a:defRPr/>
            </a:pPr>
            <a:endParaRPr lang="en-US" sz="2000" dirty="0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C015CD48-F3F4-A834-C54E-F94546022C3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332038"/>
            <a:ext cx="4038600" cy="4525962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Oxalate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Sulfite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Sulfate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Carbonate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Chromate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Dichromate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Thiosulfate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Peroxide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Phosphate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Ammonium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/>
              <a:t>Iodate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0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8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84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84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6F2388D-56D7-04B2-6CE1-B07E7ECEE75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Chemical formulae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D08BF2A-CDB5-0246-AF45-1E1EB7FDD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296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b="1" dirty="0"/>
              <a:t>Ions combine to form compounds (</a:t>
            </a:r>
            <a:r>
              <a:rPr lang="en-US" sz="2800" b="1" dirty="0" err="1"/>
              <a:t>cmpds</a:t>
            </a:r>
            <a:r>
              <a:rPr lang="en-US" sz="2800" b="1" dirty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1 or more </a:t>
            </a:r>
            <a:r>
              <a:rPr lang="en-US" sz="2400" b="1" u="sng" dirty="0"/>
              <a:t>metals</a:t>
            </a:r>
            <a:r>
              <a:rPr lang="en-US" sz="2400" b="1" dirty="0"/>
              <a:t> = “formula unit”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2 </a:t>
            </a:r>
            <a:r>
              <a:rPr lang="en-US" sz="2400" b="1" u="sng" dirty="0"/>
              <a:t>nonmetals</a:t>
            </a:r>
            <a:r>
              <a:rPr lang="en-US" sz="2400" b="1" dirty="0"/>
              <a:t> = “molecule”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A058DBC-A7D6-5055-9909-0096B0E47D8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marL="908050" indent="-908050" eaLnBrk="1" hangingPunct="1">
              <a:defRPr/>
            </a:pPr>
            <a:r>
              <a:rPr lang="en-US"/>
              <a:t>Ionic Cmpds - Joining Ions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7E3858F-38B8-1A26-A318-025878F06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“Swap and Drop”; total charge is neutral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Properties of ionic </a:t>
            </a:r>
            <a:r>
              <a:rPr lang="en-US" b="1" dirty="0" err="1"/>
              <a:t>cmpds</a:t>
            </a:r>
            <a:endParaRPr lang="en-US" b="1" dirty="0"/>
          </a:p>
          <a:p>
            <a:pPr marL="1009650" lvl="1" indent="-609600" eaLnBrk="1" hangingPunct="1">
              <a:defRPr/>
            </a:pPr>
            <a:r>
              <a:rPr lang="en-US" b="1" dirty="0"/>
              <a:t>solid at room temp</a:t>
            </a:r>
          </a:p>
          <a:p>
            <a:pPr marL="1009650" lvl="1" indent="-609600" eaLnBrk="1" hangingPunct="1">
              <a:defRPr/>
            </a:pPr>
            <a:r>
              <a:rPr lang="en-US" b="1" dirty="0"/>
              <a:t>high melting point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Examples:  </a:t>
            </a:r>
          </a:p>
          <a:p>
            <a:pPr marL="1009650" lvl="1" indent="-609600" eaLnBrk="1" hangingPunct="1">
              <a:defRPr/>
            </a:pPr>
            <a:r>
              <a:rPr lang="en-US" b="1" dirty="0"/>
              <a:t>Na</a:t>
            </a:r>
            <a:r>
              <a:rPr lang="en-US" b="1" baseline="30000" dirty="0"/>
              <a:t>+1</a:t>
            </a:r>
            <a:r>
              <a:rPr lang="en-US" b="1" dirty="0"/>
              <a:t>  and Cl</a:t>
            </a:r>
            <a:r>
              <a:rPr lang="en-US" b="1" baseline="30000" dirty="0"/>
              <a:t>-1</a:t>
            </a:r>
            <a:r>
              <a:rPr lang="en-US" b="1" dirty="0"/>
              <a:t>  becomes NaCl </a:t>
            </a:r>
          </a:p>
          <a:p>
            <a:pPr marL="1009650" lvl="1" indent="-609600" eaLnBrk="1" hangingPunct="1">
              <a:defRPr/>
            </a:pPr>
            <a:r>
              <a:rPr lang="en-US" b="1" dirty="0"/>
              <a:t>Ca</a:t>
            </a:r>
            <a:r>
              <a:rPr lang="en-US" b="1" baseline="30000" dirty="0"/>
              <a:t>+2</a:t>
            </a:r>
            <a:r>
              <a:rPr lang="en-US" b="1" dirty="0"/>
              <a:t> and Cl</a:t>
            </a:r>
            <a:r>
              <a:rPr lang="en-US" b="1" baseline="30000" dirty="0"/>
              <a:t>-1</a:t>
            </a:r>
            <a:r>
              <a:rPr lang="en-US" b="1" dirty="0"/>
              <a:t> becomes CaCl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</a:p>
          <a:p>
            <a:pPr marL="1009650" lvl="1" indent="-609600" eaLnBrk="1" hangingPunct="1">
              <a:defRPr/>
            </a:pPr>
            <a:r>
              <a:rPr lang="en-US" b="1" dirty="0"/>
              <a:t>Ca</a:t>
            </a:r>
            <a:r>
              <a:rPr lang="en-US" b="1" baseline="30000" dirty="0"/>
              <a:t>+2</a:t>
            </a:r>
            <a:r>
              <a:rPr lang="en-US" b="1" dirty="0"/>
              <a:t> and O</a:t>
            </a:r>
            <a:r>
              <a:rPr lang="en-US" b="1" baseline="30000" dirty="0"/>
              <a:t>-2</a:t>
            </a:r>
            <a:r>
              <a:rPr lang="en-US" b="1" dirty="0"/>
              <a:t> becomes </a:t>
            </a:r>
            <a:r>
              <a:rPr lang="en-US" b="1" dirty="0" err="1"/>
              <a:t>CaO</a:t>
            </a:r>
            <a:endParaRPr lang="en-US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B732045-9803-5B84-2609-70F98C4C330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Binary Ionic Cmpds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B17E1D4-5301-8E2A-3212-753D6F1FD8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Cobalt iodide</a:t>
            </a:r>
          </a:p>
          <a:p>
            <a:pPr eaLnBrk="1" hangingPunct="1">
              <a:defRPr/>
            </a:pPr>
            <a:r>
              <a:rPr lang="en-US" b="1"/>
              <a:t>Zinc sulfide</a:t>
            </a:r>
          </a:p>
          <a:p>
            <a:pPr eaLnBrk="1" hangingPunct="1">
              <a:defRPr/>
            </a:pPr>
            <a:r>
              <a:rPr lang="en-US" b="1"/>
              <a:t>Calcium phosphide</a:t>
            </a:r>
          </a:p>
          <a:p>
            <a:pPr eaLnBrk="1" hangingPunct="1">
              <a:defRPr/>
            </a:pPr>
            <a:r>
              <a:rPr lang="en-US" b="1"/>
              <a:t>Potassium chloride</a:t>
            </a:r>
          </a:p>
          <a:p>
            <a:pPr eaLnBrk="1" hangingPunct="1">
              <a:defRPr/>
            </a:pPr>
            <a:r>
              <a:rPr lang="en-US" b="1"/>
              <a:t>Sodium oxide</a:t>
            </a:r>
          </a:p>
          <a:p>
            <a:pPr eaLnBrk="1" hangingPunct="1">
              <a:defRPr/>
            </a:pPr>
            <a:r>
              <a:rPr lang="en-US" b="1"/>
              <a:t>Calcium oxide – careful!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1EAE833-9CCC-8663-A825-DCC8C726AFB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Ionic Formulae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B5CEDBD-C23C-2EF7-2CEA-904E01533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Sodium sulfide</a:t>
            </a:r>
          </a:p>
          <a:p>
            <a:pPr eaLnBrk="1" hangingPunct="1">
              <a:defRPr/>
            </a:pPr>
            <a:r>
              <a:rPr lang="en-US" b="1"/>
              <a:t>Calcium chloride</a:t>
            </a:r>
          </a:p>
          <a:p>
            <a:pPr eaLnBrk="1" hangingPunct="1">
              <a:defRPr/>
            </a:pPr>
            <a:r>
              <a:rPr lang="en-US" b="1"/>
              <a:t>Magnesium phosphate</a:t>
            </a:r>
          </a:p>
          <a:p>
            <a:pPr eaLnBrk="1" hangingPunct="1">
              <a:defRPr/>
            </a:pPr>
            <a:r>
              <a:rPr lang="en-US" b="1"/>
              <a:t>Sodium perchlorate</a:t>
            </a:r>
          </a:p>
          <a:p>
            <a:pPr eaLnBrk="1" hangingPunct="1">
              <a:defRPr/>
            </a:pPr>
            <a:r>
              <a:rPr lang="en-US" b="1"/>
              <a:t>Silver nitrate</a:t>
            </a:r>
          </a:p>
          <a:p>
            <a:pPr eaLnBrk="1" hangingPunct="1">
              <a:defRPr/>
            </a:pPr>
            <a:r>
              <a:rPr lang="en-US" b="1"/>
              <a:t>Potassium hypochlorite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661D08E-F7BA-E259-5439-5CEF2AD31E3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Special Naming – Roman #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4A69FA9-B8FC-AC8C-D34A-42CC8883B9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Elements that require roman numerals – p. 144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b="1" u="sng" dirty="0"/>
              <a:t>Memorize</a:t>
            </a:r>
            <a:r>
              <a:rPr lang="en-US" b="1" dirty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Copper (I or II)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Iron (II or III)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Lead (II or IV)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Tin (II or IV)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Chromium (II or III)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Cobalt (II or III)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351</TotalTime>
  <Words>547</Words>
  <Application>Microsoft Office PowerPoint</Application>
  <PresentationFormat>On-screen Show (4:3)</PresentationFormat>
  <Paragraphs>155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Garamond</vt:lpstr>
      <vt:lpstr>Arial</vt:lpstr>
      <vt:lpstr>Wingdings</vt:lpstr>
      <vt:lpstr>Calibri</vt:lpstr>
      <vt:lpstr>Stream</vt:lpstr>
      <vt:lpstr> CHEMICAL NAMES &amp; FORMULAE </vt:lpstr>
      <vt:lpstr>Ions</vt:lpstr>
      <vt:lpstr>Ion Writing - Practice</vt:lpstr>
      <vt:lpstr>Polyatomic Ions – p. 268 (and chart on wall)</vt:lpstr>
      <vt:lpstr>Chemical formulae</vt:lpstr>
      <vt:lpstr>Ionic Cmpds - Joining Ions</vt:lpstr>
      <vt:lpstr>Binary Ionic Cmpds</vt:lpstr>
      <vt:lpstr>Ionic Formulae</vt:lpstr>
      <vt:lpstr>Special Naming – Roman #</vt:lpstr>
      <vt:lpstr>Molecular Cmpds</vt:lpstr>
      <vt:lpstr>Intro To Bonding</vt:lpstr>
      <vt:lpstr>Molecular Cmpds - nonmetals</vt:lpstr>
      <vt:lpstr>Acids – Begin with Hydrogen!</vt:lpstr>
      <vt:lpstr>Acid Naming</vt:lpstr>
      <vt:lpstr>Acid Formula Writing</vt:lpstr>
      <vt:lpstr>Review of Naming</vt:lpstr>
      <vt:lpstr>Review of Writing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Scott Johnson</cp:lastModifiedBy>
  <cp:revision>18</cp:revision>
  <cp:lastPrinted>1601-01-01T00:00:00Z</cp:lastPrinted>
  <dcterms:created xsi:type="dcterms:W3CDTF">1601-01-01T00:00:00Z</dcterms:created>
  <dcterms:modified xsi:type="dcterms:W3CDTF">2025-07-16T21:10:21Z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