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2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6D9E6D7-3584-668E-1AC8-7847A0DB83B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E370242-8A6B-D56B-54B1-0D7BC68EDD5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6F5EEFD-9FAE-7B79-6159-D2ECE0DFB5C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30735679-146A-34ED-3AD7-1D12FD67A32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C516256-1B45-9640-C081-9226E47E042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6 w 1722"/>
                <a:gd name="T1" fmla="*/ 63 h 66"/>
                <a:gd name="T2" fmla="*/ 1716 w 1722"/>
                <a:gd name="T3" fmla="*/ 57 h 66"/>
                <a:gd name="T4" fmla="*/ 0 w 1722"/>
                <a:gd name="T5" fmla="*/ 0 h 66"/>
                <a:gd name="T6" fmla="*/ 0 w 1722"/>
                <a:gd name="T7" fmla="*/ 45 h 66"/>
                <a:gd name="T8" fmla="*/ 1716 w 1722"/>
                <a:gd name="T9" fmla="*/ 63 h 66"/>
                <a:gd name="T10" fmla="*/ 1716 w 1722"/>
                <a:gd name="T11" fmla="*/ 6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D263123-375F-5964-481C-8C447F83BF6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5A13ECBF-9F19-FDD4-429C-68AAC2066E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2 w 975"/>
                <a:gd name="T1" fmla="*/ 48 h 101"/>
                <a:gd name="T2" fmla="*/ 97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2 w 975"/>
                <a:gd name="T9" fmla="*/ 48 h 101"/>
                <a:gd name="T10" fmla="*/ 97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A77AF7A9-58CE-9BBC-1EAB-D3E054699D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5 w 2141"/>
                <a:gd name="T7" fmla="*/ 0 h 198"/>
                <a:gd name="T8" fmla="*/ 213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518CBA0E-21C9-3F3C-0228-FEAB9D345A6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38A32E45-C01B-4B4C-E74D-24EB9760A54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3 w 2517"/>
                <a:gd name="T1" fmla="*/ 276 h 276"/>
                <a:gd name="T2" fmla="*/ 2508 w 2517"/>
                <a:gd name="T3" fmla="*/ 204 h 276"/>
                <a:gd name="T4" fmla="*/ 2251 w 2517"/>
                <a:gd name="T5" fmla="*/ 0 h 276"/>
                <a:gd name="T6" fmla="*/ 0 w 2517"/>
                <a:gd name="T7" fmla="*/ 276 h 276"/>
                <a:gd name="T8" fmla="*/ 2173 w 2517"/>
                <a:gd name="T9" fmla="*/ 276 h 276"/>
                <a:gd name="T10" fmla="*/ 217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AF28C6B8-85D2-CBAC-74D6-8E159C33ED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BC7931D3-F3E7-9920-7C94-73721C7D327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6 w 729"/>
                <a:gd name="T7" fmla="*/ 240 h 240"/>
                <a:gd name="T8" fmla="*/ 72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E52D8CD9-819E-2FD7-6557-5E744B48F1B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0C84ECF5-4A48-2E8B-0E23-11780C1DBF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6 w 729"/>
                <a:gd name="T1" fmla="*/ 318 h 318"/>
                <a:gd name="T2" fmla="*/ 72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6 w 729"/>
                <a:gd name="T9" fmla="*/ 318 h 318"/>
                <a:gd name="T10" fmla="*/ 72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0906D3C6-B848-3700-A9ED-0F663FA35F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D3DDAA1D-D097-77A5-86BF-E77C50AE8E5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A8BB6AAA-900A-E314-2EBA-EE531E3EBA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DFB67A9F-86E0-AA25-1628-66B24EED0D7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3182C443-5B27-0832-77C0-E56361058B8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839B769D-73B5-4907-6D09-1C27A4BD089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D9D2F9DB-DE87-5C2A-AD62-94EF191111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176F8E73-4226-8B34-9AB9-57889B0AE28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0ABF35C9-FE0C-D8F1-8023-5712ADB58F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415933E7-113E-2AEB-BA07-B3BF42C4073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67CA2D5F-F253-3582-CFD1-904804E09E4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0166D6B8-14CC-80B8-855E-12ACD393924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E2F97E1A-DA36-EEFE-3897-5ABD3DFEBCC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7ABF135A-FF5D-DAC9-881E-B79753CB13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4C0BF309-CA42-A0DB-C551-68F7FD95845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97680E90-2F5D-B4A3-B481-FEDEA1C2A5D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3CBC0C2B-AC33-4B57-84E2-E66C92761CC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DD3F6132-70C7-6A53-9090-EF77F0F5321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CB992DD0-DE8E-437F-E172-CC65A45F3F3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7C4D60CF-ADCB-B706-17B5-40ECB8BCE4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C3C462C7-D8A7-BE57-39A6-FFA50718C1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A739F85C-D99C-D4C0-1159-154F90CBCF4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80644174-EEC5-CC76-8240-47162979E31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9" name="Group 39">
              <a:extLst>
                <a:ext uri="{FF2B5EF4-FFF2-40B4-BE49-F238E27FC236}">
                  <a16:creationId xmlns:a16="http://schemas.microsoft.com/office/drawing/2014/main" id="{AC90FA49-AD5B-F175-91F0-EE3DFE99B3D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6139306B-4A74-5644-A93A-4FD7B5207F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C2F2BA2B-C086-5181-C345-38943D5EE6C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33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2" name="Rectangle 44">
            <a:extLst>
              <a:ext uri="{FF2B5EF4-FFF2-40B4-BE49-F238E27FC236}">
                <a16:creationId xmlns:a16="http://schemas.microsoft.com/office/drawing/2014/main" id="{75480D2D-0544-4C85-B469-0BCDB54526A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FEF24F24-F9CA-06C1-4E27-E45A04B79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6">
            <a:extLst>
              <a:ext uri="{FF2B5EF4-FFF2-40B4-BE49-F238E27FC236}">
                <a16:creationId xmlns:a16="http://schemas.microsoft.com/office/drawing/2014/main" id="{4DF37C83-AC02-1E0B-E2D8-F8B3088C8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C10906-8037-4B71-B855-45B13E59BE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153144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22A6D37D-C5FB-F502-1EFC-C7E1388CD5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DDC78FA8-4AB3-783C-B21F-6E436FBF53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B6CC0033-D7D3-8754-EC7A-16D5D89DEF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E59DA-EC48-4406-ADBA-B068BA1CFB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028133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56DACF67-C0E5-9305-7CB6-D45F655A40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95196A17-DF75-8DA3-7D9A-B74D5659A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15724D1B-88F4-FA92-1633-2A26298D22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7B50B-4BD2-4713-9552-A26B8A33B9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03897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D032201D-EE17-FE20-D5AF-642D5F1BC6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F1FFEC0E-0605-6FE8-7611-4429BD46CC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2C8627D1-733A-61AA-FED2-BACEBC74C8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88DFF-39BE-403B-84BE-E5461B3728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840676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AED537CB-0F6D-D166-0DF5-77FB6BEE6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540EFE14-47FB-AA83-6145-DA3DFA8A88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A6E3F7E4-43D7-AD99-3DDC-F3D62FC4BF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44B60-2348-4E29-ACC1-AA10DB52F8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033120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5FAD4127-4827-B1E2-EC5E-91A37E19C1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983592B6-23EC-AABC-3067-A730E95D75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94663100-BEEC-B28C-2DE3-3BF3B5B3B7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CE7C7-D426-4070-8EB4-3A7ECC9B50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84779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47A82641-692F-CDEF-FF38-08AB8974B6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BC560EE8-7652-092A-0729-052029D284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>
            <a:extLst>
              <a:ext uri="{FF2B5EF4-FFF2-40B4-BE49-F238E27FC236}">
                <a16:creationId xmlns:a16="http://schemas.microsoft.com/office/drawing/2014/main" id="{C593D532-27F0-CC68-A56A-058D94D1F0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00100-C290-4F97-A292-FC3E5D195F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87687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E172877C-241B-5974-247D-FD667086B6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DCF5133A-3810-7B46-0180-D1EE59F17A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11E5D546-B031-D77D-7426-BBBB9DF8BF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81A31-B3E4-47C8-9D4F-B854F81A78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02541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>
            <a:extLst>
              <a:ext uri="{FF2B5EF4-FFF2-40B4-BE49-F238E27FC236}">
                <a16:creationId xmlns:a16="http://schemas.microsoft.com/office/drawing/2014/main" id="{C14BC975-79C0-B9E7-0CC5-B409E51FEE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>
            <a:extLst>
              <a:ext uri="{FF2B5EF4-FFF2-40B4-BE49-F238E27FC236}">
                <a16:creationId xmlns:a16="http://schemas.microsoft.com/office/drawing/2014/main" id="{9A814489-6489-3D2A-E137-A7BC6FA0E2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A9E7BB57-1F81-39DB-90AD-6C5B57193B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484BB-1CF0-4841-A7DC-29CCB1D713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675945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5C59D884-9B4B-C760-89E0-3F1B658DD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F811B4F5-F1F1-047E-EEA3-B0174B66A3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B4B9F8C9-C73B-3247-6C1B-3A45C2A7C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D866A-EAD4-43C3-87F1-C97DC20C54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09193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6DA76FA4-C04A-766E-B9AA-E9EA200A3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158BE550-2ACC-1909-EAEA-A129E76129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99D2E8DB-0EE9-F417-2388-BA9CA21137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DA508-5CB2-4246-BC77-F12FDF6D8D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08456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E0DB2057-2E54-6B48-73C1-D1485E01B73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2291" name="Freeform 3">
              <a:extLst>
                <a:ext uri="{FF2B5EF4-FFF2-40B4-BE49-F238E27FC236}">
                  <a16:creationId xmlns:a16="http://schemas.microsoft.com/office/drawing/2014/main" id="{21C6A6B2-8C07-7D1A-5A88-6D09990AC02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92" name="Freeform 4">
              <a:extLst>
                <a:ext uri="{FF2B5EF4-FFF2-40B4-BE49-F238E27FC236}">
                  <a16:creationId xmlns:a16="http://schemas.microsoft.com/office/drawing/2014/main" id="{D761F99A-9BAC-DCFF-BD81-A40AF2894B7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93" name="Freeform 5">
              <a:extLst>
                <a:ext uri="{FF2B5EF4-FFF2-40B4-BE49-F238E27FC236}">
                  <a16:creationId xmlns:a16="http://schemas.microsoft.com/office/drawing/2014/main" id="{74B8C2C8-36BA-B464-77C5-E7BC76425A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>
              <a:extLst>
                <a:ext uri="{FF2B5EF4-FFF2-40B4-BE49-F238E27FC236}">
                  <a16:creationId xmlns:a16="http://schemas.microsoft.com/office/drawing/2014/main" id="{AAE8FB08-FA67-BC69-2118-575E74C6F4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6 w 1722"/>
                <a:gd name="T1" fmla="*/ 63 h 66"/>
                <a:gd name="T2" fmla="*/ 1716 w 1722"/>
                <a:gd name="T3" fmla="*/ 57 h 66"/>
                <a:gd name="T4" fmla="*/ 0 w 1722"/>
                <a:gd name="T5" fmla="*/ 0 h 66"/>
                <a:gd name="T6" fmla="*/ 0 w 1722"/>
                <a:gd name="T7" fmla="*/ 45 h 66"/>
                <a:gd name="T8" fmla="*/ 1716 w 1722"/>
                <a:gd name="T9" fmla="*/ 63 h 66"/>
                <a:gd name="T10" fmla="*/ 1716 w 1722"/>
                <a:gd name="T11" fmla="*/ 6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5" name="Freeform 7">
              <a:extLst>
                <a:ext uri="{FF2B5EF4-FFF2-40B4-BE49-F238E27FC236}">
                  <a16:creationId xmlns:a16="http://schemas.microsoft.com/office/drawing/2014/main" id="{D82E0255-CA55-7C24-E23B-510C0F81D5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>
              <a:extLst>
                <a:ext uri="{FF2B5EF4-FFF2-40B4-BE49-F238E27FC236}">
                  <a16:creationId xmlns:a16="http://schemas.microsoft.com/office/drawing/2014/main" id="{FC050080-D1F9-C5F6-C8EA-5D39A920F3A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2 w 975"/>
                <a:gd name="T1" fmla="*/ 48 h 101"/>
                <a:gd name="T2" fmla="*/ 97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2 w 975"/>
                <a:gd name="T9" fmla="*/ 48 h 101"/>
                <a:gd name="T10" fmla="*/ 97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>
              <a:extLst>
                <a:ext uri="{FF2B5EF4-FFF2-40B4-BE49-F238E27FC236}">
                  <a16:creationId xmlns:a16="http://schemas.microsoft.com/office/drawing/2014/main" id="{BB9F046F-D3E2-D536-3C72-A0878AAEBB6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5 w 2141"/>
                <a:gd name="T7" fmla="*/ 0 h 198"/>
                <a:gd name="T8" fmla="*/ 213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Freeform 10">
              <a:extLst>
                <a:ext uri="{FF2B5EF4-FFF2-40B4-BE49-F238E27FC236}">
                  <a16:creationId xmlns:a16="http://schemas.microsoft.com/office/drawing/2014/main" id="{893E7EB9-A902-A10F-F2FE-6A9BB805AAC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>
              <a:extLst>
                <a:ext uri="{FF2B5EF4-FFF2-40B4-BE49-F238E27FC236}">
                  <a16:creationId xmlns:a16="http://schemas.microsoft.com/office/drawing/2014/main" id="{82E66525-F892-2E5E-D67C-0B7520DB3C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3 w 2517"/>
                <a:gd name="T1" fmla="*/ 276 h 276"/>
                <a:gd name="T2" fmla="*/ 2508 w 2517"/>
                <a:gd name="T3" fmla="*/ 204 h 276"/>
                <a:gd name="T4" fmla="*/ 2251 w 2517"/>
                <a:gd name="T5" fmla="*/ 0 h 276"/>
                <a:gd name="T6" fmla="*/ 0 w 2517"/>
                <a:gd name="T7" fmla="*/ 276 h 276"/>
                <a:gd name="T8" fmla="*/ 2173 w 2517"/>
                <a:gd name="T9" fmla="*/ 276 h 276"/>
                <a:gd name="T10" fmla="*/ 217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Freeform 12">
              <a:extLst>
                <a:ext uri="{FF2B5EF4-FFF2-40B4-BE49-F238E27FC236}">
                  <a16:creationId xmlns:a16="http://schemas.microsoft.com/office/drawing/2014/main" id="{F86F3343-71C7-1C31-10AD-60B5CBD3AD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13">
              <a:extLst>
                <a:ext uri="{FF2B5EF4-FFF2-40B4-BE49-F238E27FC236}">
                  <a16:creationId xmlns:a16="http://schemas.microsoft.com/office/drawing/2014/main" id="{6F87FD7D-9D9C-5C81-9099-075CC1B9CDB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6 w 729"/>
                <a:gd name="T7" fmla="*/ 240 h 240"/>
                <a:gd name="T8" fmla="*/ 72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Freeform 14">
              <a:extLst>
                <a:ext uri="{FF2B5EF4-FFF2-40B4-BE49-F238E27FC236}">
                  <a16:creationId xmlns:a16="http://schemas.microsoft.com/office/drawing/2014/main" id="{F20E776C-66C6-4D9B-131E-476E77BE7F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Freeform 15">
              <a:extLst>
                <a:ext uri="{FF2B5EF4-FFF2-40B4-BE49-F238E27FC236}">
                  <a16:creationId xmlns:a16="http://schemas.microsoft.com/office/drawing/2014/main" id="{B772E1BB-B0E8-CA17-F2C9-4EEADBA8B41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6 w 729"/>
                <a:gd name="T1" fmla="*/ 318 h 318"/>
                <a:gd name="T2" fmla="*/ 72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6 w 729"/>
                <a:gd name="T9" fmla="*/ 318 h 318"/>
                <a:gd name="T10" fmla="*/ 72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Freeform 16">
              <a:extLst>
                <a:ext uri="{FF2B5EF4-FFF2-40B4-BE49-F238E27FC236}">
                  <a16:creationId xmlns:a16="http://schemas.microsoft.com/office/drawing/2014/main" id="{6C6AB612-821B-776A-383E-08312068A8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5" name="Freeform 17">
              <a:extLst>
                <a:ext uri="{FF2B5EF4-FFF2-40B4-BE49-F238E27FC236}">
                  <a16:creationId xmlns:a16="http://schemas.microsoft.com/office/drawing/2014/main" id="{CDD0A003-95C7-A1D8-3941-FCDD0715E71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06" name="Freeform 18">
              <a:extLst>
                <a:ext uri="{FF2B5EF4-FFF2-40B4-BE49-F238E27FC236}">
                  <a16:creationId xmlns:a16="http://schemas.microsoft.com/office/drawing/2014/main" id="{DBDCB85B-BED2-E4F0-8F5B-ED4432FC77F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Freeform 19">
              <a:extLst>
                <a:ext uri="{FF2B5EF4-FFF2-40B4-BE49-F238E27FC236}">
                  <a16:creationId xmlns:a16="http://schemas.microsoft.com/office/drawing/2014/main" id="{EF404CE6-D9EB-7579-87B9-444FF7A231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Freeform 20">
              <a:extLst>
                <a:ext uri="{FF2B5EF4-FFF2-40B4-BE49-F238E27FC236}">
                  <a16:creationId xmlns:a16="http://schemas.microsoft.com/office/drawing/2014/main" id="{28E21C39-A72B-68F9-0ACC-B70B486378D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21">
              <a:extLst>
                <a:ext uri="{FF2B5EF4-FFF2-40B4-BE49-F238E27FC236}">
                  <a16:creationId xmlns:a16="http://schemas.microsoft.com/office/drawing/2014/main" id="{58C34F04-83DD-CEA2-BF3F-C9E3FC2930A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Freeform 22">
              <a:extLst>
                <a:ext uri="{FF2B5EF4-FFF2-40B4-BE49-F238E27FC236}">
                  <a16:creationId xmlns:a16="http://schemas.microsoft.com/office/drawing/2014/main" id="{40442B00-B2E6-D8A1-468E-70AE611E242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11" name="Freeform 23">
              <a:extLst>
                <a:ext uri="{FF2B5EF4-FFF2-40B4-BE49-F238E27FC236}">
                  <a16:creationId xmlns:a16="http://schemas.microsoft.com/office/drawing/2014/main" id="{F19929DE-349F-A39D-5B46-4535C2451E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12" name="Freeform 24">
              <a:extLst>
                <a:ext uri="{FF2B5EF4-FFF2-40B4-BE49-F238E27FC236}">
                  <a16:creationId xmlns:a16="http://schemas.microsoft.com/office/drawing/2014/main" id="{CDA77BD2-4014-C573-4EFB-F979ADA81FC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Freeform 25">
              <a:extLst>
                <a:ext uri="{FF2B5EF4-FFF2-40B4-BE49-F238E27FC236}">
                  <a16:creationId xmlns:a16="http://schemas.microsoft.com/office/drawing/2014/main" id="{160D51A0-1903-AA0F-2B06-11ECD6921D3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Freeform 26">
              <a:extLst>
                <a:ext uri="{FF2B5EF4-FFF2-40B4-BE49-F238E27FC236}">
                  <a16:creationId xmlns:a16="http://schemas.microsoft.com/office/drawing/2014/main" id="{44378A7C-03AE-7934-BD37-9EC900B6625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15" name="Freeform 27">
              <a:extLst>
                <a:ext uri="{FF2B5EF4-FFF2-40B4-BE49-F238E27FC236}">
                  <a16:creationId xmlns:a16="http://schemas.microsoft.com/office/drawing/2014/main" id="{1079766D-887B-66AF-7407-7004C7D695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28">
              <a:extLst>
                <a:ext uri="{FF2B5EF4-FFF2-40B4-BE49-F238E27FC236}">
                  <a16:creationId xmlns:a16="http://schemas.microsoft.com/office/drawing/2014/main" id="{5D923742-639F-C654-3258-0B0AD2FE9B5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Freeform 29">
              <a:extLst>
                <a:ext uri="{FF2B5EF4-FFF2-40B4-BE49-F238E27FC236}">
                  <a16:creationId xmlns:a16="http://schemas.microsoft.com/office/drawing/2014/main" id="{E0989C8F-9FEF-4355-1D80-624C87839CE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Freeform 30">
              <a:extLst>
                <a:ext uri="{FF2B5EF4-FFF2-40B4-BE49-F238E27FC236}">
                  <a16:creationId xmlns:a16="http://schemas.microsoft.com/office/drawing/2014/main" id="{29EB0589-0139-4A9C-B51A-7647C6B5A7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31">
              <a:extLst>
                <a:ext uri="{FF2B5EF4-FFF2-40B4-BE49-F238E27FC236}">
                  <a16:creationId xmlns:a16="http://schemas.microsoft.com/office/drawing/2014/main" id="{BBC5EC4D-FD70-EBC4-C484-6F5371190B4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20" name="Freeform 32">
              <a:extLst>
                <a:ext uri="{FF2B5EF4-FFF2-40B4-BE49-F238E27FC236}">
                  <a16:creationId xmlns:a16="http://schemas.microsoft.com/office/drawing/2014/main" id="{F628B0EA-EB3B-F783-4FF3-F46B295D610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21" name="Freeform 33">
              <a:extLst>
                <a:ext uri="{FF2B5EF4-FFF2-40B4-BE49-F238E27FC236}">
                  <a16:creationId xmlns:a16="http://schemas.microsoft.com/office/drawing/2014/main" id="{513F07FF-C95B-F199-B60E-A86E0A87CF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22" name="Freeform 34">
              <a:extLst>
                <a:ext uri="{FF2B5EF4-FFF2-40B4-BE49-F238E27FC236}">
                  <a16:creationId xmlns:a16="http://schemas.microsoft.com/office/drawing/2014/main" id="{53C05180-06DF-F3B4-D64F-49F5C26A856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23" name="Freeform 35">
              <a:extLst>
                <a:ext uri="{FF2B5EF4-FFF2-40B4-BE49-F238E27FC236}">
                  <a16:creationId xmlns:a16="http://schemas.microsoft.com/office/drawing/2014/main" id="{E61E43F8-9A21-4ED6-84F7-877884A1C36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24" name="Freeform 36">
              <a:extLst>
                <a:ext uri="{FF2B5EF4-FFF2-40B4-BE49-F238E27FC236}">
                  <a16:creationId xmlns:a16="http://schemas.microsoft.com/office/drawing/2014/main" id="{BB8C0D1F-FE01-C21F-14BB-660A2B61D2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25" name="Freeform 37">
              <a:extLst>
                <a:ext uri="{FF2B5EF4-FFF2-40B4-BE49-F238E27FC236}">
                  <a16:creationId xmlns:a16="http://schemas.microsoft.com/office/drawing/2014/main" id="{0E8DBDF4-9FB9-0A31-0560-69ADD3BDC47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26" name="Freeform 38">
              <a:extLst>
                <a:ext uri="{FF2B5EF4-FFF2-40B4-BE49-F238E27FC236}">
                  <a16:creationId xmlns:a16="http://schemas.microsoft.com/office/drawing/2014/main" id="{4B775438-1222-4DD4-C581-CAB118FCE97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8" name="Group 39">
              <a:extLst>
                <a:ext uri="{FF2B5EF4-FFF2-40B4-BE49-F238E27FC236}">
                  <a16:creationId xmlns:a16="http://schemas.microsoft.com/office/drawing/2014/main" id="{FFC4E005-8C37-2C4A-3C30-5F96EC3E67A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2328" name="Freeform 40">
                <a:extLst>
                  <a:ext uri="{FF2B5EF4-FFF2-40B4-BE49-F238E27FC236}">
                    <a16:creationId xmlns:a16="http://schemas.microsoft.com/office/drawing/2014/main" id="{261CC6E2-1ECA-7B79-C698-5C42E28D619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329" name="Freeform 41">
                <a:extLst>
                  <a:ext uri="{FF2B5EF4-FFF2-40B4-BE49-F238E27FC236}">
                    <a16:creationId xmlns:a16="http://schemas.microsoft.com/office/drawing/2014/main" id="{A867C6E1-D197-055F-2B50-6EF00CBDEF2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2330" name="Rectangle 42">
            <a:extLst>
              <a:ext uri="{FF2B5EF4-FFF2-40B4-BE49-F238E27FC236}">
                <a16:creationId xmlns:a16="http://schemas.microsoft.com/office/drawing/2014/main" id="{0A1EEF7A-E9B3-75E1-2F71-28DB7D657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331" name="Rectangle 43">
            <a:extLst>
              <a:ext uri="{FF2B5EF4-FFF2-40B4-BE49-F238E27FC236}">
                <a16:creationId xmlns:a16="http://schemas.microsoft.com/office/drawing/2014/main" id="{A751A565-F215-640C-C4CC-D83E16C4A7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332" name="Rectangle 44">
            <a:extLst>
              <a:ext uri="{FF2B5EF4-FFF2-40B4-BE49-F238E27FC236}">
                <a16:creationId xmlns:a16="http://schemas.microsoft.com/office/drawing/2014/main" id="{41CA7BE6-4377-8E8A-C923-41933E879C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33" name="Rectangle 45">
            <a:extLst>
              <a:ext uri="{FF2B5EF4-FFF2-40B4-BE49-F238E27FC236}">
                <a16:creationId xmlns:a16="http://schemas.microsoft.com/office/drawing/2014/main" id="{58B71DC9-20B6-437C-E145-537F0865A0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34" name="Rectangle 46">
            <a:extLst>
              <a:ext uri="{FF2B5EF4-FFF2-40B4-BE49-F238E27FC236}">
                <a16:creationId xmlns:a16="http://schemas.microsoft.com/office/drawing/2014/main" id="{5DA1B69C-20C5-D222-9889-E599A8929DC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4FE06D9-AA87-4F70-B2BD-26E01A6701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9DF56C3-E17C-5EC7-7EEF-160DE56B4F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Chemical Quantities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83B98BA-6C34-6171-0CCA-139B1600168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Chapter 10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F6F57725-8271-9BB1-A88F-96F975BC59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en-US" b="1"/>
              <a:t>How about to atoms?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079B840-24CA-8E9E-8217-AF45455DF6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828800"/>
            <a:ext cx="90678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EX:  How many atoms are in 43L NO</a:t>
            </a:r>
            <a:r>
              <a:rPr lang="en-US" b="1" baseline="-25000" dirty="0"/>
              <a:t>2</a:t>
            </a:r>
            <a:r>
              <a:rPr lang="en-US" b="1" dirty="0"/>
              <a:t> @ STP?</a:t>
            </a:r>
          </a:p>
          <a:p>
            <a:pPr marL="1035050" lvl="1" indent="-577850" eaLnBrk="1" hangingPunct="1">
              <a:defRPr/>
            </a:pPr>
            <a:r>
              <a:rPr lang="en-US" b="1" dirty="0"/>
              <a:t>L to moles, moles to molecules, molecules to atoms.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96AA4D-E53A-B80C-0E0A-411C3159E8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17600" indent="-1117600" eaLnBrk="1" hangingPunct="1">
              <a:defRPr/>
            </a:pPr>
            <a:r>
              <a:rPr lang="en-US" sz="4000" b="1"/>
              <a:t>% composition and chemical formulas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400B4F3-5A14-A727-2BF5-2430CDB97D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2202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u="sng" dirty="0"/>
              <a:t>% comp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% mass of an element = grams of element/grams of compound</a:t>
            </a:r>
          </a:p>
          <a:p>
            <a:pPr marL="457200" lvl="1" indent="0" eaLnBrk="1" hangingPunct="1">
              <a:buNone/>
              <a:defRPr/>
            </a:pPr>
            <a:endParaRPr lang="en-US" b="1" dirty="0"/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8.20g Mg combines with 5.40g oxygen to form a compound.  What is the % composition of that compound?</a:t>
            </a:r>
          </a:p>
          <a:p>
            <a:pPr marL="914400" lvl="2" indent="0" eaLnBrk="1" hangingPunct="1">
              <a:buNone/>
              <a:defRPr/>
            </a:pPr>
            <a:r>
              <a:rPr lang="en-US" b="1" dirty="0"/>
              <a:t>	Mg = 60.3%, O (not O</a:t>
            </a:r>
            <a:r>
              <a:rPr lang="en-US" b="1" baseline="-25000" dirty="0"/>
              <a:t>2</a:t>
            </a:r>
            <a:r>
              <a:rPr lang="en-US" b="1" dirty="0"/>
              <a:t>) = 39.7%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0307749-9B3D-FE12-3604-CDA6E5F05F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/>
              <a:t>% composition and chemical formulas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ED7752E-C2B6-E6B9-A747-C45AACCCB7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EX:  Calculate the % comp of propane (C</a:t>
            </a:r>
            <a:r>
              <a:rPr lang="en-US" b="1" baseline="-25000" dirty="0"/>
              <a:t>3</a:t>
            </a:r>
            <a:r>
              <a:rPr lang="en-US" b="1" dirty="0"/>
              <a:t>H</a:t>
            </a:r>
            <a:r>
              <a:rPr lang="en-US" b="1" baseline="-25000" dirty="0"/>
              <a:t>8</a:t>
            </a:r>
            <a:r>
              <a:rPr lang="en-US" b="1" dirty="0"/>
              <a:t>).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	molar mass C</a:t>
            </a:r>
            <a:r>
              <a:rPr lang="en-US" b="1" baseline="-25000" dirty="0"/>
              <a:t>3</a:t>
            </a:r>
            <a:r>
              <a:rPr lang="en-US" b="1" dirty="0"/>
              <a:t>H</a:t>
            </a:r>
            <a:r>
              <a:rPr lang="en-US" b="1" baseline="-25000" dirty="0"/>
              <a:t>8</a:t>
            </a:r>
            <a:r>
              <a:rPr lang="en-US" b="1" dirty="0"/>
              <a:t> = 44.0 g/mol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	mass C in 1 mol = 36.0 g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	mass H in 1 mol = 8.0 g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		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	% C = 81.8%, %H = 18.2%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9698B65-6809-DDBF-9CC3-A3931C4B00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/>
              <a:t>% composition and chemical formulas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9520A8C-A8D4-5E73-2F10-2B604E218E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finding mass using %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EX: what mass of carbon is in 82.0g of C</a:t>
            </a:r>
            <a:r>
              <a:rPr lang="en-US" b="1" baseline="-25000" dirty="0"/>
              <a:t>3</a:t>
            </a:r>
            <a:r>
              <a:rPr lang="en-US" b="1" dirty="0"/>
              <a:t>H</a:t>
            </a:r>
            <a:r>
              <a:rPr lang="en-US" b="1" baseline="-25000" dirty="0"/>
              <a:t>8</a:t>
            </a:r>
            <a:r>
              <a:rPr lang="en-US" b="1" dirty="0"/>
              <a:t>?</a:t>
            </a:r>
          </a:p>
          <a:p>
            <a:pPr marL="914400" lvl="2" indent="0" eaLnBrk="1" hangingPunct="1">
              <a:buNone/>
              <a:defRPr/>
            </a:pPr>
            <a:r>
              <a:rPr lang="en-US" b="1" dirty="0"/>
              <a:t>	molar mass C</a:t>
            </a:r>
            <a:r>
              <a:rPr lang="en-US" b="1" baseline="-25000" dirty="0"/>
              <a:t>3</a:t>
            </a:r>
            <a:r>
              <a:rPr lang="en-US" b="1" dirty="0"/>
              <a:t>H</a:t>
            </a:r>
            <a:r>
              <a:rPr lang="en-US" b="1" baseline="-25000" dirty="0"/>
              <a:t>8</a:t>
            </a:r>
            <a:r>
              <a:rPr lang="en-US" b="1" dirty="0"/>
              <a:t>  = 44.0 g/mol</a:t>
            </a:r>
          </a:p>
          <a:p>
            <a:pPr marL="914400" lvl="2" indent="0" eaLnBrk="1" hangingPunct="1">
              <a:buNone/>
              <a:defRPr/>
            </a:pPr>
            <a:r>
              <a:rPr lang="en-US" b="1" dirty="0"/>
              <a:t>	mass C in 1 mol = 36.0 g</a:t>
            </a:r>
          </a:p>
          <a:p>
            <a:pPr marL="914400" lvl="2" indent="0" eaLnBrk="1" hangingPunct="1">
              <a:buNone/>
              <a:defRPr/>
            </a:pPr>
            <a:r>
              <a:rPr lang="en-US" b="1" dirty="0"/>
              <a:t>	%C = 81.8% (81.8 g C/100 g C3H8)</a:t>
            </a:r>
          </a:p>
          <a:p>
            <a:pPr marL="914400" lvl="2" indent="0" eaLnBrk="1" hangingPunct="1">
              <a:buNone/>
              <a:defRPr/>
            </a:pPr>
            <a:r>
              <a:rPr lang="en-US" b="1" dirty="0"/>
              <a:t>	</a:t>
            </a:r>
          </a:p>
          <a:p>
            <a:pPr marL="914400" lvl="2" indent="0" eaLnBrk="1" hangingPunct="1">
              <a:buNone/>
              <a:defRPr/>
            </a:pPr>
            <a:r>
              <a:rPr lang="en-US" b="1" dirty="0"/>
              <a:t>	82.0g X 81.8/100 = 67.1 g C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BDFD157E-B1C5-4475-E488-76DFCC5A05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/>
              <a:t>% composition and chemical formulas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BEAFD8B-1085-172F-1571-5C75B98554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empirical formulas – lowest whole number formula (reduced)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 	C</a:t>
            </a:r>
            <a:r>
              <a:rPr lang="en-US" b="1" baseline="-25000" dirty="0"/>
              <a:t>2</a:t>
            </a:r>
            <a:r>
              <a:rPr lang="en-US" b="1" dirty="0"/>
              <a:t>H</a:t>
            </a:r>
            <a:r>
              <a:rPr lang="en-US" b="1" baseline="-25000" dirty="0"/>
              <a:t>8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</a:t>
            </a:r>
            <a:r>
              <a:rPr lang="en-US" b="1" dirty="0"/>
              <a:t> CH</a:t>
            </a:r>
            <a:r>
              <a:rPr lang="en-US" b="1" baseline="-25000" dirty="0"/>
              <a:t>4</a:t>
            </a:r>
            <a:endParaRPr lang="en-US" b="1" dirty="0"/>
          </a:p>
          <a:p>
            <a:pPr marL="457200" lvl="1" indent="0" eaLnBrk="1" hangingPunct="1">
              <a:buNone/>
              <a:defRPr/>
            </a:pPr>
            <a:r>
              <a:rPr lang="en-US" b="1" dirty="0"/>
              <a:t>	May sometimes be already in empirical 	formula – CO</a:t>
            </a:r>
            <a:r>
              <a:rPr lang="en-US" b="1" baseline="-25000" dirty="0"/>
              <a:t>2</a:t>
            </a:r>
            <a:endParaRPr lang="en-US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411CB587-DE61-AC26-84C5-372C41726F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empirical formulas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E2EE344-24E3-F117-AAA8-0E15A1F0C4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800" b="1" dirty="0"/>
              <a:t>EX:  What is the empirical formula of a compound that is 25.9% nitrogen and 74.1% oxygen?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b="1" dirty="0"/>
              <a:t>assume 100 grams!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b="1" dirty="0"/>
              <a:t>25.9% nitrogen= 25.9g N X (1 mol N/14 g N) = 1.85 mol 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b="1" dirty="0"/>
              <a:t>74.1% oxygen= 74.1 g O X (1 mol O/16 g O) = 4.63 mol O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b="1" dirty="0"/>
              <a:t>divide both by the smallest # moles:  1.85/1.85 = 1 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b="1" dirty="0"/>
              <a:t>4.63/1.85 = 2.5 O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b="1" dirty="0"/>
              <a:t>can’t have 2.5 mol O, so double both:  2 N, 5 O = N</a:t>
            </a:r>
            <a:r>
              <a:rPr lang="en-US" sz="2400" b="1" baseline="-25000" dirty="0">
                <a:latin typeface="xb"/>
              </a:rPr>
              <a:t>2</a:t>
            </a:r>
            <a:r>
              <a:rPr lang="en-US" sz="2400" b="1" dirty="0"/>
              <a:t>O</a:t>
            </a:r>
            <a:r>
              <a:rPr lang="en-US" sz="2400" b="1" baseline="-25000" dirty="0"/>
              <a:t>5</a:t>
            </a:r>
            <a:r>
              <a:rPr lang="en-US" sz="2000" b="1" dirty="0"/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8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7C8D1C0-7916-9120-ED95-15CF1ADF13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en-US" b="1"/>
              <a:t>molecular formula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14C1E9F-8493-2D1A-97AC-EB54CF3DB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must know the empirical formula AND molar mass first!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E193EB85-880A-2800-4777-70A8DAE649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molecular formula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419479C-9052-5985-3E5F-04FD129893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45307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EX:  What is the molecular formula of a compound whose molar mass is 60.6g and empirical formula is CH</a:t>
            </a:r>
            <a:r>
              <a:rPr lang="en-US" sz="2400" b="1" baseline="-25000" dirty="0"/>
              <a:t>4</a:t>
            </a:r>
            <a:r>
              <a:rPr lang="en-US" sz="2400" b="1" dirty="0"/>
              <a:t>N?</a:t>
            </a:r>
          </a:p>
          <a:p>
            <a:pPr marL="1035050" lvl="1" indent="-577850" eaLnBrk="1" hangingPunct="1">
              <a:lnSpc>
                <a:spcPct val="90000"/>
              </a:lnSpc>
              <a:defRPr/>
            </a:pPr>
            <a:r>
              <a:rPr lang="en-US" sz="2000" b="1" dirty="0"/>
              <a:t>first determine the mass of the empirical formula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sz="1800" b="1" dirty="0"/>
              <a:t>	1 C@ 12 = 12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sz="1800" b="1" dirty="0"/>
              <a:t>	4 H@ 1    = 4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sz="1800" b="1" dirty="0"/>
              <a:t>	1 N@ 14 = 14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sz="1800" b="1" dirty="0"/>
              <a:t>	formula mass = 30</a:t>
            </a:r>
          </a:p>
          <a:p>
            <a:pPr marL="1035050" lvl="1" indent="-577850" eaLnBrk="1" hangingPunct="1">
              <a:lnSpc>
                <a:spcPct val="90000"/>
              </a:lnSpc>
              <a:defRPr/>
            </a:pPr>
            <a:r>
              <a:rPr lang="en-US" sz="2000" b="1" dirty="0"/>
              <a:t>second find ratio between molar mass and formula mass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sz="1800" b="1" dirty="0"/>
              <a:t>	60/30 = 2</a:t>
            </a:r>
          </a:p>
          <a:p>
            <a:pPr marL="1035050" lvl="1" indent="-577850" eaLnBrk="1" hangingPunct="1">
              <a:lnSpc>
                <a:spcPct val="90000"/>
              </a:lnSpc>
              <a:defRPr/>
            </a:pPr>
            <a:r>
              <a:rPr lang="en-US" sz="2000" b="1" dirty="0"/>
              <a:t>IF there is a difference, multiply the empirical formula by that ratio.  If the ratio is 1, then empirical formula = molecular formula.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sz="1800" b="1" dirty="0"/>
              <a:t>	2 (CH</a:t>
            </a:r>
            <a:r>
              <a:rPr lang="en-US" sz="1800" b="1" baseline="-25000" dirty="0"/>
              <a:t>4</a:t>
            </a:r>
            <a:r>
              <a:rPr lang="en-US" sz="1800" b="1" dirty="0"/>
              <a:t>N) = C</a:t>
            </a:r>
            <a:r>
              <a:rPr lang="en-US" sz="1800" b="1" baseline="-25000" dirty="0"/>
              <a:t>2</a:t>
            </a:r>
            <a:r>
              <a:rPr lang="en-US" sz="1800" b="1" dirty="0"/>
              <a:t>H</a:t>
            </a:r>
            <a:r>
              <a:rPr lang="en-US" sz="1800" b="1" baseline="-25000" dirty="0"/>
              <a:t>8</a:t>
            </a:r>
            <a:r>
              <a:rPr lang="en-US" sz="1800" b="1" dirty="0"/>
              <a:t>N</a:t>
            </a:r>
            <a:r>
              <a:rPr lang="en-US" sz="1800" b="1" baseline="-25000" dirty="0"/>
              <a:t>2</a:t>
            </a:r>
            <a:endParaRPr lang="en-US" sz="18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B5DA355-5078-745F-7DE2-CB53B6E727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empirical &amp; molecular formula calculations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2548BD74-E738-7A90-584E-5839CD33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EX:  What is the empirical formula of a compound that is a combination of 8.20 g magnesium combined with 5.40 g oxygen?</a:t>
            </a:r>
          </a:p>
          <a:p>
            <a:pPr marL="0" indent="0" eaLnBrk="1" hangingPunct="1">
              <a:buNone/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r>
              <a:rPr lang="en-US" dirty="0"/>
              <a:t>EX:  What is the molecular formula of a compound that is 81.8% C and 18.2% H and has a molar mass of 88 g/mol?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96F398B-A06B-E368-7DCE-D05BDF2F3C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Meet the Mole!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5A7B903-D861-8E84-8D26-FDF7D4A7D8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None/>
              <a:defRPr/>
            </a:pPr>
            <a:r>
              <a:rPr lang="en-US" b="1" dirty="0"/>
              <a:t>What is a mole?</a:t>
            </a:r>
          </a:p>
          <a:p>
            <a:pPr marL="457200" lvl="1" indent="0" eaLnBrk="1" hangingPunct="1">
              <a:buNone/>
              <a:defRPr/>
            </a:pPr>
            <a:r>
              <a:rPr lang="en-US" b="1" dirty="0"/>
              <a:t>Number of particles in a mole</a:t>
            </a:r>
          </a:p>
          <a:p>
            <a:pPr marL="1409700" lvl="2" indent="-495300" eaLnBrk="1" hangingPunct="1">
              <a:defRPr/>
            </a:pPr>
            <a:r>
              <a:rPr lang="en-US" b="1" dirty="0"/>
              <a:t>“particles” = atoms, molecules, ions, etc</a:t>
            </a:r>
          </a:p>
          <a:p>
            <a:pPr marL="1409700" lvl="2" indent="-495300" eaLnBrk="1" hangingPunct="1">
              <a:defRPr/>
            </a:pPr>
            <a:r>
              <a:rPr lang="en-US" b="1" dirty="0" err="1"/>
              <a:t>Avagadro’s</a:t>
            </a:r>
            <a:r>
              <a:rPr lang="en-US" b="1" dirty="0"/>
              <a:t> # = 6.02 X 10</a:t>
            </a:r>
            <a:r>
              <a:rPr lang="en-US" b="1" baseline="30000" dirty="0"/>
              <a:t>23</a:t>
            </a:r>
            <a:endParaRPr lang="en-US" b="1" dirty="0"/>
          </a:p>
          <a:p>
            <a:pPr marL="1409700" lvl="2" indent="-495300" eaLnBrk="1" hangingPunct="1">
              <a:defRPr/>
            </a:pPr>
            <a:r>
              <a:rPr lang="en-US" b="1" dirty="0"/>
              <a:t>Remember that </a:t>
            </a:r>
            <a:r>
              <a:rPr lang="en-US" b="1" dirty="0" err="1"/>
              <a:t>diatomics</a:t>
            </a:r>
            <a:r>
              <a:rPr lang="en-US" b="1" dirty="0"/>
              <a:t> don’t exist as atoms, but molecules!</a:t>
            </a:r>
          </a:p>
          <a:p>
            <a:pPr marL="1409700" lvl="2" indent="-495300" eaLnBrk="1" hangingPunct="1">
              <a:defRPr/>
            </a:pPr>
            <a:r>
              <a:rPr lang="en-US" b="1" dirty="0"/>
              <a:t>Remember how to do conversions (factor-label method)?</a:t>
            </a:r>
          </a:p>
        </p:txBody>
      </p:sp>
      <p:pic>
        <p:nvPicPr>
          <p:cNvPr id="15364" name="Picture 4" descr="MCj02090360000[1]">
            <a:extLst>
              <a:ext uri="{FF2B5EF4-FFF2-40B4-BE49-F238E27FC236}">
                <a16:creationId xmlns:a16="http://schemas.microsoft.com/office/drawing/2014/main" id="{7A366753-7585-38A0-CDDB-20B080682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603750"/>
            <a:ext cx="3021013" cy="225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 descr="MCj01335010000[1]">
            <a:extLst>
              <a:ext uri="{FF2B5EF4-FFF2-40B4-BE49-F238E27FC236}">
                <a16:creationId xmlns:a16="http://schemas.microsoft.com/office/drawing/2014/main" id="{ECF776B5-4D45-D7B7-123D-8FD9C5C23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11688"/>
            <a:ext cx="3581400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3" descr="MPj04317670000[1]">
            <a:extLst>
              <a:ext uri="{FF2B5EF4-FFF2-40B4-BE49-F238E27FC236}">
                <a16:creationId xmlns:a16="http://schemas.microsoft.com/office/drawing/2014/main" id="{AA58E1C3-81F2-8505-037C-9CE858BC2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600" y="5024438"/>
            <a:ext cx="200977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C2A42D-5FAF-848B-D83E-4BCE845F9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dirty="0"/>
              <a:t>Mole as a Conversion Factor:</a:t>
            </a:r>
            <a:br>
              <a:rPr lang="en-US" b="1" dirty="0"/>
            </a:br>
            <a:r>
              <a:rPr lang="en-US" b="1" dirty="0"/>
              <a:t>Mole Island</a:t>
            </a:r>
            <a:br>
              <a:rPr lang="en-US" b="1" dirty="0"/>
            </a:b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1C9600E-4828-0D9C-5A06-834DF1D7C67A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295400"/>
            <a:ext cx="8077200" cy="5257800"/>
            <a:chOff x="914400" y="990600"/>
            <a:chExt cx="8001001" cy="5638800"/>
          </a:xfrm>
        </p:grpSpPr>
        <p:grpSp>
          <p:nvGrpSpPr>
            <p:cNvPr id="5143" name="Group 4">
              <a:extLst>
                <a:ext uri="{FF2B5EF4-FFF2-40B4-BE49-F238E27FC236}">
                  <a16:creationId xmlns:a16="http://schemas.microsoft.com/office/drawing/2014/main" id="{9BC123BA-EE01-5064-E23D-EAABBFC99B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4400" y="990600"/>
              <a:ext cx="8001001" cy="5638800"/>
              <a:chOff x="914400" y="990600"/>
              <a:chExt cx="8001001" cy="5638800"/>
            </a:xfrm>
          </p:grpSpPr>
          <p:sp>
            <p:nvSpPr>
              <p:cNvPr id="5145" name="Oval 6">
                <a:extLst>
                  <a:ext uri="{FF2B5EF4-FFF2-40B4-BE49-F238E27FC236}">
                    <a16:creationId xmlns:a16="http://schemas.microsoft.com/office/drawing/2014/main" id="{8FDBE167-DBC7-9994-C10C-8BBAED35D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44247" y="4751387"/>
                <a:ext cx="1271154" cy="755015"/>
              </a:xfrm>
              <a:prstGeom prst="ellipse">
                <a:avLst/>
              </a:prstGeom>
              <a:solidFill>
                <a:srgbClr val="9933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 b="1"/>
              </a:p>
            </p:txBody>
          </p:sp>
          <p:grpSp>
            <p:nvGrpSpPr>
              <p:cNvPr id="5146" name="Group 7">
                <a:extLst>
                  <a:ext uri="{FF2B5EF4-FFF2-40B4-BE49-F238E27FC236}">
                    <a16:creationId xmlns:a16="http://schemas.microsoft.com/office/drawing/2014/main" id="{22441CAA-A00D-F98C-66A1-2DD5210210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14400" y="990600"/>
                <a:ext cx="7010400" cy="5638800"/>
                <a:chOff x="914400" y="990600"/>
                <a:chExt cx="7010400" cy="5638800"/>
              </a:xfrm>
            </p:grpSpPr>
            <p:grpSp>
              <p:nvGrpSpPr>
                <p:cNvPr id="5147" name="Group 12">
                  <a:extLst>
                    <a:ext uri="{FF2B5EF4-FFF2-40B4-BE49-F238E27FC236}">
                      <a16:creationId xmlns:a16="http://schemas.microsoft.com/office/drawing/2014/main" id="{40B211E3-A8DE-5B96-E23A-B43BD22BE06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14400" y="990600"/>
                  <a:ext cx="7010400" cy="5638800"/>
                  <a:chOff x="576" y="624"/>
                  <a:chExt cx="4416" cy="3552"/>
                </a:xfrm>
              </p:grpSpPr>
              <p:sp>
                <p:nvSpPr>
                  <p:cNvPr id="5149" name="Oval 4">
                    <a:extLst>
                      <a:ext uri="{FF2B5EF4-FFF2-40B4-BE49-F238E27FC236}">
                        <a16:creationId xmlns:a16="http://schemas.microsoft.com/office/drawing/2014/main" id="{F0C12A19-0691-C07A-8ECC-C8F796EB1E6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2112"/>
                    <a:ext cx="960" cy="864"/>
                  </a:xfrm>
                  <a:prstGeom prst="ellipse">
                    <a:avLst/>
                  </a:prstGeom>
                  <a:solidFill>
                    <a:srgbClr val="99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 b="1"/>
                  </a:p>
                </p:txBody>
              </p:sp>
              <p:sp>
                <p:nvSpPr>
                  <p:cNvPr id="5150" name="Oval 5">
                    <a:extLst>
                      <a:ext uri="{FF2B5EF4-FFF2-40B4-BE49-F238E27FC236}">
                        <a16:creationId xmlns:a16="http://schemas.microsoft.com/office/drawing/2014/main" id="{B1BCFB5E-D14A-9763-58BB-63DDC14763A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624"/>
                    <a:ext cx="768" cy="768"/>
                  </a:xfrm>
                  <a:prstGeom prst="ellipse">
                    <a:avLst/>
                  </a:prstGeom>
                  <a:solidFill>
                    <a:srgbClr val="99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 b="1"/>
                  </a:p>
                </p:txBody>
              </p:sp>
              <p:sp>
                <p:nvSpPr>
                  <p:cNvPr id="5151" name="Oval 6">
                    <a:extLst>
                      <a:ext uri="{FF2B5EF4-FFF2-40B4-BE49-F238E27FC236}">
                        <a16:creationId xmlns:a16="http://schemas.microsoft.com/office/drawing/2014/main" id="{3DE9E9FF-1074-3B57-CCD1-B74025C3045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360"/>
                    <a:ext cx="768" cy="768"/>
                  </a:xfrm>
                  <a:prstGeom prst="ellipse">
                    <a:avLst/>
                  </a:prstGeom>
                  <a:solidFill>
                    <a:srgbClr val="99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 b="1"/>
                  </a:p>
                </p:txBody>
              </p:sp>
              <p:sp>
                <p:nvSpPr>
                  <p:cNvPr id="5152" name="Oval 7">
                    <a:extLst>
                      <a:ext uri="{FF2B5EF4-FFF2-40B4-BE49-F238E27FC236}">
                        <a16:creationId xmlns:a16="http://schemas.microsoft.com/office/drawing/2014/main" id="{83759BDE-718C-0BB6-B872-87FB38D13F2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76" y="3408"/>
                    <a:ext cx="768" cy="768"/>
                  </a:xfrm>
                  <a:prstGeom prst="ellipse">
                    <a:avLst/>
                  </a:prstGeom>
                  <a:solidFill>
                    <a:srgbClr val="99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5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 b="1"/>
                  </a:p>
                </p:txBody>
              </p:sp>
              <p:sp>
                <p:nvSpPr>
                  <p:cNvPr id="5153" name="Line 9">
                    <a:extLst>
                      <a:ext uri="{FF2B5EF4-FFF2-40B4-BE49-F238E27FC236}">
                        <a16:creationId xmlns:a16="http://schemas.microsoft.com/office/drawing/2014/main" id="{73763E33-4E9F-D04C-631A-4063B51F5D3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344" y="2784"/>
                    <a:ext cx="1056" cy="768"/>
                  </a:xfrm>
                  <a:prstGeom prst="line">
                    <a:avLst/>
                  </a:prstGeom>
                  <a:noFill/>
                  <a:ln w="50800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4" name="Line 10">
                    <a:extLst>
                      <a:ext uri="{FF2B5EF4-FFF2-40B4-BE49-F238E27FC236}">
                        <a16:creationId xmlns:a16="http://schemas.microsoft.com/office/drawing/2014/main" id="{F4A3FC83-0C34-ABBC-AD01-E65FF9848DE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80"/>
                    <a:ext cx="1056" cy="672"/>
                  </a:xfrm>
                  <a:prstGeom prst="line">
                    <a:avLst/>
                  </a:prstGeom>
                  <a:noFill/>
                  <a:ln w="50800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5" name="Line 11">
                    <a:extLst>
                      <a:ext uri="{FF2B5EF4-FFF2-40B4-BE49-F238E27FC236}">
                        <a16:creationId xmlns:a16="http://schemas.microsoft.com/office/drawing/2014/main" id="{0F37EF96-6680-294B-C4C2-BE6497A9E4F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32" y="1440"/>
                    <a:ext cx="0" cy="624"/>
                  </a:xfrm>
                  <a:prstGeom prst="line">
                    <a:avLst/>
                  </a:prstGeom>
                  <a:noFill/>
                  <a:ln w="50800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5148" name="Straight Arrow Connector 9">
                  <a:extLst>
                    <a:ext uri="{FF2B5EF4-FFF2-40B4-BE49-F238E27FC236}">
                      <a16:creationId xmlns:a16="http://schemas.microsoft.com/office/drawing/2014/main" id="{9BFECACE-3331-B9E6-931F-D7B5A2F11D6B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334000" y="4098925"/>
                  <a:ext cx="2412251" cy="814319"/>
                </a:xfrm>
                <a:prstGeom prst="straightConnector1">
                  <a:avLst/>
                </a:prstGeom>
                <a:noFill/>
                <a:ln w="57150" algn="ctr">
                  <a:solidFill>
                    <a:schemeClr val="tx2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cxnSp>
          <p:nvCxnSpPr>
            <p:cNvPr id="5144" name="Curved Connector 5">
              <a:extLst>
                <a:ext uri="{FF2B5EF4-FFF2-40B4-BE49-F238E27FC236}">
                  <a16:creationId xmlns:a16="http://schemas.microsoft.com/office/drawing/2014/main" id="{04983320-CDF5-2366-A1A0-C577BC15CD3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7810500" y="5688853"/>
              <a:ext cx="659652" cy="559548"/>
            </a:xfrm>
            <a:prstGeom prst="curvedConnector3">
              <a:avLst>
                <a:gd name="adj1" fmla="val -61722"/>
              </a:avLst>
            </a:prstGeom>
            <a:noFill/>
            <a:ln w="57150" algn="ctr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1D47526F-431C-EE6A-5C51-761EDC3C3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6379" y="3927475"/>
            <a:ext cx="12303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   Mole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5B9F442-99C8-D91D-31C5-39FAC7DCB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4" y="1402020"/>
            <a:ext cx="10382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Volume (gas @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STP)</a:t>
            </a:r>
            <a:endParaRPr lang="en-US" altLang="en-US" sz="18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6EDA2B-E355-D684-2311-6B4238147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791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Mass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9FF85B8-BD8D-29D0-A0C9-1739DE1D2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3850" y="5748338"/>
            <a:ext cx="1165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Particles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5D4D57B-6A5C-6F38-BD14-69B49DED1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5413" y="4953000"/>
            <a:ext cx="10271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Atoms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059ACD3-F753-2E22-308B-96DAFC7BA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3927475"/>
            <a:ext cx="1247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Element?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DC86F6-8642-181A-EC19-AFFB50890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6738" y="5060950"/>
            <a:ext cx="1643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Compound?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AC31508-D1AE-85DC-E731-8C4C30DF1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4681538"/>
            <a:ext cx="15382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/>
              <a:t>6.02 X 10</a:t>
            </a:r>
            <a:r>
              <a:rPr lang="en-US" altLang="en-US" sz="1800" b="1" baseline="30000" dirty="0"/>
              <a:t>23</a:t>
            </a:r>
            <a:endParaRPr lang="en-US" altLang="en-US" sz="1800" b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B192A7-89D7-C6AC-BC61-58A67BDE2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8038" y="5913438"/>
            <a:ext cx="6524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#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02DF106-75C4-5406-9542-57BAE1A16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2938" y="4454525"/>
            <a:ext cx="1600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Formula mass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03A8F9-0802-7652-89EF-C9B7A9A5A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724150"/>
            <a:ext cx="1447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22.4 L</a:t>
            </a:r>
          </a:p>
        </p:txBody>
      </p:sp>
      <p:pic>
        <p:nvPicPr>
          <p:cNvPr id="32" name="Picture 21" descr="MPj03092220000[1]">
            <a:extLst>
              <a:ext uri="{FF2B5EF4-FFF2-40B4-BE49-F238E27FC236}">
                <a16:creationId xmlns:a16="http://schemas.microsoft.com/office/drawing/2014/main" id="{09A467CA-68BB-AB30-06CA-7C79BE426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828800"/>
            <a:ext cx="3048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22" descr="MCBD08587_0000[1]">
            <a:extLst>
              <a:ext uri="{FF2B5EF4-FFF2-40B4-BE49-F238E27FC236}">
                <a16:creationId xmlns:a16="http://schemas.microsoft.com/office/drawing/2014/main" id="{7FA53A9D-93DE-D2EF-A1DC-5C8B65588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438400"/>
            <a:ext cx="1809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Oval 34">
            <a:extLst>
              <a:ext uri="{FF2B5EF4-FFF2-40B4-BE49-F238E27FC236}">
                <a16:creationId xmlns:a16="http://schemas.microsoft.com/office/drawing/2014/main" id="{843DAF2B-43D6-FBF7-C412-8CB1186A5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1650" y="2430463"/>
            <a:ext cx="1458913" cy="1009650"/>
          </a:xfrm>
          <a:prstGeom prst="ellipse">
            <a:avLst/>
          </a:prstGeom>
          <a:noFill/>
          <a:ln w="28575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2F1E873-015E-54F3-7DE4-C0B6C4908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3963" y="3952875"/>
            <a:ext cx="350837" cy="369888"/>
          </a:xfrm>
          <a:prstGeom prst="ellipse">
            <a:avLst/>
          </a:prstGeom>
          <a:noFill/>
          <a:ln w="28575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1EE4631-CFBF-FF9B-80B9-5CAD5871D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725" y="4313238"/>
            <a:ext cx="1457325" cy="1009650"/>
          </a:xfrm>
          <a:prstGeom prst="ellipse">
            <a:avLst/>
          </a:prstGeom>
          <a:noFill/>
          <a:ln w="28575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3D84964-D039-461B-ADA1-57F57A169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4368800"/>
            <a:ext cx="1457325" cy="1011238"/>
          </a:xfrm>
          <a:prstGeom prst="ellipse">
            <a:avLst/>
          </a:prstGeom>
          <a:noFill/>
          <a:ln w="28575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670EB3A-C83D-5F25-E94F-CF167E32A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9138" y="5791200"/>
            <a:ext cx="482600" cy="612775"/>
          </a:xfrm>
          <a:prstGeom prst="ellipse">
            <a:avLst/>
          </a:prstGeom>
          <a:noFill/>
          <a:ln w="28575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025C54-F465-C4FF-8AB8-402008CED822}"/>
              </a:ext>
            </a:extLst>
          </p:cNvPr>
          <p:cNvSpPr txBox="1"/>
          <p:nvPr/>
        </p:nvSpPr>
        <p:spPr>
          <a:xfrm>
            <a:off x="3762103" y="3952875"/>
            <a:ext cx="281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0" grpId="0"/>
      <p:bldP spid="21" grpId="0"/>
      <p:bldP spid="22" grpId="0"/>
      <p:bldP spid="23" grpId="0"/>
      <p:bldP spid="25" grpId="0"/>
      <p:bldP spid="27" grpId="0"/>
      <p:bldP spid="28" grpId="0"/>
      <p:bldP spid="29" grpId="0"/>
      <p:bldP spid="31" grpId="0"/>
      <p:bldP spid="35" grpId="0" animBg="1"/>
      <p:bldP spid="36" grpId="0" animBg="1"/>
      <p:bldP spid="37" grpId="0" animBg="1"/>
      <p:bldP spid="38" grpId="0" animBg="1"/>
      <p:bldP spid="39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D88F774-00C8-EB5C-CE41-3AB2CD3F54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Using the mole - particles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91409C3-3A8B-1B3F-5EA0-3594F4390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2202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b="1" dirty="0"/>
              <a:t>EX:  How many moles of magnesium if you have </a:t>
            </a:r>
          </a:p>
          <a:p>
            <a:pPr marL="0" indent="0" eaLnBrk="1" hangingPunct="1">
              <a:buNone/>
              <a:defRPr/>
            </a:pPr>
            <a:r>
              <a:rPr lang="en-US" sz="2800" b="1" dirty="0"/>
              <a:t>        1.25 X 10</a:t>
            </a:r>
            <a:r>
              <a:rPr lang="en-US" sz="2800" b="1" baseline="30000" dirty="0"/>
              <a:t>23</a:t>
            </a:r>
            <a:r>
              <a:rPr lang="en-US" sz="2800" b="1" dirty="0"/>
              <a:t> atoms of magnesium?</a:t>
            </a:r>
          </a:p>
          <a:p>
            <a:pPr marL="0" indent="0" eaLnBrk="1" hangingPunct="1">
              <a:buNone/>
              <a:defRPr/>
            </a:pPr>
            <a:r>
              <a:rPr lang="en-US" sz="2800" b="1" dirty="0"/>
              <a:t>EX:  How many atoms in 1.5 moles of zinc?</a:t>
            </a:r>
          </a:p>
          <a:p>
            <a:pPr marL="0" indent="0" eaLnBrk="1" hangingPunct="1">
              <a:buNone/>
              <a:defRPr/>
            </a:pPr>
            <a:r>
              <a:rPr lang="en-US" sz="2800" b="1" dirty="0"/>
              <a:t>EX:  How many </a:t>
            </a:r>
            <a:r>
              <a:rPr lang="en-US" sz="2800" b="1" u="sng" dirty="0"/>
              <a:t>atoms</a:t>
            </a:r>
            <a:r>
              <a:rPr lang="en-US" sz="2800" b="1" dirty="0"/>
              <a:t> in 2.12 mol of propane (C</a:t>
            </a:r>
            <a:r>
              <a:rPr lang="en-US" sz="2800" b="1" baseline="-25000" dirty="0"/>
              <a:t>3</a:t>
            </a:r>
            <a:r>
              <a:rPr lang="en-US" sz="2800" b="1" dirty="0"/>
              <a:t>H</a:t>
            </a:r>
            <a:r>
              <a:rPr lang="en-US" sz="2800" b="1" baseline="-25000" dirty="0"/>
              <a:t>8</a:t>
            </a:r>
            <a:r>
              <a:rPr lang="en-US" sz="2800" b="1" dirty="0"/>
              <a:t> )?</a:t>
            </a:r>
          </a:p>
          <a:p>
            <a:pPr marL="1035050" lvl="1" indent="-577850" eaLnBrk="1" hangingPunct="1">
              <a:defRPr/>
            </a:pPr>
            <a:r>
              <a:rPr lang="en-US" sz="2400" b="1" dirty="0"/>
              <a:t>First solve for the # molecules from moles</a:t>
            </a:r>
          </a:p>
          <a:p>
            <a:pPr marL="1035050" lvl="1" indent="-577850" eaLnBrk="1" hangingPunct="1">
              <a:defRPr/>
            </a:pPr>
            <a:r>
              <a:rPr lang="en-US" sz="2400" b="1" dirty="0"/>
              <a:t>Second solve for the # of atoms from molecules</a:t>
            </a:r>
            <a:r>
              <a:rPr lang="en-US" sz="2000" dirty="0"/>
              <a:t> </a:t>
            </a: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B5E9DDCF-EB12-7CB4-D342-1CD81C53F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930775"/>
            <a:ext cx="223202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A3E3F17-9275-5AB9-DCB3-FD7676293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/>
              <a:t>Mass of a Mole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91F131A-78F7-846F-9AFD-41C9EED8F0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/>
              <a:t>gram atomic mass = atomic mass unit = 1 mole</a:t>
            </a:r>
          </a:p>
          <a:p>
            <a:pPr marL="660400" indent="-660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 b="1" dirty="0"/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800" b="1" dirty="0"/>
              <a:t>  formula mass of a mole of a compound</a:t>
            </a:r>
          </a:p>
          <a:p>
            <a:pPr marL="1035050" lvl="1" indent="-577850" eaLnBrk="1" hangingPunct="1">
              <a:lnSpc>
                <a:spcPct val="90000"/>
              </a:lnSpc>
              <a:defRPr/>
            </a:pPr>
            <a:r>
              <a:rPr lang="en-US" sz="2400" b="1" dirty="0"/>
              <a:t>simply add up the formula masses</a:t>
            </a:r>
          </a:p>
          <a:p>
            <a:pPr marL="1409700" lvl="2" indent="-495300" eaLnBrk="1" hangingPunct="1">
              <a:lnSpc>
                <a:spcPct val="90000"/>
              </a:lnSpc>
              <a:defRPr/>
            </a:pPr>
            <a:r>
              <a:rPr lang="en-US" sz="2000" b="1" dirty="0"/>
              <a:t>EX:  SO</a:t>
            </a:r>
            <a:r>
              <a:rPr lang="en-US" sz="2000" b="1" baseline="-25000" dirty="0"/>
              <a:t>3</a:t>
            </a:r>
            <a:endParaRPr lang="en-US" sz="2000" b="1" dirty="0"/>
          </a:p>
          <a:p>
            <a:pPr marL="1784350" lvl="3" indent="-412750" eaLnBrk="1" hangingPunct="1">
              <a:lnSpc>
                <a:spcPct val="90000"/>
              </a:lnSpc>
              <a:defRPr/>
            </a:pPr>
            <a:r>
              <a:rPr lang="en-US" sz="1800" b="1" dirty="0"/>
              <a:t>1 S @ 32 + 3 O @ 16 = 80 g</a:t>
            </a:r>
          </a:p>
          <a:p>
            <a:pPr marL="1409700" lvl="2" indent="-495300" eaLnBrk="1" hangingPunct="1">
              <a:lnSpc>
                <a:spcPct val="90000"/>
              </a:lnSpc>
              <a:defRPr/>
            </a:pPr>
            <a:r>
              <a:rPr lang="en-US" sz="2000" b="1" dirty="0"/>
              <a:t>EX:  (NH</a:t>
            </a:r>
            <a:r>
              <a:rPr lang="en-US" sz="2000" b="1" baseline="-25000" dirty="0"/>
              <a:t>4</a:t>
            </a:r>
            <a:r>
              <a:rPr lang="en-US" sz="2000" b="1" dirty="0"/>
              <a:t>)</a:t>
            </a:r>
            <a:r>
              <a:rPr lang="en-US" sz="2000" b="1" baseline="-25000" dirty="0"/>
              <a:t>2</a:t>
            </a:r>
            <a:r>
              <a:rPr lang="en-US" sz="2000" b="1" dirty="0"/>
              <a:t>CO</a:t>
            </a:r>
            <a:r>
              <a:rPr lang="en-US" sz="2000" b="1" baseline="-25000" dirty="0"/>
              <a:t>3</a:t>
            </a:r>
            <a:r>
              <a:rPr lang="en-US" sz="2000" b="1" dirty="0"/>
              <a:t> = ?</a:t>
            </a:r>
          </a:p>
          <a:p>
            <a:pPr marL="1784350" lvl="3" indent="-412750" eaLnBrk="1" hangingPunct="1">
              <a:lnSpc>
                <a:spcPct val="90000"/>
              </a:lnSpc>
              <a:defRPr/>
            </a:pPr>
            <a:r>
              <a:rPr lang="en-US" sz="1800" b="1" dirty="0"/>
              <a:t>96 grams</a:t>
            </a:r>
          </a:p>
          <a:p>
            <a:pPr marL="1035050" lvl="1" indent="-577850" eaLnBrk="1" hangingPunct="1">
              <a:lnSpc>
                <a:spcPct val="90000"/>
              </a:lnSpc>
              <a:defRPr/>
            </a:pPr>
            <a:r>
              <a:rPr lang="en-US" sz="2400" b="1" dirty="0"/>
              <a:t>Your book will differentiate between gram molecular mass and gram formula mass (molecular vs ionic).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641F281-E3D3-C097-270B-75F763DEE1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/>
              <a:t>Determining the grams given moles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05706C7-32CF-45CA-E11F-3E6539A3F6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600200"/>
            <a:ext cx="92964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EX:  How many grams are in 9.45 moles N</a:t>
            </a:r>
            <a:r>
              <a:rPr lang="en-US" b="1" baseline="-25000" dirty="0"/>
              <a:t>2</a:t>
            </a:r>
            <a:r>
              <a:rPr lang="en-US" b="1" dirty="0"/>
              <a:t>O</a:t>
            </a:r>
            <a:r>
              <a:rPr lang="en-US" b="1" baseline="-25000" dirty="0"/>
              <a:t>3</a:t>
            </a:r>
            <a:r>
              <a:rPr lang="en-US" b="1" dirty="0"/>
              <a:t>?</a:t>
            </a:r>
          </a:p>
          <a:p>
            <a:pPr marL="1035050" lvl="1" indent="-577850" eaLnBrk="1" hangingPunct="1">
              <a:defRPr/>
            </a:pPr>
            <a:r>
              <a:rPr lang="en-US" b="1" dirty="0"/>
              <a:t>find molecular mass 1st!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254D208-ABC4-66C8-AB76-7E99DCFB5F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en-US" sz="4000" b="1"/>
              <a:t>Determining moles given grams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9522DC7-DDE6-0442-3BF8-86C539064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327275"/>
            <a:ext cx="82296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EX:  How many moles are in 92.2 g of      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        iron (III) oxide?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AA79578-5049-69AD-2A65-BC4E2F8A59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r>
              <a:rPr lang="en-US" b="1"/>
              <a:t>Volume of a mole of gas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3E530E5-A6CB-55F2-667A-23448E8EE2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800" b="1" u="sng" dirty="0"/>
              <a:t>STP</a:t>
            </a:r>
            <a:r>
              <a:rPr lang="en-US" sz="2800" b="1" dirty="0"/>
              <a:t> = standard temperature and pressure (0</a:t>
            </a:r>
            <a:r>
              <a:rPr lang="en-US" sz="2800" b="1" baseline="30000" dirty="0"/>
              <a:t>0</a:t>
            </a:r>
            <a:r>
              <a:rPr lang="en-US" sz="2800" b="1" dirty="0"/>
              <a:t>C   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800" b="1" dirty="0"/>
              <a:t>           and 101.3 kPa)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800" b="1" dirty="0"/>
              <a:t>At  STP, 1 mole of any gas has a volume of 22.4 L.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2800" b="1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800" b="1" dirty="0"/>
              <a:t>EX: What is the volume in mL of .60 mole SO</a:t>
            </a:r>
            <a:r>
              <a:rPr lang="en-US" sz="2800" b="1" baseline="-25000" dirty="0"/>
              <a:t>2</a:t>
            </a:r>
            <a:r>
              <a:rPr lang="en-US" sz="2800" b="1" dirty="0"/>
              <a:t> gas at STP?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2800" b="1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800" b="1" dirty="0"/>
              <a:t>EX:  The density of a gas is 1.964 g/L at STP.  What is the molar mass of the compound?</a:t>
            </a:r>
          </a:p>
          <a:p>
            <a:pPr marL="1035050" lvl="1" indent="-577850" eaLnBrk="1" hangingPunct="1">
              <a:lnSpc>
                <a:spcPct val="80000"/>
              </a:lnSpc>
              <a:defRPr/>
            </a:pPr>
            <a:r>
              <a:rPr lang="en-US" sz="2400" b="1" dirty="0"/>
              <a:t>ratio of calculated mass (43.99) grams of gas is about 2:1 to the volume (22.4), so answer makes sense.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1DBBC7F-AE4F-8951-1430-0862FC3549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0896" y="155575"/>
            <a:ext cx="8610600" cy="1143000"/>
          </a:xfrm>
        </p:spPr>
        <p:txBody>
          <a:bodyPr/>
          <a:lstStyle/>
          <a:p>
            <a:pPr marL="838200" indent="-838200" eaLnBrk="1" hangingPunct="1">
              <a:defRPr/>
            </a:pPr>
            <a:r>
              <a:rPr lang="en-US" sz="4000" b="1" dirty="0"/>
              <a:t>Combining the two (mass-volume)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8B8F65B-D546-AD8B-1B98-5CC3FAB8B7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8744" y="1676400"/>
            <a:ext cx="83058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EX:  How many grams of NO</a:t>
            </a:r>
            <a:r>
              <a:rPr lang="en-US" b="1" baseline="-25000" dirty="0"/>
              <a:t>2</a:t>
            </a:r>
            <a:r>
              <a:rPr lang="en-US" b="1" dirty="0"/>
              <a:t> are in 43 L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        @ STP?</a:t>
            </a:r>
          </a:p>
          <a:p>
            <a:pPr marL="1035050" lvl="1" indent="-577850" eaLnBrk="1" hangingPunct="1">
              <a:defRPr/>
            </a:pPr>
            <a:r>
              <a:rPr lang="en-US" b="1" dirty="0"/>
              <a:t>can’t go directly from L to grams, so must go L to moles to grams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237</TotalTime>
  <Words>910</Words>
  <Application>Microsoft Office PowerPoint</Application>
  <PresentationFormat>On-screen Show (4:3)</PresentationFormat>
  <Paragraphs>112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Wingdings</vt:lpstr>
      <vt:lpstr>Calibri</vt:lpstr>
      <vt:lpstr>xb</vt:lpstr>
      <vt:lpstr>Beam</vt:lpstr>
      <vt:lpstr>Chemical Quantities</vt:lpstr>
      <vt:lpstr>Meet the Mole!</vt:lpstr>
      <vt:lpstr>Mole as a Conversion Factor: Mole Island </vt:lpstr>
      <vt:lpstr>Using the mole - particles</vt:lpstr>
      <vt:lpstr>Mass of a Mole</vt:lpstr>
      <vt:lpstr>Determining the grams given moles </vt:lpstr>
      <vt:lpstr>Determining moles given grams</vt:lpstr>
      <vt:lpstr>Volume of a mole of gas</vt:lpstr>
      <vt:lpstr>Combining the two (mass-volume)</vt:lpstr>
      <vt:lpstr>How about to atoms?</vt:lpstr>
      <vt:lpstr>% composition and chemical formulas</vt:lpstr>
      <vt:lpstr>% composition and chemical formulas</vt:lpstr>
      <vt:lpstr>% composition and chemical formulas</vt:lpstr>
      <vt:lpstr>% composition and chemical formulas</vt:lpstr>
      <vt:lpstr>empirical formulas</vt:lpstr>
      <vt:lpstr>molecular formula</vt:lpstr>
      <vt:lpstr>molecular formula</vt:lpstr>
      <vt:lpstr>empirical &amp; molecular formula calculations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Scott Johnson</cp:lastModifiedBy>
  <cp:revision>21</cp:revision>
  <cp:lastPrinted>1601-01-01T00:00:00Z</cp:lastPrinted>
  <dcterms:created xsi:type="dcterms:W3CDTF">1601-01-01T00:00:00Z</dcterms:created>
  <dcterms:modified xsi:type="dcterms:W3CDTF">2025-07-16T21:35:06Z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