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83" r:id="rId10"/>
    <p:sldId id="284" r:id="rId11"/>
    <p:sldId id="285" r:id="rId12"/>
    <p:sldId id="263" r:id="rId13"/>
    <p:sldId id="264" r:id="rId14"/>
    <p:sldId id="265" r:id="rId15"/>
    <p:sldId id="266" r:id="rId16"/>
    <p:sldId id="267" r:id="rId17"/>
    <p:sldId id="268" r:id="rId18"/>
    <p:sldId id="273" r:id="rId19"/>
    <p:sldId id="278" r:id="rId20"/>
    <p:sldId id="274" r:id="rId21"/>
    <p:sldId id="275" r:id="rId22"/>
    <p:sldId id="276" r:id="rId23"/>
    <p:sldId id="270" r:id="rId24"/>
    <p:sldId id="282" r:id="rId25"/>
    <p:sldId id="271" r:id="rId26"/>
    <p:sldId id="277" r:id="rId27"/>
    <p:sldId id="279" r:id="rId28"/>
    <p:sldId id="269" r:id="rId29"/>
    <p:sldId id="280" r:id="rId30"/>
    <p:sldId id="286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70" d="100"/>
          <a:sy n="70" d="100"/>
        </p:scale>
        <p:origin x="620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D1965C7-CC3A-6278-F155-F601E41C329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A46AD0B-6190-95D6-4C10-089F0E61B07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AF54341-D33E-8507-9DF5-FDD53A9366E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1938806D-5EBC-62CD-3DF7-2980A0A4971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64D5167-FC78-AB99-17E5-52D8E8071EF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02 w 1722"/>
                <a:gd name="T1" fmla="*/ 56 h 66"/>
                <a:gd name="T2" fmla="*/ 1702 w 1722"/>
                <a:gd name="T3" fmla="*/ 50 h 66"/>
                <a:gd name="T4" fmla="*/ 0 w 1722"/>
                <a:gd name="T5" fmla="*/ 0 h 66"/>
                <a:gd name="T6" fmla="*/ 0 w 1722"/>
                <a:gd name="T7" fmla="*/ 38 h 66"/>
                <a:gd name="T8" fmla="*/ 1702 w 1722"/>
                <a:gd name="T9" fmla="*/ 56 h 66"/>
                <a:gd name="T10" fmla="*/ 1702 w 1722"/>
                <a:gd name="T11" fmla="*/ 56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E32653F-E859-7A32-D049-2F910A63736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4C0234-AC72-8FA6-C0F1-96A440A6DF8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65 w 975"/>
                <a:gd name="T1" fmla="*/ 48 h 101"/>
                <a:gd name="T2" fmla="*/ 96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65 w 975"/>
                <a:gd name="T9" fmla="*/ 48 h 101"/>
                <a:gd name="T10" fmla="*/ 965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9FB98613-75F0-4A81-9F85-E0C2DC8F90C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2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21 w 2141"/>
                <a:gd name="T7" fmla="*/ 0 h 198"/>
                <a:gd name="T8" fmla="*/ 2121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C5817D51-49BF-4170-ED41-033A4D2A2C7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E61C2D36-7EE3-647E-2878-E303205416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52 w 2517"/>
                <a:gd name="T1" fmla="*/ 276 h 276"/>
                <a:gd name="T2" fmla="*/ 2487 w 2517"/>
                <a:gd name="T3" fmla="*/ 204 h 276"/>
                <a:gd name="T4" fmla="*/ 2230 w 2517"/>
                <a:gd name="T5" fmla="*/ 0 h 276"/>
                <a:gd name="T6" fmla="*/ 0 w 2517"/>
                <a:gd name="T7" fmla="*/ 276 h 276"/>
                <a:gd name="T8" fmla="*/ 2152 w 2517"/>
                <a:gd name="T9" fmla="*/ 276 h 276"/>
                <a:gd name="T10" fmla="*/ 2152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8F4A2D16-29CC-0F9F-6AD0-87F2FF19EBB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BA8A662A-E405-B419-24C0-19F949E9C80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1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19 w 729"/>
                <a:gd name="T7" fmla="*/ 240 h 240"/>
                <a:gd name="T8" fmla="*/ 719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65DC3DCF-69C7-5A53-2F0E-E29872F25B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98CA9047-4860-A8C5-06C0-C4D0BAAD908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19 w 729"/>
                <a:gd name="T1" fmla="*/ 318 h 318"/>
                <a:gd name="T2" fmla="*/ 71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19 w 729"/>
                <a:gd name="T9" fmla="*/ 318 h 318"/>
                <a:gd name="T10" fmla="*/ 719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0C542993-BFBE-FA0E-A9F6-79D06BC4C8A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12E443A8-1EC3-33F3-C3A9-67EA38CD013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0125E637-0497-F1B7-17B9-EAC6470E0DF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6E90E3E4-4963-2D5F-E05C-3C3F5B606CB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EA6680F0-F487-80C3-CEA1-6152B2837AE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505FD319-A1AE-9E60-4987-139A5163D95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34FC9B28-D27C-73FB-8185-4FE61013ED5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7F10ADDA-0D4D-8616-40D8-988E78A0C6A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5174BE14-45D1-3984-1C62-BDADDA14C1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E8700833-C751-AC69-BC91-DEEA1B7ECF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78D29326-D553-06F0-9E88-FE6DB556AB1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D0B51242-FE4B-610D-738A-E405B5A40E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59C183FC-C2BE-583E-C583-2DE51BC6C23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5B5B1F6F-5E12-100A-01D6-569DFB03AD6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960A33AA-B5E4-93A8-B82A-D935AB9AEBE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3A12E1CA-7CD4-3719-7AAB-A1FC969C1AD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97D5203A-FE13-DD8E-2748-299109AD58F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9085266E-B00E-1BF7-E8A6-79E191AC1C1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D3C40A62-22FB-997F-B40F-523347D4D9B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CEF1312E-369C-0A1B-E21D-4B98BEC22D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F3A5F4DD-2623-D664-B19D-27DE8015CE5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1F9E3170-C549-E500-3A10-A410E68B7E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E2FE63EB-2766-394C-0AAB-E45906112C8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39" name="Group 39">
              <a:extLst>
                <a:ext uri="{FF2B5EF4-FFF2-40B4-BE49-F238E27FC236}">
                  <a16:creationId xmlns:a16="http://schemas.microsoft.com/office/drawing/2014/main" id="{8691851D-4529-B3D6-9709-4A13F306DEE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0" name="Freeform 40">
                <a:extLst>
                  <a:ext uri="{FF2B5EF4-FFF2-40B4-BE49-F238E27FC236}">
                    <a16:creationId xmlns:a16="http://schemas.microsoft.com/office/drawing/2014/main" id="{C05AA0D1-2DA1-1C24-2EA0-5C1ACDA44A1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1" name="Freeform 41">
                <a:extLst>
                  <a:ext uri="{FF2B5EF4-FFF2-40B4-BE49-F238E27FC236}">
                    <a16:creationId xmlns:a16="http://schemas.microsoft.com/office/drawing/2014/main" id="{BC63E796-530D-4C74-03BA-C03E21100B5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2666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6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2" name="Rectangle 44">
            <a:extLst>
              <a:ext uri="{FF2B5EF4-FFF2-40B4-BE49-F238E27FC236}">
                <a16:creationId xmlns:a16="http://schemas.microsoft.com/office/drawing/2014/main" id="{A4C6A9E3-DF0E-7ADE-D80E-064C35C390B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5">
            <a:extLst>
              <a:ext uri="{FF2B5EF4-FFF2-40B4-BE49-F238E27FC236}">
                <a16:creationId xmlns:a16="http://schemas.microsoft.com/office/drawing/2014/main" id="{E97E1DD3-D6DF-BC17-EEE5-62ACA12455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6">
            <a:extLst>
              <a:ext uri="{FF2B5EF4-FFF2-40B4-BE49-F238E27FC236}">
                <a16:creationId xmlns:a16="http://schemas.microsoft.com/office/drawing/2014/main" id="{27F705A3-FD7F-FC8E-6912-218930A758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052A6-3B98-41D3-BAC3-CCAAFCC676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189214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27D5D6ED-7B86-DB7D-E6AD-FC8B9415A7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CD865744-6B5C-BC0D-7FEB-194428E0DA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391BE5F7-BC68-7E98-64AE-CF7293A751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C1B11-986F-44C8-99E4-CA5A6E3CDB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362351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D408B215-BB93-4E3B-849E-3719E5C63F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FF8E8D56-4235-EB15-E378-941D7C3F40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0F465E2E-FE5C-9E95-4CA3-E7F2835F74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60C85-1B49-4351-9A31-84BAE1E488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46518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0B68E49A-5012-CE39-18A5-B1331AF35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11B5F57E-8EEB-1318-9233-213156822D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3999D716-456D-2FF9-E9D1-70688ED1E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300DC-BD8F-4AEE-80E9-BF8A2A6A84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25534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F3605381-4083-7074-6E04-9EC1070CA1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EF08218C-66CA-4E72-87AA-43CAA5E0FF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7A17A683-8C15-3534-D07D-A42D724230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A9876-F6DB-48E0-9D4D-6E767909EE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424096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0AB35A4A-DC32-01E0-BEC7-72E33C084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F0D8F309-BBBA-ACD9-BB29-2C6793FD7E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ADCF1EB9-5691-7889-B207-331ABC403F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FB719-4AF5-46F7-B5E1-0558161539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6554807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4D320794-574E-BABF-1900-3107594D70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CBAD7A48-3421-4B74-8BA5-269AEC56BE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>
            <a:extLst>
              <a:ext uri="{FF2B5EF4-FFF2-40B4-BE49-F238E27FC236}">
                <a16:creationId xmlns:a16="http://schemas.microsoft.com/office/drawing/2014/main" id="{05E53DA8-A107-F267-EE5B-C0612DCFDD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983E3-99D5-44B8-BC95-F9C051075C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679760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FD646D58-A491-0D9C-4E0E-8A25AE73A0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AF54A3D2-661F-C926-D7EE-798E6C0FE5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10C30184-9AC0-3704-5490-AD85CE284A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869E8-9F5D-46BF-8AC4-73682FB07D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36073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>
            <a:extLst>
              <a:ext uri="{FF2B5EF4-FFF2-40B4-BE49-F238E27FC236}">
                <a16:creationId xmlns:a16="http://schemas.microsoft.com/office/drawing/2014/main" id="{7CB6B609-6402-7BA0-1D8A-09F4801F88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>
            <a:extLst>
              <a:ext uri="{FF2B5EF4-FFF2-40B4-BE49-F238E27FC236}">
                <a16:creationId xmlns:a16="http://schemas.microsoft.com/office/drawing/2014/main" id="{B7540289-7931-CC4F-4F19-ED5FAF2ECF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>
            <a:extLst>
              <a:ext uri="{FF2B5EF4-FFF2-40B4-BE49-F238E27FC236}">
                <a16:creationId xmlns:a16="http://schemas.microsoft.com/office/drawing/2014/main" id="{D2816594-6FD6-2242-C30A-B06EFE15C9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1DD25-009B-470B-8415-41114311F0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435109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7373DEE5-8367-7219-A717-C71874412F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240AD891-17E9-93B1-41CC-8E8D719061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2A0E8E2F-E2C1-6A6A-843C-8DC9839A73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42679-6CB9-44DB-9A9B-0BF99850A3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25400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3C7CE003-5F3A-ADFA-1B74-9D17683C6B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DDB701CB-931F-BC7A-87F5-D8AC047B90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C1F74581-F59C-97B8-A236-1CE10409A4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1204C-F0A6-4048-B0AD-3F38CA7A01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733796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B40A7F29-8E5B-2F7F-45E8-D3672E2A4AE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5603" name="Freeform 3">
              <a:extLst>
                <a:ext uri="{FF2B5EF4-FFF2-40B4-BE49-F238E27FC236}">
                  <a16:creationId xmlns:a16="http://schemas.microsoft.com/office/drawing/2014/main" id="{C52683F8-7CE7-8EDC-9AB6-EFF19CF18B2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04" name="Freeform 4">
              <a:extLst>
                <a:ext uri="{FF2B5EF4-FFF2-40B4-BE49-F238E27FC236}">
                  <a16:creationId xmlns:a16="http://schemas.microsoft.com/office/drawing/2014/main" id="{51C1EA99-E0A3-7F2F-0F53-6ACEEA00AAE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05" name="Freeform 5">
              <a:extLst>
                <a:ext uri="{FF2B5EF4-FFF2-40B4-BE49-F238E27FC236}">
                  <a16:creationId xmlns:a16="http://schemas.microsoft.com/office/drawing/2014/main" id="{97025775-A7AE-1C07-5B96-A6A81625C94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35" name="Freeform 6">
              <a:extLst>
                <a:ext uri="{FF2B5EF4-FFF2-40B4-BE49-F238E27FC236}">
                  <a16:creationId xmlns:a16="http://schemas.microsoft.com/office/drawing/2014/main" id="{78FFE3A3-D604-D0D6-9F6A-D3D49C2D6B9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02 w 1722"/>
                <a:gd name="T1" fmla="*/ 56 h 66"/>
                <a:gd name="T2" fmla="*/ 1702 w 1722"/>
                <a:gd name="T3" fmla="*/ 50 h 66"/>
                <a:gd name="T4" fmla="*/ 0 w 1722"/>
                <a:gd name="T5" fmla="*/ 0 h 66"/>
                <a:gd name="T6" fmla="*/ 0 w 1722"/>
                <a:gd name="T7" fmla="*/ 38 h 66"/>
                <a:gd name="T8" fmla="*/ 1702 w 1722"/>
                <a:gd name="T9" fmla="*/ 56 h 66"/>
                <a:gd name="T10" fmla="*/ 1702 w 1722"/>
                <a:gd name="T11" fmla="*/ 56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7" name="Freeform 7">
              <a:extLst>
                <a:ext uri="{FF2B5EF4-FFF2-40B4-BE49-F238E27FC236}">
                  <a16:creationId xmlns:a16="http://schemas.microsoft.com/office/drawing/2014/main" id="{D2A040B5-CC3C-9F8B-D2E1-22E7D2AD1EE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37" name="Freeform 8">
              <a:extLst>
                <a:ext uri="{FF2B5EF4-FFF2-40B4-BE49-F238E27FC236}">
                  <a16:creationId xmlns:a16="http://schemas.microsoft.com/office/drawing/2014/main" id="{5299FB2B-43EA-655B-8BB3-CE6D57A8C8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65 w 975"/>
                <a:gd name="T1" fmla="*/ 48 h 101"/>
                <a:gd name="T2" fmla="*/ 96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65 w 975"/>
                <a:gd name="T9" fmla="*/ 48 h 101"/>
                <a:gd name="T10" fmla="*/ 965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>
              <a:extLst>
                <a:ext uri="{FF2B5EF4-FFF2-40B4-BE49-F238E27FC236}">
                  <a16:creationId xmlns:a16="http://schemas.microsoft.com/office/drawing/2014/main" id="{6A4AF788-DE3C-E9F8-61B8-01438FF8555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2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21 w 2141"/>
                <a:gd name="T7" fmla="*/ 0 h 198"/>
                <a:gd name="T8" fmla="*/ 2121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0" name="Freeform 10">
              <a:extLst>
                <a:ext uri="{FF2B5EF4-FFF2-40B4-BE49-F238E27FC236}">
                  <a16:creationId xmlns:a16="http://schemas.microsoft.com/office/drawing/2014/main" id="{0501B28C-6C12-9CE3-D6CC-D50428B9095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0" name="Freeform 11">
              <a:extLst>
                <a:ext uri="{FF2B5EF4-FFF2-40B4-BE49-F238E27FC236}">
                  <a16:creationId xmlns:a16="http://schemas.microsoft.com/office/drawing/2014/main" id="{EA78B188-7844-C0A3-C4B2-B8E49F0A3F3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52 w 2517"/>
                <a:gd name="T1" fmla="*/ 276 h 276"/>
                <a:gd name="T2" fmla="*/ 2487 w 2517"/>
                <a:gd name="T3" fmla="*/ 204 h 276"/>
                <a:gd name="T4" fmla="*/ 2230 w 2517"/>
                <a:gd name="T5" fmla="*/ 0 h 276"/>
                <a:gd name="T6" fmla="*/ 0 w 2517"/>
                <a:gd name="T7" fmla="*/ 276 h 276"/>
                <a:gd name="T8" fmla="*/ 2152 w 2517"/>
                <a:gd name="T9" fmla="*/ 276 h 276"/>
                <a:gd name="T10" fmla="*/ 2152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Freeform 12">
              <a:extLst>
                <a:ext uri="{FF2B5EF4-FFF2-40B4-BE49-F238E27FC236}">
                  <a16:creationId xmlns:a16="http://schemas.microsoft.com/office/drawing/2014/main" id="{C68BBD07-4313-E0AA-5B38-52139DE94EE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2" name="Freeform 13">
              <a:extLst>
                <a:ext uri="{FF2B5EF4-FFF2-40B4-BE49-F238E27FC236}">
                  <a16:creationId xmlns:a16="http://schemas.microsoft.com/office/drawing/2014/main" id="{438C6204-B50E-492D-89E5-9085EE9466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1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19 w 729"/>
                <a:gd name="T7" fmla="*/ 240 h 240"/>
                <a:gd name="T8" fmla="*/ 719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Freeform 14">
              <a:extLst>
                <a:ext uri="{FF2B5EF4-FFF2-40B4-BE49-F238E27FC236}">
                  <a16:creationId xmlns:a16="http://schemas.microsoft.com/office/drawing/2014/main" id="{769F3EBA-2FBF-76D9-D458-E20D71780A5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4" name="Freeform 15">
              <a:extLst>
                <a:ext uri="{FF2B5EF4-FFF2-40B4-BE49-F238E27FC236}">
                  <a16:creationId xmlns:a16="http://schemas.microsoft.com/office/drawing/2014/main" id="{E411BB36-D351-F15A-43F8-13EBC5CDDC3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19 w 729"/>
                <a:gd name="T1" fmla="*/ 318 h 318"/>
                <a:gd name="T2" fmla="*/ 71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19 w 729"/>
                <a:gd name="T9" fmla="*/ 318 h 318"/>
                <a:gd name="T10" fmla="*/ 719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Freeform 16">
              <a:extLst>
                <a:ext uri="{FF2B5EF4-FFF2-40B4-BE49-F238E27FC236}">
                  <a16:creationId xmlns:a16="http://schemas.microsoft.com/office/drawing/2014/main" id="{EFA7281E-813D-9695-87BF-DB9DC026D23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17" name="Freeform 17">
              <a:extLst>
                <a:ext uri="{FF2B5EF4-FFF2-40B4-BE49-F238E27FC236}">
                  <a16:creationId xmlns:a16="http://schemas.microsoft.com/office/drawing/2014/main" id="{5680954F-30F4-604A-73C3-84B5DEFEF64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18" name="Freeform 18">
              <a:extLst>
                <a:ext uri="{FF2B5EF4-FFF2-40B4-BE49-F238E27FC236}">
                  <a16:creationId xmlns:a16="http://schemas.microsoft.com/office/drawing/2014/main" id="{C89D98A2-5542-9470-F400-A4F577ED39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8" name="Freeform 19">
              <a:extLst>
                <a:ext uri="{FF2B5EF4-FFF2-40B4-BE49-F238E27FC236}">
                  <a16:creationId xmlns:a16="http://schemas.microsoft.com/office/drawing/2014/main" id="{DF722889-91DA-2D19-4C62-D8A772327E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0" name="Freeform 20">
              <a:extLst>
                <a:ext uri="{FF2B5EF4-FFF2-40B4-BE49-F238E27FC236}">
                  <a16:creationId xmlns:a16="http://schemas.microsoft.com/office/drawing/2014/main" id="{F27695B2-9995-8D6F-BDF2-6E359D84D80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0" name="Freeform 21">
              <a:extLst>
                <a:ext uri="{FF2B5EF4-FFF2-40B4-BE49-F238E27FC236}">
                  <a16:creationId xmlns:a16="http://schemas.microsoft.com/office/drawing/2014/main" id="{FCB46572-A53A-598F-8024-99F43805BCF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Freeform 22">
              <a:extLst>
                <a:ext uri="{FF2B5EF4-FFF2-40B4-BE49-F238E27FC236}">
                  <a16:creationId xmlns:a16="http://schemas.microsoft.com/office/drawing/2014/main" id="{AADFED2F-9E0C-6336-B75D-FE6ED11111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23" name="Freeform 23">
              <a:extLst>
                <a:ext uri="{FF2B5EF4-FFF2-40B4-BE49-F238E27FC236}">
                  <a16:creationId xmlns:a16="http://schemas.microsoft.com/office/drawing/2014/main" id="{964A08AF-7AEE-95BE-50BF-35C14123523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24" name="Freeform 24">
              <a:extLst>
                <a:ext uri="{FF2B5EF4-FFF2-40B4-BE49-F238E27FC236}">
                  <a16:creationId xmlns:a16="http://schemas.microsoft.com/office/drawing/2014/main" id="{88BBE06B-8A0E-C851-BAFB-02D0AB2FAEE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4" name="Freeform 25">
              <a:extLst>
                <a:ext uri="{FF2B5EF4-FFF2-40B4-BE49-F238E27FC236}">
                  <a16:creationId xmlns:a16="http://schemas.microsoft.com/office/drawing/2014/main" id="{D1149492-BF5D-1A98-5AAF-543CE800E98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Freeform 26">
              <a:extLst>
                <a:ext uri="{FF2B5EF4-FFF2-40B4-BE49-F238E27FC236}">
                  <a16:creationId xmlns:a16="http://schemas.microsoft.com/office/drawing/2014/main" id="{15CD0A10-ACFB-04DF-EE2C-FA0DDD6A209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27" name="Freeform 27">
              <a:extLst>
                <a:ext uri="{FF2B5EF4-FFF2-40B4-BE49-F238E27FC236}">
                  <a16:creationId xmlns:a16="http://schemas.microsoft.com/office/drawing/2014/main" id="{F7D1CABC-3117-08B0-3C1D-C18C10CC8A8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7" name="Freeform 28">
              <a:extLst>
                <a:ext uri="{FF2B5EF4-FFF2-40B4-BE49-F238E27FC236}">
                  <a16:creationId xmlns:a16="http://schemas.microsoft.com/office/drawing/2014/main" id="{7917719C-A0E3-D875-B46D-9A3B5883BB6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9" name="Freeform 29">
              <a:extLst>
                <a:ext uri="{FF2B5EF4-FFF2-40B4-BE49-F238E27FC236}">
                  <a16:creationId xmlns:a16="http://schemas.microsoft.com/office/drawing/2014/main" id="{907308D6-D899-D5A7-81F8-FB1EA3656B5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9" name="Freeform 30">
              <a:extLst>
                <a:ext uri="{FF2B5EF4-FFF2-40B4-BE49-F238E27FC236}">
                  <a16:creationId xmlns:a16="http://schemas.microsoft.com/office/drawing/2014/main" id="{97439C80-CADC-1152-D2EB-A1D5F832316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1" name="Freeform 31">
              <a:extLst>
                <a:ext uri="{FF2B5EF4-FFF2-40B4-BE49-F238E27FC236}">
                  <a16:creationId xmlns:a16="http://schemas.microsoft.com/office/drawing/2014/main" id="{D6BD24B6-79FB-E99B-5797-7202B741D7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32" name="Freeform 32">
              <a:extLst>
                <a:ext uri="{FF2B5EF4-FFF2-40B4-BE49-F238E27FC236}">
                  <a16:creationId xmlns:a16="http://schemas.microsoft.com/office/drawing/2014/main" id="{60C45C1C-E8FD-D70B-FC4D-F4E04729242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33" name="Freeform 33">
              <a:extLst>
                <a:ext uri="{FF2B5EF4-FFF2-40B4-BE49-F238E27FC236}">
                  <a16:creationId xmlns:a16="http://schemas.microsoft.com/office/drawing/2014/main" id="{A01BFEA8-217D-DD44-0F30-068496BDD72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34" name="Freeform 34">
              <a:extLst>
                <a:ext uri="{FF2B5EF4-FFF2-40B4-BE49-F238E27FC236}">
                  <a16:creationId xmlns:a16="http://schemas.microsoft.com/office/drawing/2014/main" id="{4646A479-7016-8CF1-4B58-AE2559EBFF6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35" name="Freeform 35">
              <a:extLst>
                <a:ext uri="{FF2B5EF4-FFF2-40B4-BE49-F238E27FC236}">
                  <a16:creationId xmlns:a16="http://schemas.microsoft.com/office/drawing/2014/main" id="{E08DCA53-7A49-CA72-3469-EF96B901A44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36" name="Freeform 36">
              <a:extLst>
                <a:ext uri="{FF2B5EF4-FFF2-40B4-BE49-F238E27FC236}">
                  <a16:creationId xmlns:a16="http://schemas.microsoft.com/office/drawing/2014/main" id="{65858EEF-B291-C34F-C192-31ABEAFD4DC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37" name="Freeform 37">
              <a:extLst>
                <a:ext uri="{FF2B5EF4-FFF2-40B4-BE49-F238E27FC236}">
                  <a16:creationId xmlns:a16="http://schemas.microsoft.com/office/drawing/2014/main" id="{A73DDF25-B237-59BA-CB01-7918D922EB4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638" name="Freeform 38">
              <a:extLst>
                <a:ext uri="{FF2B5EF4-FFF2-40B4-BE49-F238E27FC236}">
                  <a16:creationId xmlns:a16="http://schemas.microsoft.com/office/drawing/2014/main" id="{4ED0E11D-1F86-976D-3C1D-39B6131E53D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1068" name="Group 39">
              <a:extLst>
                <a:ext uri="{FF2B5EF4-FFF2-40B4-BE49-F238E27FC236}">
                  <a16:creationId xmlns:a16="http://schemas.microsoft.com/office/drawing/2014/main" id="{0091DE29-0A6F-6ED7-BE36-45C2BFE0546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5640" name="Freeform 40">
                <a:extLst>
                  <a:ext uri="{FF2B5EF4-FFF2-40B4-BE49-F238E27FC236}">
                    <a16:creationId xmlns:a16="http://schemas.microsoft.com/office/drawing/2014/main" id="{8BB33EF7-45D3-D9A6-382D-662C8688285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25641" name="Freeform 41">
                <a:extLst>
                  <a:ext uri="{FF2B5EF4-FFF2-40B4-BE49-F238E27FC236}">
                    <a16:creationId xmlns:a16="http://schemas.microsoft.com/office/drawing/2014/main" id="{9D96C747-8982-AF9F-36BC-B153FC9CFA4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25642" name="Rectangle 42">
            <a:extLst>
              <a:ext uri="{FF2B5EF4-FFF2-40B4-BE49-F238E27FC236}">
                <a16:creationId xmlns:a16="http://schemas.microsoft.com/office/drawing/2014/main" id="{18BE273A-59DF-7143-3332-EE19429420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43" name="Rectangle 43">
            <a:extLst>
              <a:ext uri="{FF2B5EF4-FFF2-40B4-BE49-F238E27FC236}">
                <a16:creationId xmlns:a16="http://schemas.microsoft.com/office/drawing/2014/main" id="{286C933B-E234-BD24-B077-66D08CA866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644" name="Rectangle 44">
            <a:extLst>
              <a:ext uri="{FF2B5EF4-FFF2-40B4-BE49-F238E27FC236}">
                <a16:creationId xmlns:a16="http://schemas.microsoft.com/office/drawing/2014/main" id="{E6352F39-1D2C-4CEF-33A8-CDE89A5311E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45" name="Rectangle 45">
            <a:extLst>
              <a:ext uri="{FF2B5EF4-FFF2-40B4-BE49-F238E27FC236}">
                <a16:creationId xmlns:a16="http://schemas.microsoft.com/office/drawing/2014/main" id="{4DE2FA6A-1AD7-9373-D53E-7E0E72E1B72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46" name="Rectangle 46">
            <a:extLst>
              <a:ext uri="{FF2B5EF4-FFF2-40B4-BE49-F238E27FC236}">
                <a16:creationId xmlns:a16="http://schemas.microsoft.com/office/drawing/2014/main" id="{66F17718-3731-BDBB-7E5E-15CC9B69FE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8C5E698-EAC8-43EC-836C-425D643951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8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science.widener.edu/svb/tutorial/phcalc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61352B4-DE78-58C9-91FC-DED9A363720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Chapter 19:  Acids and Bases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7D21153-5C09-8611-8C17-826F598415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F3D4D-881A-B0EA-022D-F2A659C95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Neutralization calculation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C7292-93A0-121C-25DD-E0D1A043A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/>
              <a:t>How many mL of 8 M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 is needed to neutralize 750 mL of 12 M </a:t>
            </a:r>
            <a:r>
              <a:rPr lang="en-US" dirty="0" err="1"/>
              <a:t>NaOH</a:t>
            </a:r>
            <a:r>
              <a:rPr lang="en-US" dirty="0"/>
              <a:t>?</a:t>
            </a:r>
          </a:p>
          <a:p>
            <a:pPr marL="457200" lvl="1" indent="0">
              <a:buFontTx/>
              <a:buNone/>
              <a:defRPr/>
            </a:pPr>
            <a:r>
              <a:rPr lang="en-US" dirty="0"/>
              <a:t>		    Known:  2 H</a:t>
            </a:r>
            <a:r>
              <a:rPr lang="en-US" baseline="30000" dirty="0"/>
              <a:t>+</a:t>
            </a:r>
            <a:r>
              <a:rPr lang="en-US" dirty="0"/>
              <a:t>, 1 OH</a:t>
            </a:r>
            <a:r>
              <a:rPr lang="en-US" baseline="30000" dirty="0"/>
              <a:t>-</a:t>
            </a:r>
            <a:endParaRPr lang="en-US" dirty="0"/>
          </a:p>
          <a:p>
            <a:pPr marL="457200" lvl="1" indent="0">
              <a:buFontTx/>
              <a:buNone/>
              <a:defRPr/>
            </a:pPr>
            <a:r>
              <a:rPr lang="en-US" dirty="0"/>
              <a:t>		(2) (8) (X) = 1 (750 mL) (12)</a:t>
            </a:r>
          </a:p>
          <a:p>
            <a:pPr marL="457200" lvl="1" indent="0">
              <a:buFontTx/>
              <a:buNone/>
              <a:defRPr/>
            </a:pPr>
            <a:r>
              <a:rPr lang="en-US" dirty="0"/>
              <a:t>			X = 562.5 mL</a:t>
            </a:r>
          </a:p>
          <a:p>
            <a:pPr marL="0" indent="0">
              <a:buNone/>
              <a:defRPr/>
            </a:pPr>
            <a:r>
              <a:rPr lang="en-US" dirty="0"/>
              <a:t>0.25 L of 5 M H</a:t>
            </a:r>
            <a:r>
              <a:rPr lang="en-US" baseline="-25000" dirty="0"/>
              <a:t>3</a:t>
            </a:r>
            <a:r>
              <a:rPr lang="en-US" dirty="0"/>
              <a:t>PO</a:t>
            </a:r>
            <a:r>
              <a:rPr lang="en-US" baseline="-25000" dirty="0"/>
              <a:t>4 </a:t>
            </a:r>
            <a:r>
              <a:rPr lang="en-US" dirty="0"/>
              <a:t> is used to neutralize 1.5L of Ba(OH)</a:t>
            </a:r>
            <a:r>
              <a:rPr lang="en-US" baseline="-25000" dirty="0"/>
              <a:t>2</a:t>
            </a:r>
            <a:r>
              <a:rPr lang="en-US" dirty="0"/>
              <a:t>. What is the concentration of the base?</a:t>
            </a:r>
          </a:p>
          <a:p>
            <a:pPr marL="457200" lvl="1" indent="0">
              <a:buFontTx/>
              <a:buNone/>
              <a:defRPr/>
            </a:pPr>
            <a:r>
              <a:rPr lang="en-US" dirty="0"/>
              <a:t>		    Known:  3 H</a:t>
            </a:r>
            <a:r>
              <a:rPr lang="en-US" baseline="30000" dirty="0"/>
              <a:t>+</a:t>
            </a:r>
            <a:r>
              <a:rPr lang="en-US" dirty="0"/>
              <a:t>, 2 OH</a:t>
            </a:r>
            <a:r>
              <a:rPr lang="en-US" baseline="30000" dirty="0"/>
              <a:t>-</a:t>
            </a:r>
            <a:endParaRPr lang="en-US" dirty="0"/>
          </a:p>
          <a:p>
            <a:pPr marL="457200" lvl="1" indent="0">
              <a:buFontTx/>
              <a:buNone/>
              <a:defRPr/>
            </a:pPr>
            <a:r>
              <a:rPr lang="en-US" baseline="-25000" dirty="0"/>
              <a:t>		</a:t>
            </a:r>
            <a:r>
              <a:rPr lang="en-US" dirty="0"/>
              <a:t>(3) (5) (.25L) = (2) (X) (1.5L)</a:t>
            </a:r>
          </a:p>
          <a:p>
            <a:pPr marL="457200" lvl="1" indent="0">
              <a:buFontTx/>
              <a:buNone/>
              <a:defRPr/>
            </a:pPr>
            <a:r>
              <a:rPr lang="en-US" dirty="0"/>
              <a:t>			X = 1.25 M</a:t>
            </a:r>
          </a:p>
          <a:p>
            <a:pPr marL="457200" lvl="1" indent="0">
              <a:buFontTx/>
              <a:buNone/>
              <a:defRPr/>
            </a:pPr>
            <a:endParaRPr lang="en-US" baseline="-25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D5341-9C33-C803-F9FA-D13764356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Homework: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E76F3-F424-A502-F120-59F021871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/>
              <a:t>P. 673 (35-38, 41, 73)</a:t>
            </a:r>
          </a:p>
          <a:p>
            <a:pPr lvl="1">
              <a:defRPr/>
            </a:pPr>
            <a:r>
              <a:rPr lang="en-US" dirty="0"/>
              <a:t>This will take you about 15 minutes!</a:t>
            </a: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08944C7-D008-44AF-0348-4F33E0896C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365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Acidic vs. Basic solutions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AFF5652-6091-9681-A599-CE456A0D12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u="sng" dirty="0"/>
              <a:t>Acid</a:t>
            </a:r>
            <a:r>
              <a:rPr lang="en-US" dirty="0"/>
              <a:t> = more [H</a:t>
            </a:r>
            <a:r>
              <a:rPr lang="en-US" baseline="30000" dirty="0"/>
              <a:t>+</a:t>
            </a:r>
            <a:r>
              <a:rPr lang="en-US" dirty="0"/>
              <a:t>] than [OH</a:t>
            </a:r>
            <a:r>
              <a:rPr lang="en-US" baseline="30000" dirty="0"/>
              <a:t>-</a:t>
            </a:r>
            <a:r>
              <a:rPr lang="en-US" dirty="0"/>
              <a:t>]; acidic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	[H</a:t>
            </a:r>
            <a:r>
              <a:rPr lang="en-US" baseline="30000" dirty="0"/>
              <a:t>+</a:t>
            </a:r>
            <a:r>
              <a:rPr lang="en-US" dirty="0"/>
              <a:t>] &gt; 1.0 x 10</a:t>
            </a:r>
            <a:r>
              <a:rPr lang="en-US" baseline="30000" dirty="0"/>
              <a:t>-7</a:t>
            </a:r>
            <a:endParaRPr lang="en-US" dirty="0"/>
          </a:p>
          <a:p>
            <a:pPr marL="0" indent="0" eaLnBrk="1" hangingPunct="1">
              <a:buNone/>
              <a:defRPr/>
            </a:pPr>
            <a:r>
              <a:rPr lang="en-US" u="sng" dirty="0"/>
              <a:t>Base</a:t>
            </a:r>
            <a:r>
              <a:rPr lang="en-US" dirty="0"/>
              <a:t> = fewer [H</a:t>
            </a:r>
            <a:r>
              <a:rPr lang="en-US" baseline="30000" dirty="0"/>
              <a:t>+</a:t>
            </a:r>
            <a:r>
              <a:rPr lang="en-US" dirty="0"/>
              <a:t>] than [OH</a:t>
            </a:r>
            <a:r>
              <a:rPr lang="en-US" baseline="30000" dirty="0"/>
              <a:t>-</a:t>
            </a:r>
            <a:r>
              <a:rPr lang="en-US" dirty="0"/>
              <a:t>]; </a:t>
            </a:r>
            <a:r>
              <a:rPr lang="en-US" u="sng" dirty="0"/>
              <a:t>alkaline</a:t>
            </a: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		[H</a:t>
            </a:r>
            <a:r>
              <a:rPr lang="en-US" baseline="30000" dirty="0"/>
              <a:t>+</a:t>
            </a:r>
            <a:r>
              <a:rPr lang="en-US" dirty="0"/>
              <a:t>] &lt; 1.0 x 10</a:t>
            </a:r>
            <a:r>
              <a:rPr lang="en-US" baseline="30000" dirty="0"/>
              <a:t>-7</a:t>
            </a: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		[H</a:t>
            </a:r>
            <a:r>
              <a:rPr lang="en-US" baseline="30000" dirty="0"/>
              <a:t>+</a:t>
            </a:r>
            <a:r>
              <a:rPr lang="en-US" dirty="0"/>
              <a:t>] X [OH</a:t>
            </a:r>
            <a:r>
              <a:rPr lang="en-US" baseline="30000" dirty="0"/>
              <a:t>-</a:t>
            </a:r>
            <a:r>
              <a:rPr lang="en-US" dirty="0"/>
              <a:t>] = 1.0 X 10</a:t>
            </a:r>
            <a:r>
              <a:rPr lang="en-US" baseline="30000" dirty="0"/>
              <a:t>-14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Ex:  If [H</a:t>
            </a:r>
            <a:r>
              <a:rPr lang="en-US" baseline="30000" dirty="0"/>
              <a:t>+</a:t>
            </a:r>
            <a:r>
              <a:rPr lang="en-US" dirty="0"/>
              <a:t>] = 1.0 x 10</a:t>
            </a:r>
            <a:r>
              <a:rPr lang="en-US" baseline="30000" dirty="0"/>
              <a:t>-5</a:t>
            </a:r>
            <a:r>
              <a:rPr lang="en-US" dirty="0"/>
              <a:t>M, is it an acid, base, or neutral?  What is the [OH</a:t>
            </a:r>
            <a:r>
              <a:rPr lang="en-US" baseline="30000" dirty="0"/>
              <a:t>-</a:t>
            </a:r>
            <a:r>
              <a:rPr lang="en-US" dirty="0"/>
              <a:t>] of solution?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213B7B1-2A9A-1227-E347-FAD6A9702C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458200" cy="19351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Ex:  If [H</a:t>
            </a:r>
            <a:r>
              <a:rPr lang="en-US" sz="4000" baseline="30000" dirty="0"/>
              <a:t>+</a:t>
            </a:r>
            <a:r>
              <a:rPr lang="en-US" sz="4000" dirty="0"/>
              <a:t>] = 1.0 x 10</a:t>
            </a:r>
            <a:r>
              <a:rPr lang="en-US" sz="4000" baseline="30000" dirty="0"/>
              <a:t>-5</a:t>
            </a:r>
            <a:r>
              <a:rPr lang="en-US" sz="4000" dirty="0"/>
              <a:t>M, is it an acid, base, or neutral?  What is the [OH</a:t>
            </a:r>
            <a:r>
              <a:rPr lang="en-US" sz="4000" baseline="30000" dirty="0"/>
              <a:t>-</a:t>
            </a:r>
            <a:r>
              <a:rPr lang="en-US" sz="4000" dirty="0"/>
              <a:t>] of solution?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8FA3DA2-3F04-32B7-06C9-03FEE9BC5E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endParaRPr lang="en-US" baseline="30000" dirty="0"/>
          </a:p>
          <a:p>
            <a:pPr eaLnBrk="1" hangingPunct="1">
              <a:defRPr/>
            </a:pPr>
            <a:endParaRPr lang="en-US" baseline="300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aseline="30000" dirty="0"/>
              <a:t>                  </a:t>
            </a:r>
            <a:r>
              <a:rPr lang="en-US" sz="4400" b="1" baseline="30000" dirty="0"/>
              <a:t>0</a:t>
            </a:r>
            <a:r>
              <a:rPr lang="en-US" baseline="30000" dirty="0"/>
              <a:t> -14    -12                      -7            -4            -1  </a:t>
            </a:r>
            <a:r>
              <a:rPr lang="en-US" sz="4400" b="1" baseline="30000" dirty="0"/>
              <a:t>1</a:t>
            </a:r>
            <a:r>
              <a:rPr lang="en-US" baseline="30000" dirty="0"/>
              <a:t> </a:t>
            </a: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       </a:t>
            </a:r>
            <a:r>
              <a:rPr lang="en-US" u="sng" dirty="0"/>
              <a:t>Acidic</a:t>
            </a:r>
            <a:r>
              <a:rPr lang="en-US" dirty="0"/>
              <a:t>, since 10</a:t>
            </a:r>
            <a:r>
              <a:rPr lang="en-US" baseline="30000" dirty="0"/>
              <a:t>-5</a:t>
            </a:r>
            <a:r>
              <a:rPr lang="en-US" dirty="0"/>
              <a:t> &gt; 10</a:t>
            </a:r>
            <a:r>
              <a:rPr lang="en-US" baseline="30000" dirty="0"/>
              <a:t>-7</a:t>
            </a:r>
            <a:endParaRPr lang="en-US" dirty="0"/>
          </a:p>
        </p:txBody>
      </p:sp>
      <p:grpSp>
        <p:nvGrpSpPr>
          <p:cNvPr id="2" name="Group 21">
            <a:extLst>
              <a:ext uri="{FF2B5EF4-FFF2-40B4-BE49-F238E27FC236}">
                <a16:creationId xmlns:a16="http://schemas.microsoft.com/office/drawing/2014/main" id="{1857F98A-488D-20F9-7101-052ED3E4D66D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743200"/>
            <a:ext cx="5715000" cy="533400"/>
            <a:chOff x="960" y="1776"/>
            <a:chExt cx="3600" cy="336"/>
          </a:xfrm>
        </p:grpSpPr>
        <p:sp>
          <p:nvSpPr>
            <p:cNvPr id="15366" name="Line 4">
              <a:extLst>
                <a:ext uri="{FF2B5EF4-FFF2-40B4-BE49-F238E27FC236}">
                  <a16:creationId xmlns:a16="http://schemas.microsoft.com/office/drawing/2014/main" id="{3639328A-30B5-570F-3B0E-DAFC1505EE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968"/>
              <a:ext cx="3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Line 5">
              <a:extLst>
                <a:ext uri="{FF2B5EF4-FFF2-40B4-BE49-F238E27FC236}">
                  <a16:creationId xmlns:a16="http://schemas.microsoft.com/office/drawing/2014/main" id="{0266FC2B-8353-280D-F9D8-BEC3A981C0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Line 6">
              <a:extLst>
                <a:ext uri="{FF2B5EF4-FFF2-40B4-BE49-F238E27FC236}">
                  <a16:creationId xmlns:a16="http://schemas.microsoft.com/office/drawing/2014/main" id="{3168E823-5315-C66A-F5E5-04DF8633F9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Line 7">
              <a:extLst>
                <a:ext uri="{FF2B5EF4-FFF2-40B4-BE49-F238E27FC236}">
                  <a16:creationId xmlns:a16="http://schemas.microsoft.com/office/drawing/2014/main" id="{C07F8296-32CA-0407-CD54-244EFAB067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Line 8">
              <a:extLst>
                <a:ext uri="{FF2B5EF4-FFF2-40B4-BE49-F238E27FC236}">
                  <a16:creationId xmlns:a16="http://schemas.microsoft.com/office/drawing/2014/main" id="{606C055F-0D8C-082C-E9BE-762C37FFD9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Line 9">
              <a:extLst>
                <a:ext uri="{FF2B5EF4-FFF2-40B4-BE49-F238E27FC236}">
                  <a16:creationId xmlns:a16="http://schemas.microsoft.com/office/drawing/2014/main" id="{F1D188A2-8BC7-2392-E7F7-C082907734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Line 10">
              <a:extLst>
                <a:ext uri="{FF2B5EF4-FFF2-40B4-BE49-F238E27FC236}">
                  <a16:creationId xmlns:a16="http://schemas.microsoft.com/office/drawing/2014/main" id="{0ABFFEDE-D8F8-80B0-09FE-D98929ACBD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Line 11">
              <a:extLst>
                <a:ext uri="{FF2B5EF4-FFF2-40B4-BE49-F238E27FC236}">
                  <a16:creationId xmlns:a16="http://schemas.microsoft.com/office/drawing/2014/main" id="{D609D8E1-97DA-0ABB-62A3-2ECBF53FC8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Line 12">
              <a:extLst>
                <a:ext uri="{FF2B5EF4-FFF2-40B4-BE49-F238E27FC236}">
                  <a16:creationId xmlns:a16="http://schemas.microsoft.com/office/drawing/2014/main" id="{43F573DC-50BA-E4F5-7D45-360AE2CE0D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Line 13">
              <a:extLst>
                <a:ext uri="{FF2B5EF4-FFF2-40B4-BE49-F238E27FC236}">
                  <a16:creationId xmlns:a16="http://schemas.microsoft.com/office/drawing/2014/main" id="{9936FA6C-F9FC-AC2D-D927-E69FFEFAA3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Line 14">
              <a:extLst>
                <a:ext uri="{FF2B5EF4-FFF2-40B4-BE49-F238E27FC236}">
                  <a16:creationId xmlns:a16="http://schemas.microsoft.com/office/drawing/2014/main" id="{91E708AD-1BD8-53AB-AF9C-7136D8E915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Line 15">
              <a:extLst>
                <a:ext uri="{FF2B5EF4-FFF2-40B4-BE49-F238E27FC236}">
                  <a16:creationId xmlns:a16="http://schemas.microsoft.com/office/drawing/2014/main" id="{7728EE1E-FCEC-25B4-4FE0-A4C28A734E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Line 16">
              <a:extLst>
                <a:ext uri="{FF2B5EF4-FFF2-40B4-BE49-F238E27FC236}">
                  <a16:creationId xmlns:a16="http://schemas.microsoft.com/office/drawing/2014/main" id="{2F7C0D41-A739-4A54-4488-48F9593DE5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Line 17">
              <a:extLst>
                <a:ext uri="{FF2B5EF4-FFF2-40B4-BE49-F238E27FC236}">
                  <a16:creationId xmlns:a16="http://schemas.microsoft.com/office/drawing/2014/main" id="{0907917B-5B20-F77F-D35F-5E155FDC0D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Line 18">
              <a:extLst>
                <a:ext uri="{FF2B5EF4-FFF2-40B4-BE49-F238E27FC236}">
                  <a16:creationId xmlns:a16="http://schemas.microsoft.com/office/drawing/2014/main" id="{057E987F-E93C-4F21-F099-2EE80005B5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Line 19">
              <a:extLst>
                <a:ext uri="{FF2B5EF4-FFF2-40B4-BE49-F238E27FC236}">
                  <a16:creationId xmlns:a16="http://schemas.microsoft.com/office/drawing/2014/main" id="{06B871FC-515A-BB70-B07A-70B79EBAED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Line 20">
              <a:extLst>
                <a:ext uri="{FF2B5EF4-FFF2-40B4-BE49-F238E27FC236}">
                  <a16:creationId xmlns:a16="http://schemas.microsoft.com/office/drawing/2014/main" id="{F72D8EED-05CF-136C-43EE-C269D81AC7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76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10" name="Rectangle 22">
            <a:extLst>
              <a:ext uri="{FF2B5EF4-FFF2-40B4-BE49-F238E27FC236}">
                <a16:creationId xmlns:a16="http://schemas.microsoft.com/office/drawing/2014/main" id="{1B929840-C9C0-8F8F-5EE5-1B96739B7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267200"/>
            <a:ext cx="4648200" cy="1219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3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23D4AB6B-8C5C-AF01-49A9-C56DE4599F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382000" cy="19351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Ex:  If [H</a:t>
            </a:r>
            <a:r>
              <a:rPr lang="en-US" sz="4000" baseline="30000"/>
              <a:t>+</a:t>
            </a:r>
            <a:r>
              <a:rPr lang="en-US" sz="4000"/>
              <a:t>] = 1.0 x 10</a:t>
            </a:r>
            <a:r>
              <a:rPr lang="en-US" sz="4000" baseline="30000"/>
              <a:t>-5</a:t>
            </a:r>
            <a:r>
              <a:rPr lang="en-US" sz="4000"/>
              <a:t>M, is it an acid, base, or neutral?  What is the [OH</a:t>
            </a:r>
            <a:r>
              <a:rPr lang="en-US" sz="4000" baseline="30000"/>
              <a:t>-</a:t>
            </a:r>
            <a:r>
              <a:rPr lang="en-US" sz="4000"/>
              <a:t>] of solution?</a:t>
            </a:r>
            <a:br>
              <a:rPr lang="en-US" sz="4000"/>
            </a:br>
            <a:endParaRPr lang="en-US" sz="400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C2C723F-3008-B1E2-E7EB-3822014CAB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332038"/>
            <a:ext cx="8229600" cy="4525962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 Known:  [H</a:t>
            </a:r>
            <a:r>
              <a:rPr lang="en-US" baseline="30000" dirty="0"/>
              <a:t>+</a:t>
            </a:r>
            <a:r>
              <a:rPr lang="en-US" dirty="0"/>
              <a:t>] x [OH</a:t>
            </a:r>
            <a:r>
              <a:rPr lang="en-US" baseline="30000" dirty="0"/>
              <a:t>-</a:t>
            </a:r>
            <a:r>
              <a:rPr lang="en-US" dirty="0"/>
              <a:t>] = 1.0 x 10</a:t>
            </a:r>
            <a:r>
              <a:rPr lang="en-US" baseline="30000" dirty="0"/>
              <a:t>-14</a:t>
            </a:r>
          </a:p>
          <a:p>
            <a:pPr eaLnBrk="1" hangingPunct="1">
              <a:defRPr/>
            </a:pPr>
            <a:endParaRPr lang="en-US" baseline="300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baseline="30000" dirty="0"/>
          </a:p>
          <a:p>
            <a:pPr eaLnBrk="1" hangingPunct="1">
              <a:defRPr/>
            </a:pPr>
            <a:endParaRPr lang="en-US" baseline="30000" dirty="0"/>
          </a:p>
          <a:p>
            <a:pPr eaLnBrk="1" hangingPunct="1">
              <a:defRPr/>
            </a:pPr>
            <a:endParaRPr lang="en-US" baseline="30000" dirty="0"/>
          </a:p>
          <a:p>
            <a:pPr eaLnBrk="1" hangingPunct="1">
              <a:defRPr/>
            </a:pPr>
            <a:endParaRPr lang="en-US" baseline="300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baseline="300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[OH</a:t>
            </a:r>
            <a:r>
              <a:rPr lang="en-US" baseline="30000" dirty="0"/>
              <a:t>-</a:t>
            </a:r>
            <a:r>
              <a:rPr lang="en-US" dirty="0"/>
              <a:t>] = 1.0 x 10</a:t>
            </a:r>
            <a:r>
              <a:rPr lang="en-US" baseline="30000" dirty="0"/>
              <a:t>-14</a:t>
            </a:r>
            <a:r>
              <a:rPr lang="en-US" dirty="0"/>
              <a:t> / 1.0 x 10</a:t>
            </a:r>
            <a:r>
              <a:rPr lang="en-US" baseline="30000" dirty="0"/>
              <a:t>-5</a:t>
            </a:r>
            <a:r>
              <a:rPr lang="en-US" dirty="0"/>
              <a:t> = 1.0 x 10</a:t>
            </a:r>
            <a:r>
              <a:rPr lang="en-US" baseline="30000" dirty="0"/>
              <a:t>-9 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76E63E4-458A-6074-8E22-8D235192F3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[ ] Homework: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D447123-782C-27C4-DCCD-8D2011A08C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P. 655 (10 &amp; 11)</a:t>
            </a: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F75050B-C1A4-8BBE-A0F3-6329B83915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pH Concept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1A04AEA-C047-FACC-3833-64E5838582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pH = - log [H</a:t>
            </a:r>
            <a:r>
              <a:rPr lang="en-US" baseline="30000" dirty="0"/>
              <a:t>+</a:t>
            </a:r>
            <a:r>
              <a:rPr lang="en-US" dirty="0"/>
              <a:t>]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Example:  H</a:t>
            </a:r>
            <a:r>
              <a:rPr lang="en-US" baseline="-25000" dirty="0"/>
              <a:t>2</a:t>
            </a:r>
            <a:r>
              <a:rPr lang="en-US" dirty="0"/>
              <a:t>O is neutral</a:t>
            </a:r>
          </a:p>
          <a:p>
            <a:pPr marL="914400" lvl="2" indent="0" eaLnBrk="1" hangingPunct="1">
              <a:buNone/>
              <a:defRPr/>
            </a:pPr>
            <a:r>
              <a:rPr lang="en-US" dirty="0"/>
              <a:t>[H</a:t>
            </a:r>
            <a:r>
              <a:rPr lang="en-US" baseline="30000" dirty="0"/>
              <a:t>+</a:t>
            </a:r>
            <a:r>
              <a:rPr lang="en-US" dirty="0"/>
              <a:t>] = 1 x 10</a:t>
            </a:r>
            <a:r>
              <a:rPr lang="en-US" baseline="30000" dirty="0"/>
              <a:t>-7</a:t>
            </a:r>
            <a:r>
              <a:rPr lang="en-US" dirty="0"/>
              <a:t>M; </a:t>
            </a:r>
            <a:r>
              <a:rPr lang="en-US" dirty="0" err="1"/>
              <a:t>ph</a:t>
            </a:r>
            <a:r>
              <a:rPr lang="en-US" dirty="0"/>
              <a:t> = 7.0</a:t>
            </a:r>
          </a:p>
          <a:p>
            <a:pPr marL="914400" lvl="2" indent="0" eaLnBrk="1" hangingPunct="1">
              <a:buNone/>
              <a:defRPr/>
            </a:pPr>
            <a:r>
              <a:rPr lang="en-US" dirty="0"/>
              <a:t>pH = - log (1 x 10</a:t>
            </a:r>
            <a:r>
              <a:rPr lang="en-US" baseline="30000" dirty="0"/>
              <a:t>-7</a:t>
            </a:r>
            <a:r>
              <a:rPr lang="en-US" dirty="0"/>
              <a:t>)</a:t>
            </a:r>
          </a:p>
          <a:p>
            <a:pPr lvl="3" eaLnBrk="1" hangingPunct="1">
              <a:buFontTx/>
              <a:buNone/>
              <a:defRPr/>
            </a:pPr>
            <a:r>
              <a:rPr lang="en-US" dirty="0"/>
              <a:t>   = - (log 1 + log 10</a:t>
            </a:r>
            <a:r>
              <a:rPr lang="en-US" baseline="30000" dirty="0"/>
              <a:t>-7</a:t>
            </a:r>
            <a:r>
              <a:rPr lang="en-US" dirty="0"/>
              <a:t>) </a:t>
            </a:r>
            <a:r>
              <a:rPr lang="en-US" dirty="0">
                <a:sym typeface="Wingdings" pitchFamily="2" charset="2"/>
              </a:rPr>
              <a:t> log   10</a:t>
            </a:r>
            <a:r>
              <a:rPr lang="en-US" baseline="30000" dirty="0">
                <a:sym typeface="Wingdings" pitchFamily="2" charset="2"/>
              </a:rPr>
              <a:t>x</a:t>
            </a:r>
            <a:r>
              <a:rPr lang="en-US" dirty="0">
                <a:sym typeface="Wingdings" pitchFamily="2" charset="2"/>
              </a:rPr>
              <a:t>     7-</a:t>
            </a:r>
            <a:endParaRPr lang="en-US" dirty="0"/>
          </a:p>
          <a:p>
            <a:pPr lvl="3" eaLnBrk="1" hangingPunct="1">
              <a:buFontTx/>
              <a:buNone/>
              <a:defRPr/>
            </a:pPr>
            <a:r>
              <a:rPr lang="en-US" dirty="0"/>
              <a:t>   = - (0.0 + (-7.0))</a:t>
            </a:r>
          </a:p>
          <a:p>
            <a:pPr lvl="3" eaLnBrk="1" hangingPunct="1">
              <a:buFontTx/>
              <a:buNone/>
              <a:defRPr/>
            </a:pPr>
            <a:r>
              <a:rPr lang="en-US" dirty="0"/>
              <a:t>   </a:t>
            </a:r>
          </a:p>
          <a:p>
            <a:pPr lvl="3" eaLnBrk="1" hangingPunct="1">
              <a:buFontTx/>
              <a:buNone/>
              <a:defRPr/>
            </a:pPr>
            <a:r>
              <a:rPr lang="en-US" dirty="0"/>
              <a:t>	= 7.0</a:t>
            </a: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52E55391-5CB1-E810-2CA4-3B2E7963A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505200"/>
            <a:ext cx="381000" cy="457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6C3BF940-0DB1-5CB5-0D00-6E47F702D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505200"/>
            <a:ext cx="533400" cy="457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2F01DC27-9D92-0248-BA47-B482A6BBB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505200"/>
            <a:ext cx="381000" cy="457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368" name="Rectangle 8">
            <a:extLst>
              <a:ext uri="{FF2B5EF4-FFF2-40B4-BE49-F238E27FC236}">
                <a16:creationId xmlns:a16="http://schemas.microsoft.com/office/drawing/2014/main" id="{70E5DE59-6360-4381-9228-6A3ABA98C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648200"/>
            <a:ext cx="914400" cy="457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370" name="Line 10">
            <a:extLst>
              <a:ext uri="{FF2B5EF4-FFF2-40B4-BE49-F238E27FC236}">
                <a16:creationId xmlns:a16="http://schemas.microsoft.com/office/drawing/2014/main" id="{920E22B1-945D-6479-5E1F-E36240F5314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953000" y="4038600"/>
            <a:ext cx="457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11">
            <a:extLst>
              <a:ext uri="{FF2B5EF4-FFF2-40B4-BE49-F238E27FC236}">
                <a16:creationId xmlns:a16="http://schemas.microsoft.com/office/drawing/2014/main" id="{B46058B3-553F-5504-33B4-6EFC1778A8E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86400" y="4114800"/>
            <a:ext cx="76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Text Box 12">
            <a:extLst>
              <a:ext uri="{FF2B5EF4-FFF2-40B4-BE49-F238E27FC236}">
                <a16:creationId xmlns:a16="http://schemas.microsoft.com/office/drawing/2014/main" id="{42FE76C3-3D7D-8B80-E545-904A56866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953000"/>
            <a:ext cx="2590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b="1"/>
              <a:t>These two are inverse of each other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15365" grpId="0" animBg="1"/>
      <p:bldP spid="15366" grpId="0" animBg="1"/>
      <p:bldP spid="15367" grpId="0" animBg="1"/>
      <p:bldP spid="15368" grpId="0" animBg="1"/>
      <p:bldP spid="1537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3C5966C-CED3-10B1-FB0D-65C72CEFC2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pH Concept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B64A979-A262-F68C-5C99-336B0533F9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Question:  What is the pH of a solution with    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                  a [H</a:t>
            </a:r>
            <a:r>
              <a:rPr lang="en-US" baseline="30000" dirty="0"/>
              <a:t>+</a:t>
            </a:r>
            <a:r>
              <a:rPr lang="en-US" dirty="0"/>
              <a:t>] of 1 x 10</a:t>
            </a:r>
            <a:r>
              <a:rPr lang="en-US" baseline="30000" dirty="0"/>
              <a:t>-4</a:t>
            </a:r>
            <a:r>
              <a:rPr lang="en-US" dirty="0"/>
              <a:t> M?</a:t>
            </a:r>
          </a:p>
          <a:p>
            <a:pPr marL="0" indent="0" eaLnBrk="1" hangingPunct="1"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pH = - log (1 x 10</a:t>
            </a:r>
            <a:r>
              <a:rPr lang="en-US" baseline="30000" dirty="0"/>
              <a:t>-4</a:t>
            </a:r>
            <a:r>
              <a:rPr lang="en-US" dirty="0"/>
              <a:t>)</a:t>
            </a:r>
          </a:p>
          <a:p>
            <a:pPr lvl="1" eaLnBrk="1" hangingPunct="1">
              <a:buFontTx/>
              <a:buNone/>
              <a:defRPr/>
            </a:pPr>
            <a:r>
              <a:rPr lang="en-US" dirty="0"/>
              <a:t>	      = - (log 1 + log 10</a:t>
            </a:r>
            <a:r>
              <a:rPr lang="en-US" baseline="30000" dirty="0"/>
              <a:t>-4</a:t>
            </a:r>
            <a:r>
              <a:rPr lang="en-US" dirty="0"/>
              <a:t>)</a:t>
            </a:r>
          </a:p>
          <a:p>
            <a:pPr lvl="1" eaLnBrk="1" hangingPunct="1">
              <a:buFontTx/>
              <a:buNone/>
              <a:defRPr/>
            </a:pPr>
            <a:r>
              <a:rPr lang="en-US" dirty="0"/>
              <a:t>		    = - (0.0 + (-4))</a:t>
            </a:r>
          </a:p>
          <a:p>
            <a:pPr lvl="1" eaLnBrk="1" hangingPunct="1">
              <a:buFontTx/>
              <a:buNone/>
              <a:defRPr/>
            </a:pPr>
            <a:r>
              <a:rPr lang="en-US" dirty="0"/>
              <a:t>		    </a:t>
            </a:r>
          </a:p>
          <a:p>
            <a:pPr lvl="1" eaLnBrk="1" hangingPunct="1">
              <a:buFontTx/>
              <a:buNone/>
              <a:defRPr/>
            </a:pPr>
            <a:r>
              <a:rPr lang="en-US" dirty="0"/>
              <a:t>		    = 4.0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F56A889A-1B84-4C01-51EB-634B429FB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257800"/>
            <a:ext cx="1143000" cy="685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1638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ACC71A3-1EB7-3576-1418-BA9A5A7EE0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pH Concept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4D36E49-F608-C0D9-F0D8-CA9B7E6482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dirty="0"/>
              <a:t>Ex:  What is the pH of a solution with a [H</a:t>
            </a:r>
            <a:r>
              <a:rPr lang="en-US" baseline="30000" dirty="0"/>
              <a:t>+</a:t>
            </a:r>
            <a:r>
              <a:rPr lang="en-US" dirty="0"/>
              <a:t>] 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dirty="0"/>
              <a:t>        of 1.0 x 10</a:t>
            </a:r>
            <a:r>
              <a:rPr lang="en-US" baseline="30000" dirty="0"/>
              <a:t>-10</a:t>
            </a:r>
            <a:r>
              <a:rPr lang="en-US" dirty="0"/>
              <a:t>?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/>
              <a:t>	pH = - log [H</a:t>
            </a:r>
            <a:r>
              <a:rPr lang="en-US" baseline="30000" dirty="0"/>
              <a:t>+</a:t>
            </a:r>
            <a:r>
              <a:rPr lang="en-US" dirty="0"/>
              <a:t>]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/>
              <a:t>	      = - log (1.0 x 10</a:t>
            </a:r>
            <a:r>
              <a:rPr lang="en-US" baseline="30000" dirty="0"/>
              <a:t>-10</a:t>
            </a:r>
            <a:r>
              <a:rPr lang="en-US" dirty="0"/>
              <a:t>)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/>
              <a:t>		    = - (log 1 + log 10</a:t>
            </a:r>
            <a:r>
              <a:rPr lang="en-US" baseline="30000" dirty="0"/>
              <a:t>-10</a:t>
            </a:r>
            <a:r>
              <a:rPr lang="en-US" dirty="0"/>
              <a:t>)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/>
              <a:t>		    = - (0.0 + (-10.00))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dirty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/>
              <a:t>		    = 10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BAA0D9C6-C35B-EB51-80C5-89488E77E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5257800"/>
            <a:ext cx="1143000" cy="838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2150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20CCB46-9C25-E81B-9098-9D32982662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pH Concept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ACB5E5D-8D50-DA4A-E3F1-651A1004D8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Ex:  What is the pH of a solution with a [H</a:t>
            </a:r>
            <a:r>
              <a:rPr lang="en-US" baseline="30000" dirty="0"/>
              <a:t>+</a:t>
            </a:r>
            <a:r>
              <a:rPr lang="en-US" dirty="0"/>
              <a:t>] 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        of 2.7 x 10</a:t>
            </a:r>
            <a:r>
              <a:rPr lang="en-US" baseline="30000" dirty="0"/>
              <a:t>-8</a:t>
            </a:r>
            <a:r>
              <a:rPr lang="en-US" dirty="0"/>
              <a:t>?</a:t>
            </a:r>
          </a:p>
          <a:p>
            <a:pPr eaLnBrk="1" hangingPunct="1">
              <a:defRPr/>
            </a:pPr>
            <a:endParaRPr lang="en-US" dirty="0"/>
          </a:p>
          <a:p>
            <a:pPr lvl="1" eaLnBrk="1" hangingPunct="1">
              <a:buFontTx/>
              <a:buNone/>
              <a:defRPr/>
            </a:pPr>
            <a:r>
              <a:rPr lang="en-US" sz="2400" dirty="0"/>
              <a:t>	pH = - log (2.7 X 10</a:t>
            </a:r>
            <a:r>
              <a:rPr lang="en-US" sz="2400" baseline="30000" dirty="0"/>
              <a:t>-8</a:t>
            </a:r>
            <a:r>
              <a:rPr lang="en-US" sz="2400" dirty="0"/>
              <a:t>) </a:t>
            </a:r>
          </a:p>
          <a:p>
            <a:pPr lvl="1" eaLnBrk="1" hangingPunct="1">
              <a:buFontTx/>
              <a:buNone/>
              <a:defRPr/>
            </a:pPr>
            <a:r>
              <a:rPr lang="en-US" sz="2400" dirty="0"/>
              <a:t> </a:t>
            </a:r>
          </a:p>
          <a:p>
            <a:pPr lvl="1" eaLnBrk="1" hangingPunct="1">
              <a:buFontTx/>
              <a:buNone/>
              <a:defRPr/>
            </a:pPr>
            <a:r>
              <a:rPr lang="en-US" sz="2400" dirty="0"/>
              <a:t>	      = - ( log 2.7 + log  10</a:t>
            </a:r>
            <a:r>
              <a:rPr lang="en-US" sz="2400" baseline="30000" dirty="0"/>
              <a:t>x</a:t>
            </a:r>
            <a:r>
              <a:rPr lang="en-US" sz="2400" dirty="0"/>
              <a:t>  8-)</a:t>
            </a:r>
          </a:p>
          <a:p>
            <a:pPr lvl="1" eaLnBrk="1" hangingPunct="1">
              <a:buFontTx/>
              <a:buNone/>
              <a:defRPr/>
            </a:pPr>
            <a:r>
              <a:rPr lang="en-US" sz="2400" dirty="0"/>
              <a:t>		      = - (.43136 + (-8))</a:t>
            </a:r>
          </a:p>
          <a:p>
            <a:pPr lvl="1" eaLnBrk="1" hangingPunct="1">
              <a:buFontTx/>
              <a:buNone/>
              <a:defRPr/>
            </a:pPr>
            <a:endParaRPr lang="en-US" sz="2400" dirty="0"/>
          </a:p>
          <a:p>
            <a:pPr lvl="1" eaLnBrk="1" hangingPunct="1">
              <a:buFontTx/>
              <a:buNone/>
              <a:defRPr/>
            </a:pPr>
            <a:r>
              <a:rPr lang="en-US" sz="2400" dirty="0"/>
              <a:t>		      = 7.56 pH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1D61F22F-A278-19A1-90E6-0EEE6F02E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267200"/>
            <a:ext cx="533400" cy="381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E0A2760-E479-09B5-F241-09F7A8F6A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267200"/>
            <a:ext cx="533400" cy="381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6EC83B1-E0D2-4025-E0AD-C4F090104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267200"/>
            <a:ext cx="533400" cy="381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34ED227-BA03-AFF5-4AAF-D11ECCF3E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0" y="5486400"/>
            <a:ext cx="1257300" cy="533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uiExpand="1" build="p"/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0CBEF47-B774-6868-2641-512B4C65A8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Acids and Bases - properties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ED06CB9-8484-58AE-AAAD-4B7B730C4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u="sng" dirty="0"/>
              <a:t>Arrhenius theory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Acids, bases, and salts break down in 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Theory:  acids produce H</a:t>
            </a:r>
            <a:r>
              <a:rPr lang="en-US" baseline="30000" dirty="0"/>
              <a:t>+</a:t>
            </a:r>
            <a:r>
              <a:rPr lang="en-US" dirty="0"/>
              <a:t> ions (protons)</a:t>
            </a:r>
          </a:p>
          <a:p>
            <a:pPr lvl="1" eaLnBrk="1" hangingPunct="1">
              <a:buFontTx/>
              <a:buNone/>
              <a:defRPr/>
            </a:pPr>
            <a:r>
              <a:rPr lang="en-US" dirty="0"/>
              <a:t>			 bases produce OH</a:t>
            </a:r>
            <a:r>
              <a:rPr lang="en-US" baseline="30000" dirty="0"/>
              <a:t>-</a:t>
            </a:r>
            <a:r>
              <a:rPr lang="en-US" dirty="0"/>
              <a:t> ions (hydroxides)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306835D-DE56-230B-2FEF-CB36725DF9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pH Concept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D354B4F-B495-2CA5-3037-FA54386697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800" dirty="0"/>
              <a:t>Ex:  What is the pH of a solution that is .0050 M [H</a:t>
            </a:r>
            <a:r>
              <a:rPr lang="en-US" sz="2800" baseline="30000" dirty="0"/>
              <a:t>+</a:t>
            </a:r>
            <a:r>
              <a:rPr lang="en-US" sz="2800" dirty="0"/>
              <a:t>]?</a:t>
            </a:r>
          </a:p>
          <a:p>
            <a:pPr eaLnBrk="1" hangingPunct="1">
              <a:defRPr/>
            </a:pPr>
            <a:endParaRPr lang="en-US" sz="2800" dirty="0"/>
          </a:p>
          <a:p>
            <a:pPr marL="457200" lvl="1" indent="0" eaLnBrk="1" hangingPunct="1">
              <a:buNone/>
              <a:defRPr/>
            </a:pPr>
            <a:r>
              <a:rPr lang="en-US" sz="2400" dirty="0"/>
              <a:t>Convert to scientific notation 1</a:t>
            </a:r>
            <a:r>
              <a:rPr lang="en-US" sz="2400" baseline="30000" dirty="0"/>
              <a:t>st</a:t>
            </a:r>
            <a:r>
              <a:rPr lang="en-US" sz="2400" dirty="0"/>
              <a:t>! = 5.0 x 10</a:t>
            </a:r>
            <a:r>
              <a:rPr lang="en-US" sz="2400" baseline="30000" dirty="0"/>
              <a:t>-3</a:t>
            </a:r>
            <a:endParaRPr lang="en-US" sz="2400" dirty="0"/>
          </a:p>
          <a:p>
            <a:pPr lvl="1" eaLnBrk="1" hangingPunct="1">
              <a:buFontTx/>
              <a:buNone/>
              <a:defRPr/>
            </a:pPr>
            <a:r>
              <a:rPr lang="en-US" sz="2400" dirty="0"/>
              <a:t>	pH = - (log 5 + log 10</a:t>
            </a:r>
            <a:r>
              <a:rPr lang="en-US" sz="2400" baseline="30000" dirty="0"/>
              <a:t>-3</a:t>
            </a:r>
            <a:r>
              <a:rPr lang="en-US" sz="2400" dirty="0"/>
              <a:t>) </a:t>
            </a:r>
          </a:p>
          <a:p>
            <a:pPr lvl="1" eaLnBrk="1" hangingPunct="1">
              <a:buFontTx/>
              <a:buNone/>
              <a:defRPr/>
            </a:pPr>
            <a:r>
              <a:rPr lang="en-US" sz="2400" dirty="0"/>
              <a:t> </a:t>
            </a:r>
          </a:p>
          <a:p>
            <a:pPr lvl="1" eaLnBrk="1" hangingPunct="1">
              <a:buFontTx/>
              <a:buNone/>
              <a:defRPr/>
            </a:pPr>
            <a:r>
              <a:rPr lang="en-US" sz="2400" dirty="0"/>
              <a:t>	      = - ( log 5 + log  10</a:t>
            </a:r>
            <a:r>
              <a:rPr lang="en-US" sz="2400" baseline="30000" dirty="0"/>
              <a:t>x</a:t>
            </a:r>
            <a:r>
              <a:rPr lang="en-US" sz="2400" dirty="0"/>
              <a:t>  3-)</a:t>
            </a:r>
          </a:p>
          <a:p>
            <a:pPr lvl="1" eaLnBrk="1" hangingPunct="1">
              <a:buFontTx/>
              <a:buNone/>
              <a:defRPr/>
            </a:pPr>
            <a:r>
              <a:rPr lang="en-US" sz="2400" dirty="0"/>
              <a:t>		      = - (.69897 + (-3))</a:t>
            </a:r>
          </a:p>
          <a:p>
            <a:pPr lvl="1" eaLnBrk="1" hangingPunct="1">
              <a:buFontTx/>
              <a:buNone/>
              <a:defRPr/>
            </a:pPr>
            <a:endParaRPr lang="en-US" sz="2400" dirty="0"/>
          </a:p>
          <a:p>
            <a:pPr lvl="1" eaLnBrk="1" hangingPunct="1">
              <a:buFontTx/>
              <a:buNone/>
              <a:defRPr/>
            </a:pPr>
            <a:r>
              <a:rPr lang="en-US" sz="2400" dirty="0"/>
              <a:t>		      = 2.30 pH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19291ECC-AD12-E9B2-E700-B31D42E74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9552" y="5125910"/>
            <a:ext cx="1905000" cy="762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ECBB6C42-8F09-F094-F0D0-CBED755AF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343400"/>
            <a:ext cx="533400" cy="457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5A0BD9CC-2E6E-1888-6D33-DBBEEFEB6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343400"/>
            <a:ext cx="457200" cy="457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42ACEADA-AA48-82A7-61C7-BD66BDC89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419600"/>
            <a:ext cx="533400" cy="457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  <p:bldP spid="22532" grpId="0" animBg="1"/>
      <p:bldP spid="22533" grpId="0" animBg="1"/>
      <p:bldP spid="22534" grpId="0" animBg="1"/>
      <p:bldP spid="2253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1CB78BD0-1BB3-D5AF-66E2-0FA6291968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pH Concept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AD4BBB4-E7C5-ECDE-EC15-6A8944B439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953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dirty="0"/>
              <a:t>The pH of a solution is 6.  What is the [H</a:t>
            </a:r>
            <a:r>
              <a:rPr lang="en-US" baseline="30000" dirty="0"/>
              <a:t>+</a:t>
            </a:r>
            <a:r>
              <a:rPr lang="en-US" dirty="0"/>
              <a:t>]?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- log [H</a:t>
            </a:r>
            <a:r>
              <a:rPr lang="en-US" baseline="30000" dirty="0"/>
              <a:t>+</a:t>
            </a:r>
            <a:r>
              <a:rPr lang="en-US" dirty="0"/>
              <a:t>] = pH 6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(switch signs!)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log [H</a:t>
            </a:r>
            <a:r>
              <a:rPr lang="en-US" baseline="30000" dirty="0"/>
              <a:t>+</a:t>
            </a:r>
            <a:r>
              <a:rPr lang="en-US" dirty="0"/>
              <a:t>] = - 6.00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antilog =  10</a:t>
            </a:r>
            <a:r>
              <a:rPr lang="en-US" baseline="30000" dirty="0"/>
              <a:t>x</a:t>
            </a:r>
            <a:r>
              <a:rPr lang="en-US" dirty="0"/>
              <a:t> (– 6.00)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	   = .000001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	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	   = 1 x 10</a:t>
            </a:r>
            <a:r>
              <a:rPr lang="en-US" baseline="30000" dirty="0"/>
              <a:t>-6</a:t>
            </a:r>
            <a:r>
              <a:rPr lang="en-US" dirty="0"/>
              <a:t> [H</a:t>
            </a:r>
            <a:r>
              <a:rPr lang="en-US" baseline="30000" dirty="0"/>
              <a:t>+</a:t>
            </a:r>
            <a:r>
              <a:rPr lang="en-US" dirty="0"/>
              <a:t>]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8CCFFB09-70A3-C98E-16E8-C09983CDB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715000"/>
            <a:ext cx="2895600" cy="914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2355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1C7FB924-83B7-C633-A678-D89A5A45FF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pH Concept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A61F822-04F6-6825-FDE1-AB614CC356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dirty="0"/>
              <a:t>What is the [H</a:t>
            </a:r>
            <a:r>
              <a:rPr lang="en-US" baseline="30000" dirty="0"/>
              <a:t>+</a:t>
            </a:r>
            <a:r>
              <a:rPr lang="en-US" dirty="0"/>
              <a:t>] if the pH is 3.70?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- log [H</a:t>
            </a:r>
            <a:r>
              <a:rPr lang="en-US" baseline="30000" dirty="0"/>
              <a:t>+</a:t>
            </a:r>
            <a:r>
              <a:rPr lang="en-US" dirty="0"/>
              <a:t>] = pH 3.70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	log [H</a:t>
            </a:r>
            <a:r>
              <a:rPr lang="en-US" baseline="30000" dirty="0"/>
              <a:t>+</a:t>
            </a:r>
            <a:r>
              <a:rPr lang="en-US" dirty="0"/>
              <a:t>] = - 3.70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antilog = 10</a:t>
            </a:r>
            <a:r>
              <a:rPr lang="en-US" baseline="30000" dirty="0"/>
              <a:t>x</a:t>
            </a:r>
            <a:r>
              <a:rPr lang="en-US" dirty="0"/>
              <a:t> (– 3.70)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	    = .000199526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				    = 2.00 x 10</a:t>
            </a:r>
            <a:r>
              <a:rPr lang="en-US" baseline="30000" dirty="0"/>
              <a:t>-4</a:t>
            </a:r>
            <a:endParaRPr lang="en-US" dirty="0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9726D999-4AE7-02D7-1202-94743E496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105400"/>
            <a:ext cx="2667000" cy="990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2867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16E29D5-C979-2FEB-7716-4A348F7B00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pOH Concept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F0812F0-E44E-3B19-0C8B-90048FF982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pOH = - log [OH</a:t>
            </a:r>
            <a:r>
              <a:rPr lang="en-US" baseline="30000" dirty="0"/>
              <a:t>-</a:t>
            </a:r>
            <a:r>
              <a:rPr lang="en-US" dirty="0"/>
              <a:t>]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pH + pOH = 14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pH = 14 – pOH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pOH = 14 – pH</a:t>
            </a:r>
          </a:p>
          <a:p>
            <a:pPr marL="0" indent="0" eaLnBrk="1" hangingPunct="1">
              <a:buNone/>
              <a:defRPr/>
            </a:pPr>
            <a:r>
              <a:rPr lang="en-US" dirty="0"/>
              <a:t>Also recall:  </a:t>
            </a:r>
            <a:r>
              <a:rPr lang="en-US" dirty="0">
                <a:sym typeface="Wingdings" pitchFamily="2" charset="2"/>
              </a:rPr>
              <a:t>[H</a:t>
            </a:r>
            <a:r>
              <a:rPr lang="en-US" baseline="30000" dirty="0">
                <a:sym typeface="Wingdings" pitchFamily="2" charset="2"/>
              </a:rPr>
              <a:t>+</a:t>
            </a:r>
            <a:r>
              <a:rPr lang="en-US" dirty="0">
                <a:sym typeface="Wingdings" pitchFamily="2" charset="2"/>
              </a:rPr>
              <a:t>] X [OH</a:t>
            </a:r>
            <a:r>
              <a:rPr lang="en-US" baseline="30000" dirty="0">
                <a:sym typeface="Wingdings" pitchFamily="2" charset="2"/>
              </a:rPr>
              <a:t>-</a:t>
            </a:r>
            <a:r>
              <a:rPr lang="en-US" dirty="0">
                <a:sym typeface="Wingdings" pitchFamily="2" charset="2"/>
              </a:rPr>
              <a:t>] = 1.0 X 10</a:t>
            </a:r>
            <a:r>
              <a:rPr lang="en-US" baseline="30000" dirty="0">
                <a:sym typeface="Wingdings" pitchFamily="2" charset="2"/>
              </a:rPr>
              <a:t>-14</a:t>
            </a:r>
            <a:endParaRPr lang="en-US" dirty="0">
              <a:sym typeface="Wingdings" pitchFamily="2" charset="2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urved Left Arrow 4">
            <a:extLst>
              <a:ext uri="{FF2B5EF4-FFF2-40B4-BE49-F238E27FC236}">
                <a16:creationId xmlns:a16="http://schemas.microsoft.com/office/drawing/2014/main" id="{C9C1385C-9D9D-58D6-5373-662686F941CC}"/>
              </a:ext>
            </a:extLst>
          </p:cNvPr>
          <p:cNvSpPr>
            <a:spLocks noChangeArrowheads="1"/>
          </p:cNvSpPr>
          <p:nvPr/>
        </p:nvSpPr>
        <p:spPr bwMode="auto">
          <a:xfrm rot="-9322751">
            <a:off x="1989138" y="1069975"/>
            <a:ext cx="1295400" cy="2514600"/>
          </a:xfrm>
          <a:prstGeom prst="curvedLeftArrow">
            <a:avLst>
              <a:gd name="adj1" fmla="val 25002"/>
              <a:gd name="adj2" fmla="val 50003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27" name="Curved Left Arrow 6">
            <a:extLst>
              <a:ext uri="{FF2B5EF4-FFF2-40B4-BE49-F238E27FC236}">
                <a16:creationId xmlns:a16="http://schemas.microsoft.com/office/drawing/2014/main" id="{9EF08355-BF82-5999-205C-0CD85F97F337}"/>
              </a:ext>
            </a:extLst>
          </p:cNvPr>
          <p:cNvSpPr>
            <a:spLocks noChangeArrowheads="1"/>
          </p:cNvSpPr>
          <p:nvPr/>
        </p:nvSpPr>
        <p:spPr bwMode="auto">
          <a:xfrm rot="7765122">
            <a:off x="2362200" y="4495800"/>
            <a:ext cx="1295400" cy="2514600"/>
          </a:xfrm>
          <a:prstGeom prst="curvedLeftArrow">
            <a:avLst>
              <a:gd name="adj1" fmla="val 25002"/>
              <a:gd name="adj2" fmla="val 50003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28" name="Curved Left Arrow 7">
            <a:extLst>
              <a:ext uri="{FF2B5EF4-FFF2-40B4-BE49-F238E27FC236}">
                <a16:creationId xmlns:a16="http://schemas.microsoft.com/office/drawing/2014/main" id="{EAA4386C-0862-6847-3DC5-39C33D46EDD0}"/>
              </a:ext>
            </a:extLst>
          </p:cNvPr>
          <p:cNvSpPr>
            <a:spLocks noChangeArrowheads="1"/>
          </p:cNvSpPr>
          <p:nvPr/>
        </p:nvSpPr>
        <p:spPr bwMode="auto">
          <a:xfrm rot="-2434253">
            <a:off x="5767388" y="881063"/>
            <a:ext cx="1295400" cy="2514600"/>
          </a:xfrm>
          <a:prstGeom prst="curvedLeftArrow">
            <a:avLst>
              <a:gd name="adj1" fmla="val 25002"/>
              <a:gd name="adj2" fmla="val 50003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29" name="Curved Left Arrow 8">
            <a:extLst>
              <a:ext uri="{FF2B5EF4-FFF2-40B4-BE49-F238E27FC236}">
                <a16:creationId xmlns:a16="http://schemas.microsoft.com/office/drawing/2014/main" id="{D7F0B5EB-814A-D446-BECA-B688A6BB25B4}"/>
              </a:ext>
            </a:extLst>
          </p:cNvPr>
          <p:cNvSpPr>
            <a:spLocks noChangeArrowheads="1"/>
          </p:cNvSpPr>
          <p:nvPr/>
        </p:nvSpPr>
        <p:spPr bwMode="auto">
          <a:xfrm rot="2619370">
            <a:off x="6022975" y="4243388"/>
            <a:ext cx="1295400" cy="2514600"/>
          </a:xfrm>
          <a:prstGeom prst="curvedLeftArrow">
            <a:avLst>
              <a:gd name="adj1" fmla="val 25002"/>
              <a:gd name="adj2" fmla="val 50003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30" name="TextBox 9">
            <a:extLst>
              <a:ext uri="{FF2B5EF4-FFF2-40B4-BE49-F238E27FC236}">
                <a16:creationId xmlns:a16="http://schemas.microsoft.com/office/drawing/2014/main" id="{1B5A74E6-6E60-5485-815F-B6A6DE9D8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219200"/>
            <a:ext cx="1600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</a:rPr>
              <a:t>pH</a:t>
            </a:r>
          </a:p>
        </p:txBody>
      </p:sp>
      <p:sp>
        <p:nvSpPr>
          <p:cNvPr id="26631" name="Rectangle 10">
            <a:extLst>
              <a:ext uri="{FF2B5EF4-FFF2-40B4-BE49-F238E27FC236}">
                <a16:creationId xmlns:a16="http://schemas.microsoft.com/office/drawing/2014/main" id="{B0F654E7-E9B3-3CD7-877F-92B129D17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3352800"/>
            <a:ext cx="1371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</a:rPr>
              <a:t>pOH</a:t>
            </a:r>
            <a:endParaRPr lang="en-US" altLang="en-US" sz="1800" b="1">
              <a:solidFill>
                <a:srgbClr val="FFFF00"/>
              </a:solidFill>
            </a:endParaRPr>
          </a:p>
        </p:txBody>
      </p:sp>
      <p:sp>
        <p:nvSpPr>
          <p:cNvPr id="26632" name="Rectangle 11">
            <a:extLst>
              <a:ext uri="{FF2B5EF4-FFF2-40B4-BE49-F238E27FC236}">
                <a16:creationId xmlns:a16="http://schemas.microsoft.com/office/drawing/2014/main" id="{09DC1225-FE64-1BFE-0598-C56BE1528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562600"/>
            <a:ext cx="1371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</a:rPr>
              <a:t>[OH</a:t>
            </a:r>
            <a:r>
              <a:rPr lang="en-US" altLang="en-US" sz="3600" b="1" baseline="30000">
                <a:solidFill>
                  <a:srgbClr val="FFFF00"/>
                </a:solidFill>
              </a:rPr>
              <a:t>-</a:t>
            </a:r>
            <a:r>
              <a:rPr lang="en-US" altLang="en-US" sz="3600" b="1">
                <a:solidFill>
                  <a:srgbClr val="FFFF00"/>
                </a:solidFill>
              </a:rPr>
              <a:t>]</a:t>
            </a:r>
            <a:endParaRPr lang="en-US" altLang="en-US" sz="1800" b="1">
              <a:solidFill>
                <a:srgbClr val="FFFF00"/>
              </a:solidFill>
            </a:endParaRPr>
          </a:p>
        </p:txBody>
      </p:sp>
      <p:sp>
        <p:nvSpPr>
          <p:cNvPr id="26633" name="Rectangle 12">
            <a:extLst>
              <a:ext uri="{FF2B5EF4-FFF2-40B4-BE49-F238E27FC236}">
                <a16:creationId xmlns:a16="http://schemas.microsoft.com/office/drawing/2014/main" id="{459E99F1-FDF5-F55F-9DBC-610F3CC23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886200"/>
            <a:ext cx="1371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</a:rPr>
              <a:t>[H</a:t>
            </a:r>
            <a:r>
              <a:rPr lang="en-US" altLang="en-US" sz="3600" b="1" baseline="30000">
                <a:solidFill>
                  <a:srgbClr val="FFFF00"/>
                </a:solidFill>
              </a:rPr>
              <a:t>+</a:t>
            </a:r>
            <a:r>
              <a:rPr lang="en-US" altLang="en-US" sz="3600" b="1">
                <a:solidFill>
                  <a:srgbClr val="FFFF00"/>
                </a:solidFill>
              </a:rPr>
              <a:t>]</a:t>
            </a:r>
            <a:endParaRPr lang="en-US" altLang="en-US" sz="1800" b="1">
              <a:solidFill>
                <a:srgbClr val="FFFF00"/>
              </a:solidFill>
            </a:endParaRPr>
          </a:p>
        </p:txBody>
      </p:sp>
      <p:sp>
        <p:nvSpPr>
          <p:cNvPr id="26634" name="TextBox 13">
            <a:extLst>
              <a:ext uri="{FF2B5EF4-FFF2-40B4-BE49-F238E27FC236}">
                <a16:creationId xmlns:a16="http://schemas.microsoft.com/office/drawing/2014/main" id="{042884C6-0FC8-A292-3892-8D8B32122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1295400"/>
            <a:ext cx="1600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</a:rPr>
              <a:t>14 - _</a:t>
            </a:r>
          </a:p>
        </p:txBody>
      </p:sp>
      <p:sp>
        <p:nvSpPr>
          <p:cNvPr id="26635" name="TextBox 14">
            <a:extLst>
              <a:ext uri="{FF2B5EF4-FFF2-40B4-BE49-F238E27FC236}">
                <a16:creationId xmlns:a16="http://schemas.microsoft.com/office/drawing/2014/main" id="{5DFCFE22-C63D-1E24-F6DD-73F66B878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752600"/>
            <a:ext cx="320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FFFF00"/>
                </a:solidFill>
              </a:rPr>
              <a:t>pH = -log [H</a:t>
            </a:r>
            <a:r>
              <a:rPr lang="en-US" altLang="en-US" sz="2800" b="1" baseline="30000">
                <a:solidFill>
                  <a:srgbClr val="FFFF00"/>
                </a:solidFill>
              </a:rPr>
              <a:t>+</a:t>
            </a:r>
            <a:r>
              <a:rPr lang="en-US" altLang="en-US" sz="2800" b="1">
                <a:solidFill>
                  <a:srgbClr val="FFFF00"/>
                </a:solidFill>
              </a:rPr>
              <a:t>]</a:t>
            </a:r>
          </a:p>
        </p:txBody>
      </p:sp>
      <p:sp>
        <p:nvSpPr>
          <p:cNvPr id="26636" name="TextBox 15">
            <a:extLst>
              <a:ext uri="{FF2B5EF4-FFF2-40B4-BE49-F238E27FC236}">
                <a16:creationId xmlns:a16="http://schemas.microsoft.com/office/drawing/2014/main" id="{F824D0A2-024A-31DD-81C3-7E8D4904A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648200"/>
            <a:ext cx="3581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FFFF00"/>
                </a:solidFill>
              </a:rPr>
              <a:t>pOH = -log [OH</a:t>
            </a:r>
            <a:r>
              <a:rPr lang="en-US" altLang="en-US" sz="2800" b="1" baseline="30000">
                <a:solidFill>
                  <a:srgbClr val="FFFF00"/>
                </a:solidFill>
              </a:rPr>
              <a:t>-</a:t>
            </a:r>
            <a:r>
              <a:rPr lang="en-US" altLang="en-US" sz="2800" b="1">
                <a:solidFill>
                  <a:srgbClr val="FFFF00"/>
                </a:solidFill>
              </a:rPr>
              <a:t>]</a:t>
            </a:r>
          </a:p>
        </p:txBody>
      </p:sp>
      <p:sp>
        <p:nvSpPr>
          <p:cNvPr id="26637" name="TextBox 16">
            <a:extLst>
              <a:ext uri="{FF2B5EF4-FFF2-40B4-BE49-F238E27FC236}">
                <a16:creationId xmlns:a16="http://schemas.microsoft.com/office/drawing/2014/main" id="{E4D72DC2-EEAD-7560-28C8-699A306E4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62600"/>
            <a:ext cx="4038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FFFF00"/>
                </a:solidFill>
              </a:rPr>
              <a:t>[H</a:t>
            </a:r>
            <a:r>
              <a:rPr lang="en-US" altLang="en-US" sz="2400" b="1" baseline="30000">
                <a:solidFill>
                  <a:srgbClr val="FFFF00"/>
                </a:solidFill>
              </a:rPr>
              <a:t>+</a:t>
            </a:r>
            <a:r>
              <a:rPr lang="en-US" altLang="en-US" sz="2400" b="1">
                <a:solidFill>
                  <a:srgbClr val="FFFF00"/>
                </a:solidFill>
              </a:rPr>
              <a:t>] X [OH</a:t>
            </a:r>
            <a:r>
              <a:rPr lang="en-US" altLang="en-US" sz="2400" b="1" baseline="30000">
                <a:solidFill>
                  <a:srgbClr val="FFFF00"/>
                </a:solidFill>
              </a:rPr>
              <a:t>-</a:t>
            </a:r>
            <a:r>
              <a:rPr lang="en-US" altLang="en-US" sz="2400" b="1">
                <a:solidFill>
                  <a:srgbClr val="FFFF00"/>
                </a:solidFill>
              </a:rPr>
              <a:t>] = 1 X 10</a:t>
            </a:r>
            <a:r>
              <a:rPr lang="en-US" altLang="en-US" sz="2400" b="1" baseline="30000">
                <a:solidFill>
                  <a:srgbClr val="FFFF00"/>
                </a:solidFill>
              </a:rPr>
              <a:t>-14</a:t>
            </a:r>
            <a:endParaRPr lang="en-US" altLang="en-US" sz="24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22FE3FB-730D-28F8-28F7-C34E6767DE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pOH</a:t>
            </a:r>
            <a:r>
              <a:rPr lang="en-US" dirty="0"/>
              <a:t> Concept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A989381-D1C8-2B1F-9812-CD105C5CD2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Ex:  What is the pH if [OH</a:t>
            </a:r>
            <a:r>
              <a:rPr lang="en-US" baseline="30000" dirty="0"/>
              <a:t>-</a:t>
            </a:r>
            <a:r>
              <a:rPr lang="en-US" dirty="0"/>
              <a:t>] = 4.0 x 10</a:t>
            </a:r>
            <a:r>
              <a:rPr lang="en-US" baseline="30000" dirty="0"/>
              <a:t>-11</a:t>
            </a:r>
            <a:r>
              <a:rPr lang="en-US" dirty="0"/>
              <a:t>M?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		pH = 1 x 10</a:t>
            </a:r>
            <a:r>
              <a:rPr lang="en-US" baseline="30000" dirty="0"/>
              <a:t>-14</a:t>
            </a:r>
            <a:r>
              <a:rPr lang="en-US" dirty="0"/>
              <a:t>/ 4 x 10</a:t>
            </a:r>
            <a:r>
              <a:rPr lang="en-US" baseline="30000" dirty="0"/>
              <a:t>-11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aseline="30000" dirty="0"/>
              <a:t>			</a:t>
            </a:r>
            <a:r>
              <a:rPr lang="en-US" dirty="0"/>
              <a:t>      = .00025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		  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		      = 2.5 x 10</a:t>
            </a:r>
            <a:r>
              <a:rPr lang="en-US" baseline="30000" dirty="0"/>
              <a:t>-4</a:t>
            </a:r>
            <a:r>
              <a:rPr lang="en-US" dirty="0"/>
              <a:t>M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E448A554-24BF-F620-ABB7-787894F06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267200"/>
            <a:ext cx="2971800" cy="1143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1946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3912562-E193-D4BA-11BE-7FE39D48C9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pOH Concept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F2BD4C7-5272-F88B-0C6B-59D96F993A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dirty="0"/>
              <a:t>Ex:  What is the [OH</a:t>
            </a:r>
            <a:r>
              <a:rPr lang="en-US" baseline="30000" dirty="0"/>
              <a:t>-</a:t>
            </a:r>
            <a:r>
              <a:rPr lang="en-US" dirty="0"/>
              <a:t>] if the pOH is 11.22?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log [OH</a:t>
            </a:r>
            <a:r>
              <a:rPr lang="en-US" sz="2800" baseline="30000" dirty="0"/>
              <a:t>-</a:t>
            </a:r>
            <a:r>
              <a:rPr lang="en-US" sz="2800" dirty="0"/>
              <a:t>] = 11.22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/>
              <a:t>	log [OH</a:t>
            </a:r>
            <a:r>
              <a:rPr lang="en-US" baseline="30000" dirty="0"/>
              <a:t>-</a:t>
            </a:r>
            <a:r>
              <a:rPr lang="en-US" dirty="0"/>
              <a:t>] = -11.22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/>
              <a:t> 	 [OH</a:t>
            </a:r>
            <a:r>
              <a:rPr lang="en-US" baseline="30000" dirty="0"/>
              <a:t>-</a:t>
            </a:r>
            <a:r>
              <a:rPr lang="en-US" dirty="0"/>
              <a:t>] = antilog -11.22</a:t>
            </a:r>
            <a:endParaRPr lang="en-US" dirty="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>
                <a:sym typeface="Wingdings" pitchFamily="2" charset="2"/>
              </a:rPr>
              <a:t>		 	-11.22 10</a:t>
            </a:r>
            <a:r>
              <a:rPr lang="en-US" baseline="30000" dirty="0">
                <a:sym typeface="Wingdings" pitchFamily="2" charset="2"/>
              </a:rPr>
              <a:t>x</a:t>
            </a:r>
            <a:endParaRPr lang="en-US" dirty="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>
                <a:sym typeface="Wingdings" pitchFamily="2" charset="2"/>
              </a:rPr>
              <a:t>			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>
                <a:sym typeface="Wingdings" pitchFamily="2" charset="2"/>
              </a:rPr>
              <a:t>			= 6.03 X 10</a:t>
            </a:r>
            <a:r>
              <a:rPr lang="en-US" baseline="30000" dirty="0">
                <a:sym typeface="Wingdings" pitchFamily="2" charset="2"/>
              </a:rPr>
              <a:t>-12</a:t>
            </a:r>
            <a:endParaRPr lang="en-US" dirty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/>
              <a:t> 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25E3F20F-FED8-9DD0-ECC0-F5C818FAD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876800"/>
            <a:ext cx="2133600" cy="685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893BA5-865C-F4F2-94B6-CDF477749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038600"/>
            <a:ext cx="685800" cy="4984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uiExpand="1" build="p"/>
      <p:bldP spid="30724" grpId="0" animBg="1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7DF7FC9B-DEA8-D9EA-F645-465B68364C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Last one!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9BF73B6-7100-990F-4533-ED69E2E51F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What is the [H</a:t>
            </a:r>
            <a:r>
              <a:rPr lang="en-US" baseline="30000" dirty="0"/>
              <a:t>+</a:t>
            </a:r>
            <a:r>
              <a:rPr lang="en-US" dirty="0"/>
              <a:t>] if the pOH is 2.38?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F962D90-1249-D318-1EF3-5A1BA9B1C0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pH Problems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95864E2-9201-3C5F-538B-0D7F60685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P. 657 (12-17, 22, 24, 63-65, 86)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22991263-9424-D5FB-F48F-840D441D02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 Quick Review…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3BE72A4-7A51-BE21-35BB-AE46D2886B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943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u="sng" dirty="0"/>
              <a:t>Arrhenius acids/bases</a:t>
            </a:r>
            <a:r>
              <a:rPr lang="en-US" dirty="0"/>
              <a:t> – H</a:t>
            </a:r>
            <a:r>
              <a:rPr lang="en-US" baseline="30000" dirty="0"/>
              <a:t>+</a:t>
            </a:r>
            <a:r>
              <a:rPr lang="en-US" dirty="0"/>
              <a:t> or OH</a:t>
            </a:r>
            <a:r>
              <a:rPr lang="en-US" baseline="30000" dirty="0"/>
              <a:t>-</a:t>
            </a:r>
            <a:r>
              <a:rPr lang="en-US" dirty="0"/>
              <a:t> 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u="sng" dirty="0" err="1"/>
              <a:t>Br</a:t>
            </a:r>
            <a:r>
              <a:rPr lang="en-US" sz="2400" u="sng" dirty="0" err="1">
                <a:cs typeface="Arial" charset="0"/>
              </a:rPr>
              <a:t>Ø</a:t>
            </a:r>
            <a:r>
              <a:rPr lang="en-US" u="sng" dirty="0" err="1">
                <a:cs typeface="Arial" charset="0"/>
              </a:rPr>
              <a:t>nstad</a:t>
            </a:r>
            <a:r>
              <a:rPr lang="en-US" u="sng" dirty="0">
                <a:cs typeface="Arial" charset="0"/>
              </a:rPr>
              <a:t>-Lowry</a:t>
            </a:r>
            <a:r>
              <a:rPr lang="en-US" dirty="0">
                <a:cs typeface="Arial" charset="0"/>
              </a:rPr>
              <a:t> – H</a:t>
            </a:r>
            <a:r>
              <a:rPr lang="en-US" baseline="30000" dirty="0">
                <a:cs typeface="Arial" charset="0"/>
              </a:rPr>
              <a:t>+</a:t>
            </a:r>
            <a:r>
              <a:rPr lang="en-US" dirty="0">
                <a:cs typeface="Arial" charset="0"/>
              </a:rPr>
              <a:t> donated or accepted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u="sng" dirty="0">
                <a:cs typeface="Arial" charset="0"/>
              </a:rPr>
              <a:t>Anhydrides</a:t>
            </a:r>
            <a:r>
              <a:rPr lang="en-US" dirty="0">
                <a:cs typeface="Arial" charset="0"/>
              </a:rPr>
              <a:t> – add water!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dirty="0">
                <a:cs typeface="Arial" charset="0"/>
              </a:rPr>
              <a:t>If OH, base; if H, acid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dirty="0" err="1">
                <a:cs typeface="Arial" charset="0"/>
              </a:rPr>
              <a:t>MgO</a:t>
            </a:r>
            <a:r>
              <a:rPr lang="en-US" dirty="0">
                <a:cs typeface="Arial" charset="0"/>
              </a:rPr>
              <a:t>			SO</a:t>
            </a:r>
            <a:r>
              <a:rPr lang="en-US" baseline="-25000" dirty="0">
                <a:cs typeface="Arial" charset="0"/>
              </a:rPr>
              <a:t>2</a:t>
            </a:r>
            <a:endParaRPr lang="en-US" dirty="0">
              <a:cs typeface="Arial" charset="0"/>
            </a:endParaRP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US" dirty="0" err="1">
                <a:cs typeface="Arial" charset="0"/>
              </a:rPr>
              <a:t>ZnO</a:t>
            </a:r>
            <a:r>
              <a:rPr lang="en-US" dirty="0">
                <a:cs typeface="Arial" charset="0"/>
              </a:rPr>
              <a:t>			K</a:t>
            </a:r>
            <a:r>
              <a:rPr lang="en-US" baseline="-25000" dirty="0">
                <a:cs typeface="Arial" charset="0"/>
              </a:rPr>
              <a:t>2</a:t>
            </a:r>
            <a:r>
              <a:rPr lang="en-US" dirty="0">
                <a:cs typeface="Arial" charset="0"/>
              </a:rPr>
              <a:t>O		CO</a:t>
            </a:r>
            <a:r>
              <a:rPr lang="en-US" baseline="-25000" dirty="0">
                <a:cs typeface="Arial" charset="0"/>
              </a:rPr>
              <a:t>2</a:t>
            </a:r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u="sng" dirty="0">
                <a:cs typeface="Arial" charset="0"/>
              </a:rPr>
              <a:t>Neutralizations</a:t>
            </a:r>
            <a:r>
              <a:rPr lang="en-US" dirty="0">
                <a:cs typeface="Arial" charset="0"/>
              </a:rPr>
              <a:t>: 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3600" dirty="0">
                <a:cs typeface="Arial" charset="0"/>
              </a:rPr>
              <a:t> </a:t>
            </a:r>
            <a:r>
              <a:rPr lang="en-US" sz="2400" dirty="0">
                <a:solidFill>
                  <a:srgbClr val="FFFFFF"/>
                </a:solidFill>
                <a:sym typeface="Wingdings" panose="05000000000000000000" pitchFamily="2" charset="2"/>
              </a:rPr>
              <a:t>#H</a:t>
            </a:r>
            <a:r>
              <a:rPr lang="en-US" sz="2400" baseline="30000" dirty="0">
                <a:solidFill>
                  <a:srgbClr val="FFFFFF"/>
                </a:solidFill>
                <a:sym typeface="Wingdings" panose="05000000000000000000" pitchFamily="2" charset="2"/>
              </a:rPr>
              <a:t>+</a:t>
            </a:r>
            <a:r>
              <a:rPr lang="en-US" sz="2400" dirty="0">
                <a:solidFill>
                  <a:srgbClr val="FFFFFF"/>
                </a:solidFill>
                <a:sym typeface="Wingdings" panose="05000000000000000000" pitchFamily="2" charset="2"/>
              </a:rPr>
              <a:t> ions X </a:t>
            </a:r>
            <a:r>
              <a:rPr lang="en-US" sz="2400" dirty="0" err="1">
                <a:solidFill>
                  <a:srgbClr val="FFFFFF"/>
                </a:solidFill>
                <a:sym typeface="Wingdings" panose="05000000000000000000" pitchFamily="2" charset="2"/>
              </a:rPr>
              <a:t>M</a:t>
            </a:r>
            <a:r>
              <a:rPr lang="en-US" sz="2400" baseline="-25000" dirty="0" err="1">
                <a:solidFill>
                  <a:srgbClr val="FFFFFF"/>
                </a:solidFill>
                <a:sym typeface="Wingdings" panose="05000000000000000000" pitchFamily="2" charset="2"/>
              </a:rPr>
              <a:t>acid</a:t>
            </a:r>
            <a:r>
              <a:rPr lang="en-US" sz="2400" baseline="-250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FFFF"/>
                </a:solidFill>
                <a:sym typeface="Wingdings" panose="05000000000000000000" pitchFamily="2" charset="2"/>
              </a:rPr>
              <a:t>X Vol </a:t>
            </a:r>
            <a:r>
              <a:rPr lang="en-US" sz="2400" baseline="-25000" dirty="0">
                <a:solidFill>
                  <a:srgbClr val="FFFFFF"/>
                </a:solidFill>
                <a:sym typeface="Wingdings" panose="05000000000000000000" pitchFamily="2" charset="2"/>
              </a:rPr>
              <a:t>acid</a:t>
            </a:r>
            <a:r>
              <a:rPr lang="en-US" sz="2400" dirty="0">
                <a:solidFill>
                  <a:srgbClr val="FFFFFF"/>
                </a:solidFill>
                <a:sym typeface="Wingdings" panose="05000000000000000000" pitchFamily="2" charset="2"/>
              </a:rPr>
              <a:t> = #OH</a:t>
            </a:r>
            <a:r>
              <a:rPr lang="en-US" sz="2400" baseline="30000" dirty="0">
                <a:solidFill>
                  <a:srgbClr val="FFFFFF"/>
                </a:solidFill>
                <a:sym typeface="Wingdings" panose="05000000000000000000" pitchFamily="2" charset="2"/>
              </a:rPr>
              <a:t>-</a:t>
            </a:r>
            <a:r>
              <a:rPr lang="en-US" sz="2400" dirty="0">
                <a:solidFill>
                  <a:srgbClr val="FFFFFF"/>
                </a:solidFill>
                <a:sym typeface="Wingdings" panose="05000000000000000000" pitchFamily="2" charset="2"/>
              </a:rPr>
              <a:t> ions X </a:t>
            </a:r>
            <a:r>
              <a:rPr lang="en-US" sz="2400" dirty="0" err="1">
                <a:solidFill>
                  <a:srgbClr val="FFFFFF"/>
                </a:solidFill>
                <a:sym typeface="Wingdings" panose="05000000000000000000" pitchFamily="2" charset="2"/>
              </a:rPr>
              <a:t>M</a:t>
            </a:r>
            <a:r>
              <a:rPr lang="en-US" sz="2400" baseline="-25000" dirty="0" err="1">
                <a:solidFill>
                  <a:srgbClr val="FFFFFF"/>
                </a:solidFill>
                <a:sym typeface="Wingdings" panose="05000000000000000000" pitchFamily="2" charset="2"/>
              </a:rPr>
              <a:t>base</a:t>
            </a:r>
            <a:r>
              <a:rPr lang="en-US" sz="2400" dirty="0">
                <a:solidFill>
                  <a:srgbClr val="FFFFFF"/>
                </a:solidFill>
                <a:sym typeface="Wingdings" panose="05000000000000000000" pitchFamily="2" charset="2"/>
              </a:rPr>
              <a:t> X </a:t>
            </a:r>
            <a:r>
              <a:rPr lang="en-US" sz="2400" dirty="0" err="1">
                <a:solidFill>
                  <a:srgbClr val="FFFFFF"/>
                </a:solidFill>
                <a:sym typeface="Wingdings" panose="05000000000000000000" pitchFamily="2" charset="2"/>
              </a:rPr>
              <a:t>Vol</a:t>
            </a:r>
            <a:r>
              <a:rPr lang="en-US" sz="2400" baseline="-25000" dirty="0" err="1">
                <a:solidFill>
                  <a:srgbClr val="FFFFFF"/>
                </a:solidFill>
                <a:sym typeface="Wingdings" panose="05000000000000000000" pitchFamily="2" charset="2"/>
              </a:rPr>
              <a:t>base</a:t>
            </a:r>
            <a:endParaRPr lang="en-US" sz="2400" baseline="-25000" dirty="0">
              <a:solidFill>
                <a:srgbClr val="FFFFFF"/>
              </a:solidFill>
              <a:sym typeface="Wingdings" panose="05000000000000000000" pitchFamily="2" charset="2"/>
            </a:endParaRP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u="sng" dirty="0">
                <a:cs typeface="Arial" charset="0"/>
              </a:rPr>
              <a:t>pH, pOH, [H</a:t>
            </a:r>
            <a:r>
              <a:rPr lang="en-US" u="sng" baseline="30000" dirty="0">
                <a:cs typeface="Arial" charset="0"/>
              </a:rPr>
              <a:t>+</a:t>
            </a:r>
            <a:r>
              <a:rPr lang="en-US" u="sng" dirty="0">
                <a:cs typeface="Arial" charset="0"/>
              </a:rPr>
              <a:t>], [OH</a:t>
            </a:r>
            <a:r>
              <a:rPr lang="en-US" u="sng" baseline="30000" dirty="0">
                <a:cs typeface="Arial" charset="0"/>
              </a:rPr>
              <a:t>-</a:t>
            </a:r>
            <a:r>
              <a:rPr lang="en-US" u="sng" dirty="0">
                <a:cs typeface="Arial" charset="0"/>
              </a:rPr>
              <a:t>]</a:t>
            </a:r>
            <a:r>
              <a:rPr lang="en-US" dirty="0">
                <a:cs typeface="Arial" charset="0"/>
              </a:rPr>
              <a:t>:  </a:t>
            </a:r>
            <a:r>
              <a:rPr lang="en-US" dirty="0">
                <a:cs typeface="Arial" charset="0"/>
                <a:hlinkClick r:id="rId2"/>
              </a:rPr>
              <a:t>pH Calculations</a:t>
            </a:r>
            <a:r>
              <a:rPr lang="en-US" dirty="0">
                <a:cs typeface="Arial" charset="0"/>
              </a:rPr>
              <a:t>	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19057DE-9955-3A91-7EED-78A2A70C32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Acids and Bases - properties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B63A7CB-D413-8754-DD34-FB9213048B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u="sng" dirty="0" err="1"/>
              <a:t>Br</a:t>
            </a:r>
            <a:r>
              <a:rPr lang="en-US" sz="2400" u="sng" dirty="0" err="1">
                <a:cs typeface="Arial" charset="0"/>
              </a:rPr>
              <a:t>Ø</a:t>
            </a:r>
            <a:r>
              <a:rPr lang="en-US" u="sng" dirty="0" err="1">
                <a:cs typeface="Arial" charset="0"/>
              </a:rPr>
              <a:t>nstad</a:t>
            </a:r>
            <a:r>
              <a:rPr lang="en-US" u="sng" dirty="0">
                <a:cs typeface="Arial" charset="0"/>
              </a:rPr>
              <a:t>-Lowry theory</a:t>
            </a:r>
          </a:p>
          <a:p>
            <a:pPr marL="457200" lvl="1" indent="0" eaLnBrk="1" hangingPunct="1">
              <a:buNone/>
              <a:defRPr/>
            </a:pPr>
            <a:r>
              <a:rPr lang="en-US" dirty="0">
                <a:cs typeface="Arial" charset="0"/>
              </a:rPr>
              <a:t>Any </a:t>
            </a:r>
            <a:r>
              <a:rPr lang="en-US" u="sng" dirty="0">
                <a:cs typeface="Arial" charset="0"/>
              </a:rPr>
              <a:t>donor</a:t>
            </a:r>
            <a:r>
              <a:rPr lang="en-US" dirty="0">
                <a:cs typeface="Arial" charset="0"/>
              </a:rPr>
              <a:t> of H</a:t>
            </a:r>
            <a:r>
              <a:rPr lang="en-US" baseline="30000" dirty="0">
                <a:cs typeface="Arial" charset="0"/>
              </a:rPr>
              <a:t>+</a:t>
            </a:r>
            <a:r>
              <a:rPr lang="en-US" dirty="0">
                <a:cs typeface="Arial" charset="0"/>
              </a:rPr>
              <a:t>= acid; any </a:t>
            </a:r>
            <a:r>
              <a:rPr lang="en-US" u="sng" dirty="0">
                <a:cs typeface="Arial" charset="0"/>
              </a:rPr>
              <a:t>acceptor</a:t>
            </a:r>
            <a:r>
              <a:rPr lang="en-US" dirty="0">
                <a:cs typeface="Arial" charset="0"/>
              </a:rPr>
              <a:t> = base</a:t>
            </a:r>
          </a:p>
          <a:p>
            <a:pPr marL="457200" lvl="1" indent="0" eaLnBrk="1" hangingPunct="1">
              <a:buNone/>
              <a:defRPr/>
            </a:pPr>
            <a:r>
              <a:rPr lang="en-US" dirty="0">
                <a:cs typeface="Arial" charset="0"/>
              </a:rPr>
              <a:t>  Ex:  HCl + H</a:t>
            </a:r>
            <a:r>
              <a:rPr lang="en-US" baseline="-25000" dirty="0">
                <a:cs typeface="Arial" charset="0"/>
              </a:rPr>
              <a:t>2</a:t>
            </a:r>
            <a:r>
              <a:rPr lang="en-US" dirty="0">
                <a:cs typeface="Arial" charset="0"/>
              </a:rPr>
              <a:t>O      H</a:t>
            </a:r>
            <a:r>
              <a:rPr lang="en-US" baseline="-25000" dirty="0">
                <a:cs typeface="Arial" charset="0"/>
              </a:rPr>
              <a:t>3</a:t>
            </a:r>
            <a:r>
              <a:rPr lang="en-US" dirty="0">
                <a:cs typeface="Arial" charset="0"/>
              </a:rPr>
              <a:t>O</a:t>
            </a:r>
            <a:r>
              <a:rPr lang="en-US" baseline="30000" dirty="0">
                <a:cs typeface="Arial" charset="0"/>
              </a:rPr>
              <a:t>+</a:t>
            </a:r>
            <a:r>
              <a:rPr lang="en-US" dirty="0">
                <a:cs typeface="Arial" charset="0"/>
              </a:rPr>
              <a:t> + Cl</a:t>
            </a:r>
            <a:r>
              <a:rPr lang="en-US" baseline="30000" dirty="0">
                <a:cs typeface="Arial" charset="0"/>
              </a:rPr>
              <a:t>-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cs typeface="Arial" charset="0"/>
              </a:rPr>
              <a:t>		      </a:t>
            </a:r>
            <a:r>
              <a:rPr lang="en-US" baseline="30000" dirty="0">
                <a:cs typeface="Arial" charset="0"/>
              </a:rPr>
              <a:t>acid</a:t>
            </a:r>
            <a:r>
              <a:rPr lang="en-US" dirty="0">
                <a:cs typeface="Arial" charset="0"/>
              </a:rPr>
              <a:t>     </a:t>
            </a:r>
            <a:r>
              <a:rPr lang="en-US" baseline="30000" dirty="0">
                <a:cs typeface="Arial" charset="0"/>
              </a:rPr>
              <a:t>base         hydronium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cs typeface="Arial" charset="0"/>
              </a:rPr>
              <a:t>Acid + Base          Conjugate Acid + Conj. Base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cs typeface="Arial" charset="0"/>
            </a:endParaRPr>
          </a:p>
          <a:p>
            <a:pPr marL="457200" lvl="1" indent="0" eaLnBrk="1" hangingPunct="1">
              <a:buNone/>
              <a:defRPr/>
            </a:pPr>
            <a:r>
              <a:rPr lang="en-US" dirty="0">
                <a:cs typeface="Arial" charset="0"/>
              </a:rPr>
              <a:t>  Ex:  NH</a:t>
            </a:r>
            <a:r>
              <a:rPr lang="en-US" baseline="-25000" dirty="0">
                <a:cs typeface="Arial" charset="0"/>
              </a:rPr>
              <a:t>3</a:t>
            </a:r>
            <a:r>
              <a:rPr lang="en-US" dirty="0">
                <a:cs typeface="Arial" charset="0"/>
              </a:rPr>
              <a:t> + H</a:t>
            </a:r>
            <a:r>
              <a:rPr lang="en-US" baseline="-25000" dirty="0">
                <a:cs typeface="Arial" charset="0"/>
              </a:rPr>
              <a:t>2</a:t>
            </a:r>
            <a:r>
              <a:rPr lang="en-US" dirty="0">
                <a:cs typeface="Arial" charset="0"/>
              </a:rPr>
              <a:t>O       NH</a:t>
            </a:r>
            <a:r>
              <a:rPr lang="en-US" baseline="-25000" dirty="0">
                <a:cs typeface="Arial" charset="0"/>
              </a:rPr>
              <a:t>4</a:t>
            </a:r>
            <a:r>
              <a:rPr lang="en-US" baseline="30000" dirty="0">
                <a:cs typeface="Arial" charset="0"/>
              </a:rPr>
              <a:t>+</a:t>
            </a:r>
            <a:r>
              <a:rPr lang="en-US" dirty="0">
                <a:cs typeface="Arial" charset="0"/>
              </a:rPr>
              <a:t> + OH</a:t>
            </a:r>
            <a:r>
              <a:rPr lang="en-US" baseline="30000" dirty="0">
                <a:cs typeface="Arial" charset="0"/>
              </a:rPr>
              <a:t>-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cs typeface="Arial" charset="0"/>
              </a:rPr>
              <a:t>		     </a:t>
            </a:r>
            <a:r>
              <a:rPr lang="en-US" b="1" baseline="30000" dirty="0">
                <a:cs typeface="Arial" charset="0"/>
              </a:rPr>
              <a:t>base</a:t>
            </a:r>
            <a:r>
              <a:rPr lang="en-US" b="1" dirty="0">
                <a:cs typeface="Arial" charset="0"/>
              </a:rPr>
              <a:t>      </a:t>
            </a:r>
            <a:r>
              <a:rPr lang="en-US" b="1" baseline="30000" dirty="0">
                <a:cs typeface="Arial" charset="0"/>
              </a:rPr>
              <a:t>acid         conj. acid</a:t>
            </a:r>
            <a:r>
              <a:rPr lang="en-US" b="1" dirty="0">
                <a:cs typeface="Arial" charset="0"/>
              </a:rPr>
              <a:t>   </a:t>
            </a:r>
            <a:r>
              <a:rPr lang="en-US" b="1" baseline="30000" dirty="0">
                <a:cs typeface="Arial" charset="0"/>
              </a:rPr>
              <a:t>conj. base</a:t>
            </a:r>
            <a:endParaRPr lang="en-US" dirty="0">
              <a:cs typeface="Arial" charset="0"/>
            </a:endParaRPr>
          </a:p>
        </p:txBody>
      </p:sp>
      <p:sp>
        <p:nvSpPr>
          <p:cNvPr id="6148" name="Line 4">
            <a:extLst>
              <a:ext uri="{FF2B5EF4-FFF2-40B4-BE49-F238E27FC236}">
                <a16:creationId xmlns:a16="http://schemas.microsoft.com/office/drawing/2014/main" id="{2DAF8F0F-9CA0-52A3-D63C-1C4FDA1F93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2895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Line 6">
            <a:extLst>
              <a:ext uri="{FF2B5EF4-FFF2-40B4-BE49-F238E27FC236}">
                <a16:creationId xmlns:a16="http://schemas.microsoft.com/office/drawing/2014/main" id="{FA9D441D-78BB-BF09-5238-4B90596C91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962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7">
            <a:extLst>
              <a:ext uri="{FF2B5EF4-FFF2-40B4-BE49-F238E27FC236}">
                <a16:creationId xmlns:a16="http://schemas.microsoft.com/office/drawing/2014/main" id="{9EB7A923-8724-3E64-15D5-4F0270F08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5029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16868-B560-4C53-F9B3-0C19E2189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FA19E-E074-0D5D-1AE1-6E2F6D8A0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CA56FEB-1885-9F83-559B-3A7078896A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Acids and Bases - properties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E9E3502-A911-62BD-7ED1-645ADB16F1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u="sng" dirty="0" err="1"/>
              <a:t>Amphoterics</a:t>
            </a:r>
            <a:r>
              <a:rPr lang="en-US" dirty="0"/>
              <a:t> – compounds that sometimes act as acids, sometimes as bases</a:t>
            </a:r>
          </a:p>
          <a:p>
            <a:pPr marL="0" indent="0" eaLnBrk="1" hangingPunct="1">
              <a:buNone/>
              <a:defRPr/>
            </a:pPr>
            <a:endParaRPr lang="en-US" dirty="0"/>
          </a:p>
          <a:p>
            <a:pPr marL="0" indent="0" eaLnBrk="1" hangingPunct="1">
              <a:buNone/>
              <a:defRPr/>
            </a:pPr>
            <a:r>
              <a:rPr lang="en-US" dirty="0"/>
              <a:t>  Ex:  HCl + H</a:t>
            </a:r>
            <a:r>
              <a:rPr lang="en-US" baseline="-25000" dirty="0"/>
              <a:t>2</a:t>
            </a:r>
            <a:r>
              <a:rPr lang="en-US" dirty="0"/>
              <a:t>O </a:t>
            </a:r>
            <a:r>
              <a:rPr lang="en-US" dirty="0">
                <a:sym typeface="Wingdings" pitchFamily="2" charset="2"/>
              </a:rPr>
              <a:t> H</a:t>
            </a:r>
            <a:r>
              <a:rPr lang="en-US" baseline="-25000" dirty="0">
                <a:sym typeface="Wingdings" pitchFamily="2" charset="2"/>
              </a:rPr>
              <a:t>3</a:t>
            </a:r>
            <a:r>
              <a:rPr lang="en-US" dirty="0">
                <a:sym typeface="Wingdings" pitchFamily="2" charset="2"/>
              </a:rPr>
              <a:t>O</a:t>
            </a:r>
            <a:r>
              <a:rPr lang="en-US" baseline="30000" dirty="0">
                <a:sym typeface="Wingdings" pitchFamily="2" charset="2"/>
              </a:rPr>
              <a:t>+</a:t>
            </a:r>
            <a:r>
              <a:rPr lang="en-US" dirty="0">
                <a:sym typeface="Wingdings" pitchFamily="2" charset="2"/>
              </a:rPr>
              <a:t> + Cl</a:t>
            </a:r>
            <a:r>
              <a:rPr lang="en-US" baseline="30000" dirty="0">
                <a:sym typeface="Wingdings" pitchFamily="2" charset="2"/>
              </a:rPr>
              <a:t>-</a:t>
            </a:r>
            <a:endParaRPr lang="en-US" dirty="0">
              <a:sym typeface="Wingdings" pitchFamily="2" charset="2"/>
            </a:endParaRPr>
          </a:p>
          <a:p>
            <a:pPr marL="0" indent="0" eaLnBrk="1" hangingPunct="1">
              <a:buNone/>
              <a:defRPr/>
            </a:pPr>
            <a:r>
              <a:rPr lang="en-US" dirty="0">
                <a:sym typeface="Wingdings" pitchFamily="2" charset="2"/>
              </a:rPr>
              <a:t>  Ex:</a:t>
            </a:r>
            <a:r>
              <a:rPr lang="en-US" dirty="0"/>
              <a:t>  NH</a:t>
            </a:r>
            <a:r>
              <a:rPr lang="en-US" baseline="-25000" dirty="0"/>
              <a:t>3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O </a:t>
            </a:r>
            <a:r>
              <a:rPr lang="en-US" dirty="0">
                <a:sym typeface="Wingdings" pitchFamily="2" charset="2"/>
              </a:rPr>
              <a:t> NH</a:t>
            </a:r>
            <a:r>
              <a:rPr lang="en-US" baseline="-25000" dirty="0">
                <a:sym typeface="Wingdings" pitchFamily="2" charset="2"/>
              </a:rPr>
              <a:t>4</a:t>
            </a:r>
            <a:r>
              <a:rPr lang="en-US" baseline="30000" dirty="0">
                <a:sym typeface="Wingdings" pitchFamily="2" charset="2"/>
              </a:rPr>
              <a:t>+</a:t>
            </a:r>
            <a:r>
              <a:rPr lang="en-US" dirty="0">
                <a:sym typeface="Wingdings" pitchFamily="2" charset="2"/>
              </a:rPr>
              <a:t> + OH</a:t>
            </a:r>
            <a:r>
              <a:rPr lang="en-US" baseline="30000" dirty="0">
                <a:sym typeface="Wingdings" pitchFamily="2" charset="2"/>
              </a:rPr>
              <a:t>-</a:t>
            </a:r>
            <a:endParaRPr lang="en-US" dirty="0">
              <a:sym typeface="Wingdings" pitchFamily="2" charset="2"/>
            </a:endParaRPr>
          </a:p>
          <a:p>
            <a:pPr lvl="1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0649DF3-10E8-FE93-38B9-8E01A3A51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Acids and Bases - properties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AA8B77A-3DC2-A15B-038A-0A569E0CD5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u="sng" dirty="0"/>
              <a:t>Acidic &amp; basic anhydrides </a:t>
            </a:r>
            <a:r>
              <a:rPr lang="en-US" dirty="0"/>
              <a:t>(w/o water)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Acidic anhydride = oxide producing acid w/ water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		SO</a:t>
            </a:r>
            <a:r>
              <a:rPr lang="en-US" baseline="-25000" dirty="0"/>
              <a:t>2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O </a:t>
            </a:r>
            <a:r>
              <a:rPr lang="en-US" dirty="0">
                <a:sym typeface="Wingdings" pitchFamily="2" charset="2"/>
              </a:rPr>
              <a:t> H</a:t>
            </a:r>
            <a:r>
              <a:rPr lang="en-US" baseline="-25000" dirty="0">
                <a:sym typeface="Wingdings" pitchFamily="2" charset="2"/>
              </a:rPr>
              <a:t>2</a:t>
            </a:r>
            <a:r>
              <a:rPr lang="en-US" dirty="0">
                <a:sym typeface="Wingdings" pitchFamily="2" charset="2"/>
              </a:rPr>
              <a:t>SO</a:t>
            </a:r>
            <a:r>
              <a:rPr lang="en-US" baseline="-25000" dirty="0">
                <a:sym typeface="Wingdings" pitchFamily="2" charset="2"/>
              </a:rPr>
              <a:t>3</a:t>
            </a:r>
            <a:endParaRPr lang="en-US" dirty="0">
              <a:sym typeface="Wingdings" pitchFamily="2" charset="2"/>
            </a:endParaRPr>
          </a:p>
          <a:p>
            <a:pPr marL="457200" lvl="1" indent="0" eaLnBrk="1" hangingPunct="1">
              <a:buNone/>
              <a:defRPr/>
            </a:pPr>
            <a:r>
              <a:rPr lang="en-US" dirty="0"/>
              <a:t>Basic anhydride = oxide producing base w/ water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		Na</a:t>
            </a:r>
            <a:r>
              <a:rPr lang="en-US" baseline="-25000" dirty="0"/>
              <a:t>2</a:t>
            </a:r>
            <a:r>
              <a:rPr lang="en-US" dirty="0"/>
              <a:t>O + H</a:t>
            </a:r>
            <a:r>
              <a:rPr lang="en-US" baseline="-25000" dirty="0"/>
              <a:t>2</a:t>
            </a:r>
            <a:r>
              <a:rPr lang="en-US" dirty="0"/>
              <a:t>O </a:t>
            </a:r>
            <a:r>
              <a:rPr lang="en-US" dirty="0">
                <a:sym typeface="Wingdings" pitchFamily="2" charset="2"/>
              </a:rPr>
              <a:t> 2 NaOH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78BB603-DD99-76EA-BECE-B4B1ED5C96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Acids and Bases - properties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6447AE3-6B95-2082-7BB8-EDA59CF87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u="sng" dirty="0"/>
              <a:t>Acid/base strength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Acids that ionize completely into + and – ions = </a:t>
            </a:r>
            <a:r>
              <a:rPr lang="en-US" u="sng" dirty="0"/>
              <a:t>strong acid</a:t>
            </a:r>
            <a:r>
              <a:rPr lang="en-US" dirty="0"/>
              <a:t> (pH of 0 – 2)</a:t>
            </a:r>
          </a:p>
          <a:p>
            <a:pPr marL="457200" lvl="1" indent="0" eaLnBrk="1" hangingPunct="1">
              <a:buNone/>
              <a:defRPr/>
            </a:pPr>
            <a:endParaRPr lang="en-US" dirty="0"/>
          </a:p>
          <a:p>
            <a:pPr marL="457200" lvl="1" indent="0" eaLnBrk="1" hangingPunct="1">
              <a:buNone/>
              <a:defRPr/>
            </a:pPr>
            <a:r>
              <a:rPr lang="en-US" dirty="0"/>
              <a:t>Bases that ionize completely into + and – ions = </a:t>
            </a:r>
            <a:r>
              <a:rPr lang="en-US" u="sng" dirty="0"/>
              <a:t>strong base</a:t>
            </a:r>
            <a:r>
              <a:rPr lang="en-US" dirty="0"/>
              <a:t> (pH of 12 – 14) </a:t>
            </a:r>
          </a:p>
          <a:p>
            <a:pPr marL="457200" lvl="1" indent="0" eaLnBrk="1" hangingPunct="1">
              <a:buNone/>
              <a:defRPr/>
            </a:pPr>
            <a:endParaRPr lang="en-US" dirty="0"/>
          </a:p>
          <a:p>
            <a:pPr marL="457200" lvl="1" indent="0" eaLnBrk="1" hangingPunct="1">
              <a:buNone/>
              <a:defRPr/>
            </a:pPr>
            <a:r>
              <a:rPr lang="en-US" u="sng" dirty="0"/>
              <a:t>Weak acid/base</a:t>
            </a:r>
            <a:r>
              <a:rPr lang="en-US" dirty="0"/>
              <a:t> = pH 2.1 – 6.9; 7.1 – 11.9</a:t>
            </a:r>
          </a:p>
          <a:p>
            <a:pPr marL="457200" lvl="1" indent="0" eaLnBrk="1" hangingPunct="1">
              <a:buNone/>
              <a:defRPr/>
            </a:pPr>
            <a:endParaRPr lang="en-US" dirty="0"/>
          </a:p>
          <a:p>
            <a:pPr marL="457200" lvl="1" indent="0" eaLnBrk="1" hangingPunct="1">
              <a:buNone/>
              <a:defRPr/>
            </a:pPr>
            <a:r>
              <a:rPr lang="en-US" u="sng" dirty="0"/>
              <a:t>Neutral</a:t>
            </a:r>
            <a:r>
              <a:rPr lang="en-US" dirty="0"/>
              <a:t> = pH of 7</a:t>
            </a:r>
            <a:endParaRPr lang="en-US" u="sng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1E8CE59-AF26-D666-B661-E577605D7B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 quick look at water…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E71F36C-3A4A-9D49-1CD0-0FF6422557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 - amphoteric</a:t>
            </a:r>
          </a:p>
          <a:p>
            <a:pPr marL="457200" lvl="1" indent="0" eaLnBrk="1" hangingPunct="1">
              <a:buNone/>
              <a:defRPr/>
            </a:pPr>
            <a:r>
              <a:rPr lang="en-US" dirty="0"/>
              <a:t>Sometimes loses H</a:t>
            </a:r>
            <a:r>
              <a:rPr lang="en-US" baseline="30000" dirty="0"/>
              <a:t>+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OH</a:t>
            </a:r>
            <a:r>
              <a:rPr lang="en-US" baseline="30000" dirty="0">
                <a:sym typeface="Wingdings" pitchFamily="2" charset="2"/>
              </a:rPr>
              <a:t>-</a:t>
            </a:r>
          </a:p>
          <a:p>
            <a:pPr marL="457200" lvl="1" indent="0" eaLnBrk="1" hangingPunct="1">
              <a:buNone/>
              <a:defRPr/>
            </a:pPr>
            <a:r>
              <a:rPr lang="en-US" dirty="0">
                <a:sym typeface="Wingdings" pitchFamily="2" charset="2"/>
              </a:rPr>
              <a:t>Sometimes gains H</a:t>
            </a:r>
            <a:r>
              <a:rPr lang="en-US" baseline="30000" dirty="0">
                <a:sym typeface="Wingdings" pitchFamily="2" charset="2"/>
              </a:rPr>
              <a:t>+</a:t>
            </a:r>
            <a:r>
              <a:rPr lang="en-US" dirty="0">
                <a:sym typeface="Wingdings" pitchFamily="2" charset="2"/>
              </a:rPr>
              <a:t>  H</a:t>
            </a:r>
            <a:r>
              <a:rPr lang="en-US" baseline="-25000" dirty="0">
                <a:sym typeface="Wingdings" pitchFamily="2" charset="2"/>
              </a:rPr>
              <a:t>3</a:t>
            </a:r>
            <a:r>
              <a:rPr lang="en-US" dirty="0">
                <a:sym typeface="Wingdings" pitchFamily="2" charset="2"/>
              </a:rPr>
              <a:t>O</a:t>
            </a:r>
            <a:r>
              <a:rPr lang="en-US" baseline="30000" dirty="0">
                <a:sym typeface="Wingdings" pitchFamily="2" charset="2"/>
              </a:rPr>
              <a:t>+</a:t>
            </a:r>
            <a:r>
              <a:rPr lang="en-US" dirty="0">
                <a:sym typeface="Wingdings" pitchFamily="2" charset="2"/>
              </a:rPr>
              <a:t> (hydronium ion)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sym typeface="Wingdings" pitchFamily="2" charset="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E2D02A71-BB72-0125-B98F-1E468073AB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Acid/Base problems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4D1D2BC-9D3C-13A4-85A6-76A6403445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915400" cy="4530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Chapter 19 (3, 4, 6, 8, 53, 56, 57, 84, 85, 88, 89)</a:t>
            </a:r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319B6-F738-31E9-77E1-036516F54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Neutralization reactions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5FDCC-A45A-D02A-0265-1B54EC1E4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PO</a:t>
            </a:r>
            <a:r>
              <a:rPr lang="en-US" baseline="-25000" dirty="0"/>
              <a:t>4</a:t>
            </a:r>
            <a:r>
              <a:rPr lang="en-US" dirty="0"/>
              <a:t> + </a:t>
            </a:r>
            <a:r>
              <a:rPr lang="en-US" dirty="0" err="1"/>
              <a:t>NaOH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H</a:t>
            </a:r>
            <a:r>
              <a:rPr lang="en-US" baseline="-25000" dirty="0">
                <a:sym typeface="Wingdings" panose="05000000000000000000" pitchFamily="2" charset="2"/>
              </a:rPr>
              <a:t>2</a:t>
            </a:r>
            <a:r>
              <a:rPr lang="en-US" dirty="0">
                <a:sym typeface="Wingdings" panose="05000000000000000000" pitchFamily="2" charset="2"/>
              </a:rPr>
              <a:t>O + Na</a:t>
            </a:r>
            <a:r>
              <a:rPr lang="en-US" baseline="-25000" dirty="0"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PO</a:t>
            </a:r>
            <a:r>
              <a:rPr lang="en-US" baseline="-25000" dirty="0">
                <a:sym typeface="Wingdings" panose="05000000000000000000" pitchFamily="2" charset="2"/>
              </a:rPr>
              <a:t>4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en-US" dirty="0">
                <a:sym typeface="Wingdings" panose="05000000000000000000" pitchFamily="2" charset="2"/>
              </a:rPr>
              <a:t>H</a:t>
            </a:r>
            <a:r>
              <a:rPr lang="en-US" baseline="-25000" dirty="0">
                <a:sym typeface="Wingdings" panose="05000000000000000000" pitchFamily="2" charset="2"/>
              </a:rPr>
              <a:t>2</a:t>
            </a:r>
            <a:r>
              <a:rPr lang="en-US" dirty="0">
                <a:sym typeface="Wingdings" panose="05000000000000000000" pitchFamily="2" charset="2"/>
              </a:rPr>
              <a:t>SO</a:t>
            </a:r>
            <a:r>
              <a:rPr lang="en-US" baseline="-25000" dirty="0">
                <a:sym typeface="Wingdings" panose="05000000000000000000" pitchFamily="2" charset="2"/>
              </a:rPr>
              <a:t>4</a:t>
            </a:r>
            <a:r>
              <a:rPr lang="en-US" dirty="0">
                <a:sym typeface="Wingdings" panose="05000000000000000000" pitchFamily="2" charset="2"/>
              </a:rPr>
              <a:t> + Ba(OH)</a:t>
            </a:r>
            <a:r>
              <a:rPr lang="en-US" baseline="-25000" dirty="0">
                <a:sym typeface="Wingdings" panose="05000000000000000000" pitchFamily="2" charset="2"/>
              </a:rPr>
              <a:t>2</a:t>
            </a:r>
            <a:r>
              <a:rPr lang="en-US" dirty="0">
                <a:sym typeface="Wingdings" panose="05000000000000000000" pitchFamily="2" charset="2"/>
              </a:rPr>
              <a:t>  H</a:t>
            </a:r>
            <a:r>
              <a:rPr lang="en-US" baseline="-25000" dirty="0">
                <a:sym typeface="Wingdings" panose="05000000000000000000" pitchFamily="2" charset="2"/>
              </a:rPr>
              <a:t>2</a:t>
            </a:r>
            <a:r>
              <a:rPr lang="en-US" dirty="0">
                <a:sym typeface="Wingdings" panose="05000000000000000000" pitchFamily="2" charset="2"/>
              </a:rPr>
              <a:t>O + BaSO</a:t>
            </a:r>
            <a:r>
              <a:rPr lang="en-US" baseline="-25000" dirty="0">
                <a:sym typeface="Wingdings" panose="05000000000000000000" pitchFamily="2" charset="2"/>
              </a:rPr>
              <a:t>4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en-US" dirty="0" err="1">
                <a:sym typeface="Wingdings" panose="05000000000000000000" pitchFamily="2" charset="2"/>
              </a:rPr>
              <a:t>HCl</a:t>
            </a:r>
            <a:r>
              <a:rPr lang="en-US" dirty="0">
                <a:sym typeface="Wingdings" panose="05000000000000000000" pitchFamily="2" charset="2"/>
              </a:rPr>
              <a:t> + KOH  H</a:t>
            </a:r>
            <a:r>
              <a:rPr lang="en-US" baseline="-25000" dirty="0">
                <a:sym typeface="Wingdings" panose="05000000000000000000" pitchFamily="2" charset="2"/>
              </a:rPr>
              <a:t>2</a:t>
            </a:r>
            <a:r>
              <a:rPr lang="en-US" dirty="0">
                <a:sym typeface="Wingdings" panose="05000000000000000000" pitchFamily="2" charset="2"/>
              </a:rPr>
              <a:t>O + </a:t>
            </a:r>
            <a:r>
              <a:rPr lang="en-US" dirty="0" err="1">
                <a:sym typeface="Wingdings" panose="05000000000000000000" pitchFamily="2" charset="2"/>
              </a:rPr>
              <a:t>KCl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en-US" dirty="0">
                <a:sym typeface="Wingdings" panose="05000000000000000000" pitchFamily="2" charset="2"/>
              </a:rPr>
              <a:t>HNO</a:t>
            </a:r>
            <a:r>
              <a:rPr lang="en-US" baseline="-25000" dirty="0"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 + Ca(OH)</a:t>
            </a:r>
            <a:r>
              <a:rPr lang="en-US" baseline="-25000" dirty="0">
                <a:sym typeface="Wingdings" panose="05000000000000000000" pitchFamily="2" charset="2"/>
              </a:rPr>
              <a:t>2</a:t>
            </a:r>
            <a:r>
              <a:rPr lang="en-US" dirty="0">
                <a:sym typeface="Wingdings" panose="05000000000000000000" pitchFamily="2" charset="2"/>
              </a:rPr>
              <a:t>  H</a:t>
            </a:r>
            <a:r>
              <a:rPr lang="en-US" baseline="-25000" dirty="0">
                <a:sym typeface="Wingdings" panose="05000000000000000000" pitchFamily="2" charset="2"/>
              </a:rPr>
              <a:t>2</a:t>
            </a:r>
            <a:r>
              <a:rPr lang="en-US" dirty="0">
                <a:sym typeface="Wingdings" panose="05000000000000000000" pitchFamily="2" charset="2"/>
              </a:rPr>
              <a:t>O + Ca(NO</a:t>
            </a:r>
            <a:r>
              <a:rPr lang="en-US" baseline="-25000" dirty="0"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)</a:t>
            </a:r>
            <a:r>
              <a:rPr lang="en-US" baseline="-25000" dirty="0">
                <a:sym typeface="Wingdings" panose="05000000000000000000" pitchFamily="2" charset="2"/>
              </a:rPr>
              <a:t>2</a:t>
            </a:r>
            <a:endParaRPr lang="en-US" dirty="0">
              <a:sym typeface="Wingdings" panose="05000000000000000000" pitchFamily="2" charset="2"/>
            </a:endParaRPr>
          </a:p>
          <a:p>
            <a:pPr>
              <a:defRPr/>
            </a:pPr>
            <a:endParaRPr lang="en-US" dirty="0">
              <a:sym typeface="Wingdings" panose="05000000000000000000" pitchFamily="2" charset="2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400" dirty="0">
                <a:sym typeface="Wingdings" panose="05000000000000000000" pitchFamily="2" charset="2"/>
              </a:rPr>
              <a:t>#H</a:t>
            </a:r>
            <a:r>
              <a:rPr lang="en-US" sz="2400" baseline="30000" dirty="0">
                <a:sym typeface="Wingdings" panose="05000000000000000000" pitchFamily="2" charset="2"/>
              </a:rPr>
              <a:t>+</a:t>
            </a:r>
            <a:r>
              <a:rPr lang="en-US" sz="2400" dirty="0">
                <a:sym typeface="Wingdings" panose="05000000000000000000" pitchFamily="2" charset="2"/>
              </a:rPr>
              <a:t> ions X </a:t>
            </a:r>
            <a:r>
              <a:rPr lang="en-US" sz="2400" dirty="0" err="1">
                <a:sym typeface="Wingdings" panose="05000000000000000000" pitchFamily="2" charset="2"/>
              </a:rPr>
              <a:t>M</a:t>
            </a:r>
            <a:r>
              <a:rPr lang="en-US" sz="2400" baseline="-25000" dirty="0" err="1">
                <a:sym typeface="Wingdings" panose="05000000000000000000" pitchFamily="2" charset="2"/>
              </a:rPr>
              <a:t>acid</a:t>
            </a:r>
            <a:r>
              <a:rPr lang="en-US" sz="2400" baseline="-25000" dirty="0">
                <a:sym typeface="Wingdings" panose="05000000000000000000" pitchFamily="2" charset="2"/>
              </a:rPr>
              <a:t> </a:t>
            </a:r>
            <a:r>
              <a:rPr lang="en-US" sz="2400" dirty="0">
                <a:sym typeface="Wingdings" panose="05000000000000000000" pitchFamily="2" charset="2"/>
              </a:rPr>
              <a:t>X Vol </a:t>
            </a:r>
            <a:r>
              <a:rPr lang="en-US" sz="2400" baseline="-25000" dirty="0">
                <a:sym typeface="Wingdings" panose="05000000000000000000" pitchFamily="2" charset="2"/>
              </a:rPr>
              <a:t>acid</a:t>
            </a:r>
            <a:r>
              <a:rPr lang="en-US" sz="2400" dirty="0">
                <a:sym typeface="Wingdings" panose="05000000000000000000" pitchFamily="2" charset="2"/>
              </a:rPr>
              <a:t> = #OH</a:t>
            </a:r>
            <a:r>
              <a:rPr lang="en-US" sz="2400" baseline="30000" dirty="0">
                <a:sym typeface="Wingdings" panose="05000000000000000000" pitchFamily="2" charset="2"/>
              </a:rPr>
              <a:t>-</a:t>
            </a:r>
            <a:r>
              <a:rPr lang="en-US" sz="2400" dirty="0">
                <a:sym typeface="Wingdings" panose="05000000000000000000" pitchFamily="2" charset="2"/>
              </a:rPr>
              <a:t> ions X </a:t>
            </a:r>
            <a:r>
              <a:rPr lang="en-US" sz="2400" dirty="0" err="1">
                <a:sym typeface="Wingdings" panose="05000000000000000000" pitchFamily="2" charset="2"/>
              </a:rPr>
              <a:t>M</a:t>
            </a:r>
            <a:r>
              <a:rPr lang="en-US" sz="2400" baseline="-25000" dirty="0" err="1">
                <a:sym typeface="Wingdings" panose="05000000000000000000" pitchFamily="2" charset="2"/>
              </a:rPr>
              <a:t>base</a:t>
            </a:r>
            <a:r>
              <a:rPr lang="en-US" sz="2400" dirty="0">
                <a:sym typeface="Wingdings" panose="05000000000000000000" pitchFamily="2" charset="2"/>
              </a:rPr>
              <a:t> X </a:t>
            </a:r>
            <a:r>
              <a:rPr lang="en-US" sz="2400" dirty="0" err="1">
                <a:sym typeface="Wingdings" panose="05000000000000000000" pitchFamily="2" charset="2"/>
              </a:rPr>
              <a:t>Vol</a:t>
            </a:r>
            <a:r>
              <a:rPr lang="en-US" sz="2400" baseline="-25000" dirty="0" err="1">
                <a:sym typeface="Wingdings" panose="05000000000000000000" pitchFamily="2" charset="2"/>
              </a:rPr>
              <a:t>base</a:t>
            </a:r>
            <a:endParaRPr lang="en-US" sz="2400" baseline="-25000" dirty="0">
              <a:sym typeface="Wingdings" panose="05000000000000000000" pitchFamily="2" charset="2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400" baseline="-25000" dirty="0">
              <a:sym typeface="Wingdings" panose="05000000000000000000" pitchFamily="2" charset="2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sz="2400" dirty="0">
                <a:sym typeface="Wingdings" panose="05000000000000000000" pitchFamily="2" charset="2"/>
              </a:rPr>
              <a:t>(Your book will have you balance the equations and run mole ratios instead of the above method, so beginning problems will look different)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400" baseline="-25000" dirty="0">
              <a:sym typeface="Wingdings" panose="05000000000000000000" pitchFamily="2" charset="2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4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653</TotalTime>
  <Words>1520</Words>
  <Application>Microsoft Office PowerPoint</Application>
  <PresentationFormat>On-screen Show (4:3)</PresentationFormat>
  <Paragraphs>201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Wingdings</vt:lpstr>
      <vt:lpstr>Aptos</vt:lpstr>
      <vt:lpstr>Beam</vt:lpstr>
      <vt:lpstr>Chapter 19:  Acids and Bases</vt:lpstr>
      <vt:lpstr>Acids and Bases - properties</vt:lpstr>
      <vt:lpstr>Acids and Bases - properties</vt:lpstr>
      <vt:lpstr>Acids and Bases - properties</vt:lpstr>
      <vt:lpstr>Acids and Bases - properties</vt:lpstr>
      <vt:lpstr>Acids and Bases - properties</vt:lpstr>
      <vt:lpstr>A quick look at water…</vt:lpstr>
      <vt:lpstr>Acid/Base problems</vt:lpstr>
      <vt:lpstr>Neutralization reactions</vt:lpstr>
      <vt:lpstr>Neutralization calculation example</vt:lpstr>
      <vt:lpstr>Homework:</vt:lpstr>
      <vt:lpstr>Acidic vs. Basic solutions</vt:lpstr>
      <vt:lpstr>Ex:  If [H+] = 1.0 x 10-5M, is it an acid, base, or neutral?  What is the [OH-] of solution? </vt:lpstr>
      <vt:lpstr>Ex:  If [H+] = 1.0 x 10-5M, is it an acid, base, or neutral?  What is the [OH-] of solution? </vt:lpstr>
      <vt:lpstr>[ ] Homework:</vt:lpstr>
      <vt:lpstr>pH Concept</vt:lpstr>
      <vt:lpstr>pH Concept</vt:lpstr>
      <vt:lpstr>pH Concept</vt:lpstr>
      <vt:lpstr>pH Concept</vt:lpstr>
      <vt:lpstr>pH Concept</vt:lpstr>
      <vt:lpstr>pH Concept</vt:lpstr>
      <vt:lpstr>pH Concept</vt:lpstr>
      <vt:lpstr>pOH Concept</vt:lpstr>
      <vt:lpstr>PowerPoint Presentation</vt:lpstr>
      <vt:lpstr>pOH Concept</vt:lpstr>
      <vt:lpstr>pOH Concept</vt:lpstr>
      <vt:lpstr>Last one!</vt:lpstr>
      <vt:lpstr>pH Problems</vt:lpstr>
      <vt:lpstr>A Quick Review…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Johnson</dc:creator>
  <cp:lastModifiedBy>Scott Johnson</cp:lastModifiedBy>
  <cp:revision>47</cp:revision>
  <cp:lastPrinted>1601-01-01T00:00:00Z</cp:lastPrinted>
  <dcterms:created xsi:type="dcterms:W3CDTF">1601-01-01T00:00:00Z</dcterms:created>
  <dcterms:modified xsi:type="dcterms:W3CDTF">2025-07-16T22:28:21Z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