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84" r:id="rId3"/>
    <p:sldId id="285" r:id="rId4"/>
    <p:sldId id="276" r:id="rId5"/>
    <p:sldId id="278" r:id="rId6"/>
    <p:sldId id="279" r:id="rId7"/>
    <p:sldId id="275" r:id="rId8"/>
    <p:sldId id="277" r:id="rId9"/>
    <p:sldId id="281" r:id="rId10"/>
    <p:sldId id="274" r:id="rId11"/>
    <p:sldId id="273" r:id="rId12"/>
    <p:sldId id="282" r:id="rId13"/>
    <p:sldId id="280" r:id="rId14"/>
    <p:sldId id="283" r:id="rId15"/>
    <p:sldId id="257" r:id="rId16"/>
    <p:sldId id="258" r:id="rId17"/>
    <p:sldId id="269" r:id="rId18"/>
    <p:sldId id="270" r:id="rId19"/>
    <p:sldId id="271" r:id="rId20"/>
    <p:sldId id="260" r:id="rId21"/>
    <p:sldId id="261" r:id="rId22"/>
    <p:sldId id="272" r:id="rId23"/>
    <p:sldId id="259" r:id="rId24"/>
    <p:sldId id="267" r:id="rId25"/>
    <p:sldId id="263" r:id="rId26"/>
    <p:sldId id="264" r:id="rId27"/>
    <p:sldId id="265" r:id="rId28"/>
    <p:sldId id="266" r:id="rId29"/>
    <p:sldId id="268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CC00"/>
    <a:srgbClr val="FF0000"/>
    <a:srgbClr val="FFCC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365978-D70E-483F-A53F-D4A859AFF9EE}" v="19" dt="2025-07-17T21:17:26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Johnson" userId="c8e5ad30-523c-4d58-869c-aea467ce5173" providerId="ADAL" clId="{37365978-D70E-483F-A53F-D4A859AFF9EE}"/>
    <pc:docChg chg="modSld">
      <pc:chgData name="Scott Johnson" userId="c8e5ad30-523c-4d58-869c-aea467ce5173" providerId="ADAL" clId="{37365978-D70E-483F-A53F-D4A859AFF9EE}" dt="2025-07-17T21:17:26.473" v="16" actId="1076"/>
      <pc:docMkLst>
        <pc:docMk/>
      </pc:docMkLst>
      <pc:sldChg chg="modSp modAnim">
        <pc:chgData name="Scott Johnson" userId="c8e5ad30-523c-4d58-869c-aea467ce5173" providerId="ADAL" clId="{37365978-D70E-483F-A53F-D4A859AFF9EE}" dt="2025-07-17T21:07:17.185" v="11" actId="20577"/>
        <pc:sldMkLst>
          <pc:docMk/>
          <pc:sldMk cId="0" sldId="256"/>
        </pc:sldMkLst>
        <pc:spChg chg="mod">
          <ac:chgData name="Scott Johnson" userId="c8e5ad30-523c-4d58-869c-aea467ce5173" providerId="ADAL" clId="{37365978-D70E-483F-A53F-D4A859AFF9EE}" dt="2025-07-17T21:07:17.185" v="11" actId="20577"/>
          <ac:spMkLst>
            <pc:docMk/>
            <pc:sldMk cId="0" sldId="256"/>
            <ac:spMk id="5122" creationId="{0963921D-60CE-FC07-1CE2-946E2F5BCA38}"/>
          </ac:spMkLst>
        </pc:spChg>
        <pc:spChg chg="mod">
          <ac:chgData name="Scott Johnson" userId="c8e5ad30-523c-4d58-869c-aea467ce5173" providerId="ADAL" clId="{37365978-D70E-483F-A53F-D4A859AFF9EE}" dt="2025-07-17T21:07:08.720" v="0"/>
          <ac:spMkLst>
            <pc:docMk/>
            <pc:sldMk cId="0" sldId="256"/>
            <ac:spMk id="5123" creationId="{52BAFBDB-2238-A2C4-64BC-0BF2623DB868}"/>
          </ac:spMkLst>
        </pc:spChg>
      </pc:sldChg>
      <pc:sldChg chg="modSp mod">
        <pc:chgData name="Scott Johnson" userId="c8e5ad30-523c-4d58-869c-aea467ce5173" providerId="ADAL" clId="{37365978-D70E-483F-A53F-D4A859AFF9EE}" dt="2025-07-17T21:17:26.473" v="16" actId="1076"/>
        <pc:sldMkLst>
          <pc:docMk/>
          <pc:sldMk cId="0" sldId="275"/>
        </pc:sldMkLst>
        <pc:spChg chg="mod">
          <ac:chgData name="Scott Johnson" userId="c8e5ad30-523c-4d58-869c-aea467ce5173" providerId="ADAL" clId="{37365978-D70E-483F-A53F-D4A859AFF9EE}" dt="2025-07-17T21:17:26.473" v="16" actId="1076"/>
          <ac:spMkLst>
            <pc:docMk/>
            <pc:sldMk cId="0" sldId="275"/>
            <ac:spMk id="9" creationId="{8A3E49BB-2621-889C-B954-4182ACE35EAB}"/>
          </ac:spMkLst>
        </pc:spChg>
        <pc:spChg chg="mod">
          <ac:chgData name="Scott Johnson" userId="c8e5ad30-523c-4d58-869c-aea467ce5173" providerId="ADAL" clId="{37365978-D70E-483F-A53F-D4A859AFF9EE}" dt="2025-07-17T21:17:20.617" v="15" actId="1076"/>
          <ac:spMkLst>
            <pc:docMk/>
            <pc:sldMk cId="0" sldId="275"/>
            <ac:spMk id="28674" creationId="{5AF3EDD7-9791-BEE9-BD95-218D93CBD136}"/>
          </ac:spMkLst>
        </pc:spChg>
      </pc:sldChg>
      <pc:sldChg chg="modAnim">
        <pc:chgData name="Scott Johnson" userId="c8e5ad30-523c-4d58-869c-aea467ce5173" providerId="ADAL" clId="{37365978-D70E-483F-A53F-D4A859AFF9EE}" dt="2025-07-17T21:07:35.013" v="12"/>
        <pc:sldMkLst>
          <pc:docMk/>
          <pc:sldMk cId="0" sldId="28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843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EE7A1AF-243C-9EE7-E7B3-56F28BF864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B9B3DC6-3B32-1262-B5DE-D7704F3937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FE46CB0-AD5E-E9B7-F4E0-E89ABB3275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B6CCD-E99A-49B0-8356-25203BADEC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3334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CB6E92-90EC-CAFD-1454-46BA170897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600260-386B-06B2-A02A-CC33F5B443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D108BA-4505-362A-7002-AB05593D9B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5DE27-DB00-4971-8FD9-E4447914E8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3910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BE48F4-3579-54DC-2105-E28E2BF13B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B16BC0-9175-3AAD-3CA9-AA7B1969D3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02AE80-A5D1-1E57-445C-AC0B3E82B7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A632D-A3AA-4211-9984-2D2290D33D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198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89B270-CDF5-E045-145C-0C7F937FB6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E138A0-7585-3AFA-EC28-04BBB276D1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CC11D3-4706-6B6B-A0DD-96B398AAC2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56A2C-3C9F-4C78-A4F8-35706D3E7D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1793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F019938-4BEE-65CD-BED8-AC3FFA0398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A374EEB-FB71-B7C2-DD2A-3A56B599AE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A1CDFCB-0A12-FAB8-DF17-8AB5472C04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E0238-BC41-4560-B9CC-4804007553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7244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636883D-05ED-9057-B558-C3CBB25698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777CF5B-49DC-2863-BF58-5B6D50967A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006A41F-E93B-5363-F1E8-975C413BCC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7FCFB-6B98-4E23-AB1D-59A98BDE75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417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402B2A5-6B07-79B6-1463-F9AD086412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6B2CA72-9232-5257-A30A-AACE0CA724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19902A-6E0E-349D-C357-0F6BD2D14A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B2B88-9BAB-4262-9D8B-F597FD09FF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10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ED0DAD-C795-75A3-3745-703EA87BC9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9B4A3-6FB0-63D0-A10D-F6A88B5B02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F47BBC-34BC-3DE5-35B2-8ACC8727BC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72823-3309-4C54-869B-FC92F72C46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7192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4D5299-EFFE-2D27-CBA0-712DCB98F5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5403DA-2ED1-3F09-18CB-D6A9C37083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525C08-5FDD-A0D6-B12F-53FF32FC68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AB658-0512-4BD5-A933-69CC46C053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9021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825386-8CA3-0A34-E279-4299377CA8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E40E830-6BD2-9A8D-E6A0-017FED911C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F7F5C7-4BE5-2E6E-1B67-2F75283A3B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2FB33-5B01-4AB4-B912-0FD5DF4345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221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675C37-6420-A842-BBBD-17D5A57D53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4D46CB-8B91-5F5D-28CF-8C5859113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BE7B952-168A-EE63-85E8-B4DE941F97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98C6E-146D-4C54-9CC3-B196829898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8117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871EEBC-92C0-D3CD-947A-D98EFAB248C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13BB2669-483C-E11D-24EE-B1C462260A29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114D133C-5654-43A8-3874-2FB72BB0B48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46867245-D0EB-4CB2-812A-E0EA90C4836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2" name="Rectangle 6">
            <a:extLst>
              <a:ext uri="{FF2B5EF4-FFF2-40B4-BE49-F238E27FC236}">
                <a16:creationId xmlns:a16="http://schemas.microsoft.com/office/drawing/2014/main" id="{9E965DC0-7343-431A-E977-8926F5D5C2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BE1803E-B0FC-400E-A747-79D7DAEA95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goldennumber.net/body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085KSyQVb-U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upload.wikimedia.org/wikipedia/commons/1/12/13th_century_anatomical_illustration_-_sharp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en.wikipedia.org/wiki/Image:Anatomical_Man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file:///C:\Videos\Knights_of_Malta_and_Vesalius_s_Anatomy_Theater.asf" TargetMode="External"/><Relationship Id="rId2" Type="http://schemas.openxmlformats.org/officeDocument/2006/relationships/hyperlink" Target="https://www.youtube.com/watch?v=BcIrpyxRoS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JTBc159bqfA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963921D-60CE-FC07-1CE2-946E2F5BCA38}"/>
              </a:ext>
            </a:extLst>
          </p:cNvPr>
          <p:cNvSpPr>
            <a:spLocks noGrp="1" noRot="1" noChangeArrowheads="1"/>
          </p:cNvSpPr>
          <p:nvPr>
            <p:ph type="ctrTitle"/>
          </p:nvPr>
        </p:nvSpPr>
        <p:spPr>
          <a:xfrm>
            <a:off x="685800" y="2365375"/>
            <a:ext cx="7772400" cy="1216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/>
              <a:t>Chapter 1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2BAFBDB-2238-A2C4-64BC-0BF2623DB868}"/>
              </a:ext>
            </a:extLst>
          </p:cNvPr>
          <p:cNvSpPr>
            <a:spLocks noGrp="1" noRot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Intro to Anatomy/Physiology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 autoUpdateAnimBg="0"/>
      <p:bldP spid="5123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CDDED830-6DD8-BE84-99B2-67C0A5379F2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07403" y="0"/>
            <a:ext cx="8510588" cy="13255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Studying the Human Body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4C62E752-7A20-9F0E-3C05-3961E9EEF8DA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A study of anatomical relationships</a:t>
            </a:r>
          </a:p>
          <a:p>
            <a:pPr lvl="1" eaLnBrk="1" hangingPunct="1">
              <a:defRPr/>
            </a:pPr>
            <a:r>
              <a:rPr lang="en-US" i="1" dirty="0"/>
              <a:t>Doryphoros </a:t>
            </a:r>
            <a:r>
              <a:rPr lang="en-US" dirty="0"/>
              <a:t>(Roman)</a:t>
            </a:r>
            <a:endParaRPr lang="en-US" i="1" dirty="0"/>
          </a:p>
          <a:p>
            <a:pPr marL="914400" lvl="2" indent="0" eaLnBrk="1" hangingPunct="1">
              <a:buNone/>
              <a:defRPr/>
            </a:pPr>
            <a:r>
              <a:rPr lang="en-US" i="1" dirty="0"/>
              <a:t>“Spear Bearer”</a:t>
            </a:r>
          </a:p>
          <a:p>
            <a:pPr marL="914400" lvl="2" indent="0" eaLnBrk="1" hangingPunct="1">
              <a:buNone/>
              <a:defRPr/>
            </a:pPr>
            <a:r>
              <a:rPr lang="en-US" i="1" dirty="0"/>
              <a:t>~1</a:t>
            </a:r>
            <a:r>
              <a:rPr lang="en-US" i="1" baseline="30000" dirty="0"/>
              <a:t>st</a:t>
            </a:r>
            <a:r>
              <a:rPr lang="en-US" i="1" dirty="0"/>
              <a:t> century B.C.</a:t>
            </a:r>
          </a:p>
          <a:p>
            <a:pPr marL="914400" lvl="2" indent="0" eaLnBrk="1" hangingPunct="1">
              <a:buNone/>
              <a:defRPr/>
            </a:pPr>
            <a:r>
              <a:rPr lang="en-US" dirty="0"/>
              <a:t>Body dimensions modeled off of hand</a:t>
            </a:r>
          </a:p>
        </p:txBody>
      </p:sp>
      <p:pic>
        <p:nvPicPr>
          <p:cNvPr id="3076" name="Picture 5" descr="YRMNK06_800">
            <a:hlinkClick r:id="rId2" tooltip="Click to close"/>
            <a:extLst>
              <a:ext uri="{FF2B5EF4-FFF2-40B4-BE49-F238E27FC236}">
                <a16:creationId xmlns:a16="http://schemas.microsoft.com/office/drawing/2014/main" id="{93A27A24-558E-3BD5-C229-F705FB769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" y="1219200"/>
            <a:ext cx="4186238" cy="629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DB3DD-97F3-602F-3090-4A05D6CE9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2400" cy="13620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/>
              <a:t>The number phi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E3883-25FD-06DE-FB0B-58F635DD4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43200" y="2819400"/>
            <a:ext cx="7772400" cy="1500188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solidFill>
                  <a:srgbClr val="FFFF00"/>
                </a:solidFill>
                <a:hlinkClick r:id="rId2"/>
              </a:rPr>
              <a:t>The  </a:t>
            </a:r>
            <a:r>
              <a:rPr lang="en-US" sz="2800" dirty="0">
                <a:solidFill>
                  <a:srgbClr val="FFFF00"/>
                </a:solidFill>
                <a:hlinkClick r:id="rId2"/>
              </a:rPr>
              <a:t>Golden Number 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7C5D1CF-D1FA-EB76-0A1D-61FA3016990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28600" y="2514600"/>
            <a:ext cx="8510588" cy="1325563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Medieval Medical Illustrations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D60294B6-3C14-7703-EC10-2FEE01F507C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Circulatory System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96BCAB15-0F7E-2186-FEF2-ED6B2636F358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1749" name="Picture 5" descr="Image:13th century anatomical illustration - sharp.jpg">
            <a:hlinkClick r:id="rId2"/>
            <a:extLst>
              <a:ext uri="{FF2B5EF4-FFF2-40B4-BE49-F238E27FC236}">
                <a16:creationId xmlns:a16="http://schemas.microsoft.com/office/drawing/2014/main" id="{DB7DE054-36A0-9F78-F927-9F6786641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3657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3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17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5194BA56-581E-349C-65CF-4F9AFD6AF0E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Regional Ailments - Causes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FA7D08A-C8A9-E9E3-076C-8BBA5A9DBA67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2773" name="Picture 5" descr="Astrology played an important part in Medieval medicine; most educated physicians were trained in at least the basics of astrology to use in their practice.">
            <a:hlinkClick r:id="rId2" tooltip="Astrology played an important part in Medieval medicine; most educated physicians were trained in at least the basics of astrology to use in their practice."/>
            <a:extLst>
              <a:ext uri="{FF2B5EF4-FFF2-40B4-BE49-F238E27FC236}">
                <a16:creationId xmlns:a16="http://schemas.microsoft.com/office/drawing/2014/main" id="{7F7DA751-9AF1-56D5-91E0-74EBAF22F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0"/>
            <a:ext cx="4103688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5AF3EDD7-9791-BEE9-BD95-218D93CBD13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86385" y="5227637"/>
            <a:ext cx="8510588" cy="1325563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>
                <a:hlinkClick r:id="rId2"/>
              </a:rPr>
              <a:t>The Book That Fixed Anatomy: De Humani Corporis Fabrica by Andreas Vesalius</a:t>
            </a:r>
            <a:endParaRPr lang="en-US" sz="2400" dirty="0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252BA92-B98B-2DBF-6CD0-E28477CC8D74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/>
              <a:t>Andreas Vesalius (1514 – 1564)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/>
              <a:t>Publishes “De </a:t>
            </a:r>
            <a:r>
              <a:rPr lang="en-US" dirty="0" err="1"/>
              <a:t>Humani</a:t>
            </a:r>
            <a:r>
              <a:rPr lang="en-US" dirty="0"/>
              <a:t> </a:t>
            </a:r>
            <a:r>
              <a:rPr lang="en-US" dirty="0" err="1"/>
              <a:t>Corporis</a:t>
            </a:r>
            <a:r>
              <a:rPr lang="en-US" dirty="0"/>
              <a:t> </a:t>
            </a:r>
            <a:r>
              <a:rPr lang="en-US" dirty="0" err="1"/>
              <a:t>Fabrica</a:t>
            </a:r>
            <a:r>
              <a:rPr lang="en-US" dirty="0"/>
              <a:t>”  (On the Fabric of the Human Body) in 1543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BCAC60F4-9DE3-813E-469A-3A92E4F23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4800"/>
            <a:ext cx="815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b="1"/>
              <a:t>Revolutionizing Anatomy</a:t>
            </a:r>
          </a:p>
        </p:txBody>
      </p:sp>
      <p:sp>
        <p:nvSpPr>
          <p:cNvPr id="9" name="TextBox 8">
            <a:hlinkClick r:id="rId3" action="ppaction://hlinkfile"/>
            <a:extLst>
              <a:ext uri="{FF2B5EF4-FFF2-40B4-BE49-F238E27FC236}">
                <a16:creationId xmlns:a16="http://schemas.microsoft.com/office/drawing/2014/main" id="{8A3E49BB-2621-889C-B954-4182ACE35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41910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800" dirty="0">
                <a:hlinkClick r:id="rId4"/>
              </a:rPr>
              <a:t>Operating theater</a:t>
            </a:r>
            <a:endParaRPr lang="en-US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CA4930D-9C67-DF1A-4DDD-73E16CD253D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0" y="2438400"/>
            <a:ext cx="5535613" cy="1325563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Leonardo daVinci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927A8B99-8E5D-F561-E91C-4E25911244D2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1066800" y="3505200"/>
            <a:ext cx="3355975" cy="4422775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dirty="0"/>
              <a:t>1452 - 1519</a:t>
            </a:r>
          </a:p>
        </p:txBody>
      </p:sp>
      <p:pic>
        <p:nvPicPr>
          <p:cNvPr id="30725" name="Picture 5" descr="Leonardo">
            <a:extLst>
              <a:ext uri="{FF2B5EF4-FFF2-40B4-BE49-F238E27FC236}">
                <a16:creationId xmlns:a16="http://schemas.microsoft.com/office/drawing/2014/main" id="{9EFCF89F-443A-0548-99C2-0EBAED335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33400"/>
            <a:ext cx="4054475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 Box 6">
            <a:extLst>
              <a:ext uri="{FF2B5EF4-FFF2-40B4-BE49-F238E27FC236}">
                <a16:creationId xmlns:a16="http://schemas.microsoft.com/office/drawing/2014/main" id="{0F956628-E172-9A89-AC6D-01F0DBDD4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0"/>
            <a:ext cx="39624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4000" b="1">
                <a:solidFill>
                  <a:schemeClr val="hlink"/>
                </a:solidFill>
              </a:rPr>
              <a:t>The true first revolutionist?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build="p"/>
      <p:bldP spid="307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72AD6D32-87F1-CBF7-0ADD-8D1EED68D4D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A265F21-7F4D-4832-0459-D3A08D8FD89C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8917" name="Picture 5" descr="manalisa">
            <a:extLst>
              <a:ext uri="{FF2B5EF4-FFF2-40B4-BE49-F238E27FC236}">
                <a16:creationId xmlns:a16="http://schemas.microsoft.com/office/drawing/2014/main" id="{35B421EE-9342-7241-9664-E828CAAB3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0"/>
            <a:ext cx="5219700" cy="681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89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>
            <a:extLst>
              <a:ext uri="{FF2B5EF4-FFF2-40B4-BE49-F238E27FC236}">
                <a16:creationId xmlns:a16="http://schemas.microsoft.com/office/drawing/2014/main" id="{B667A4EC-CA2F-88A5-D1AD-F3633EF7B7D1}"/>
              </a:ext>
            </a:extLst>
          </p:cNvPr>
          <p:cNvSpPr>
            <a:spLocks noGrp="1" noRot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175A03DF-0AA0-8CBB-8677-02BE8231D266}"/>
              </a:ext>
            </a:extLst>
          </p:cNvPr>
          <p:cNvSpPr>
            <a:spLocks noGrp="1" noRot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6629" name="Picture 5" descr="proports">
            <a:extLst>
              <a:ext uri="{FF2B5EF4-FFF2-40B4-BE49-F238E27FC236}">
                <a16:creationId xmlns:a16="http://schemas.microsoft.com/office/drawing/2014/main" id="{F0D9EA0F-3A4B-9FC6-CF44-FA7A553A0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5" y="0"/>
            <a:ext cx="52959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D7B245E-033F-A56D-D899-CCEC5BAF1D5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CBFCB30F-965C-A2DC-67E8-15795F72BF32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5605" name="Picture 5" descr="leonardo_muscles">
            <a:extLst>
              <a:ext uri="{FF2B5EF4-FFF2-40B4-BE49-F238E27FC236}">
                <a16:creationId xmlns:a16="http://schemas.microsoft.com/office/drawing/2014/main" id="{CDA52C62-0B0A-C9EF-042A-0A657C371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76238"/>
            <a:ext cx="4578350" cy="648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933DC5DD-5489-992F-CE00-5399FECCA85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67E4E357-C9C6-02BD-CBA2-57F137ADA0E9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9941" name="Picture 5" descr="lesson3_2">
            <a:extLst>
              <a:ext uri="{FF2B5EF4-FFF2-40B4-BE49-F238E27FC236}">
                <a16:creationId xmlns:a16="http://schemas.microsoft.com/office/drawing/2014/main" id="{AFEE82CF-B489-47FA-01F9-1C142F105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0"/>
            <a:ext cx="4787900" cy="681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4A08040-AF6D-57A6-9DB2-E53798FF8F4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D1D12527-8DCE-ABCA-758D-4B7F6A3DB720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7893" name="Picture 5" descr="fs_da_Vinci_embryo">
            <a:extLst>
              <a:ext uri="{FF2B5EF4-FFF2-40B4-BE49-F238E27FC236}">
                <a16:creationId xmlns:a16="http://schemas.microsoft.com/office/drawing/2014/main" id="{03F0C354-5510-CDC2-209B-7C0FAFF14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6038"/>
            <a:ext cx="4938713" cy="681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BD52478-20DC-7C24-023D-674C802E038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94491F9-78CD-4CD0-8E1A-7531C08C1482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0965" name="Picture 5" descr="lesson10_1">
            <a:extLst>
              <a:ext uri="{FF2B5EF4-FFF2-40B4-BE49-F238E27FC236}">
                <a16:creationId xmlns:a16="http://schemas.microsoft.com/office/drawing/2014/main" id="{8EB841D9-D586-87D3-3294-4A5D34F09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6038"/>
            <a:ext cx="4535488" cy="681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096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3CFBD07-02AC-8C84-E276-613D43041EC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en-US" b="1">
                <a:latin typeface="Minion Web"/>
              </a:rPr>
              <a:t>Definitions:  ANATOMY &amp; PHYSIOLOGY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1C4916D-15C7-797A-B095-7E4528AE5AE0}"/>
              </a:ext>
            </a:extLst>
          </p:cNvPr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01625" y="1676400"/>
            <a:ext cx="4186238" cy="4422775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kumimoji="1" lang="en-US" b="1" u="sng" dirty="0">
                <a:cs typeface="Arial" pitchFamily="34" charset="0"/>
              </a:rPr>
              <a:t>ANATOMY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dirty="0">
                <a:cs typeface="Arial" pitchFamily="34" charset="0"/>
              </a:rPr>
              <a:t>Study of body structures and the relationships of its parts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kumimoji="1" lang="en-US" u="sng" dirty="0">
                <a:cs typeface="Arial" pitchFamily="34" charset="0"/>
              </a:rPr>
              <a:t>From two Greek words</a:t>
            </a:r>
            <a:r>
              <a:rPr kumimoji="1" lang="en-US" dirty="0">
                <a:cs typeface="Arial" pitchFamily="34" charset="0"/>
              </a:rPr>
              <a:t>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b="1" i="1" dirty="0">
                <a:cs typeface="Arial" pitchFamily="34" charset="0"/>
              </a:rPr>
              <a:t>ana</a:t>
            </a:r>
            <a:r>
              <a:rPr kumimoji="1" lang="en-US" dirty="0">
                <a:cs typeface="Arial" pitchFamily="34" charset="0"/>
              </a:rPr>
              <a:t>=up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b="1" i="1" dirty="0" err="1">
                <a:cs typeface="Arial" pitchFamily="34" charset="0"/>
              </a:rPr>
              <a:t>tomos</a:t>
            </a:r>
            <a:r>
              <a:rPr kumimoji="1" lang="en-US" dirty="0">
                <a:cs typeface="Arial" pitchFamily="34" charset="0"/>
              </a:rPr>
              <a:t>(</a:t>
            </a:r>
            <a:r>
              <a:rPr kumimoji="1" lang="en-US" dirty="0" err="1">
                <a:cs typeface="Arial" pitchFamily="34" charset="0"/>
              </a:rPr>
              <a:t>temos</a:t>
            </a:r>
            <a:r>
              <a:rPr kumimoji="1" lang="en-US" dirty="0">
                <a:cs typeface="Arial" pitchFamily="34" charset="0"/>
              </a:rPr>
              <a:t>)= cutting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3AA55937-D7E9-0163-42D3-17C733581BFD}"/>
              </a:ext>
            </a:extLst>
          </p:cNvPr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656138" y="1676400"/>
            <a:ext cx="4186237" cy="4422775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kumimoji="1" lang="en-US" b="1" u="sng" dirty="0">
                <a:cs typeface="Arial" pitchFamily="34" charset="0"/>
              </a:rPr>
              <a:t>PHYSIOLOGY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dirty="0">
                <a:cs typeface="Arial" pitchFamily="34" charset="0"/>
              </a:rPr>
              <a:t>Study of the functions of a living organism and its parts</a:t>
            </a:r>
            <a:r>
              <a:rPr kumimoji="1" lang="en-US" sz="2800" dirty="0">
                <a:cs typeface="Arial" pitchFamily="34" charset="0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kumimoji="1" lang="en-US" u="sng" dirty="0">
                <a:cs typeface="Arial" pitchFamily="34" charset="0"/>
              </a:rPr>
              <a:t>From two Greek words</a:t>
            </a:r>
            <a:r>
              <a:rPr kumimoji="1" lang="en-US" dirty="0">
                <a:cs typeface="Arial" pitchFamily="34" charset="0"/>
              </a:rPr>
              <a:t>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b="1" i="1" dirty="0">
                <a:cs typeface="Arial" pitchFamily="34" charset="0"/>
              </a:rPr>
              <a:t>physis</a:t>
            </a:r>
            <a:r>
              <a:rPr kumimoji="1" lang="en-US" dirty="0">
                <a:cs typeface="Arial" pitchFamily="34" charset="0"/>
              </a:rPr>
              <a:t> =nature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b="1" i="1" dirty="0">
                <a:cs typeface="Arial" pitchFamily="34" charset="0"/>
              </a:rPr>
              <a:t>logos</a:t>
            </a:r>
            <a:r>
              <a:rPr kumimoji="1" lang="en-US" dirty="0">
                <a:cs typeface="Arial" pitchFamily="34" charset="0"/>
              </a:rPr>
              <a:t>=science/ study</a:t>
            </a:r>
            <a:br>
              <a:rPr kumimoji="1" lang="en-US" sz="2800" dirty="0">
                <a:cs typeface="Arial" pitchFamily="34" charset="0"/>
              </a:rPr>
            </a:br>
            <a:endParaRPr kumimoji="1" lang="en-US" sz="2800" dirty="0">
              <a:cs typeface="Arial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/>
      <p:bldP spid="6148" grpId="0" build="p" bldLvl="4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lide0003_image003">
            <a:extLst>
              <a:ext uri="{FF2B5EF4-FFF2-40B4-BE49-F238E27FC236}">
                <a16:creationId xmlns:a16="http://schemas.microsoft.com/office/drawing/2014/main" id="{2FE57946-4558-EDA4-A5A8-65E192525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2AF0E5B-5D09-414C-2418-996E06BDB90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Types of Anatomy	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B10E3C9A-F410-291B-BA82-BB494B7B24BB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76400"/>
            <a:ext cx="8918575" cy="4422775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u="sng" dirty="0"/>
              <a:t>Gross</a:t>
            </a:r>
            <a:r>
              <a:rPr lang="en-US" dirty="0"/>
              <a:t> – large structures (no microscopes)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Systemic</a:t>
            </a:r>
            <a:r>
              <a:rPr lang="en-US" dirty="0"/>
              <a:t> – how we will study cats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Regional</a:t>
            </a:r>
            <a:r>
              <a:rPr lang="en-US" dirty="0"/>
              <a:t> – parts of one structure</a:t>
            </a:r>
          </a:p>
          <a:p>
            <a:pPr marL="0" indent="0" eaLnBrk="1" hangingPunct="1">
              <a:buNone/>
              <a:defRPr/>
            </a:pPr>
            <a:r>
              <a:rPr lang="en-US" u="sng" dirty="0" err="1"/>
              <a:t>Cystology</a:t>
            </a:r>
            <a:r>
              <a:rPr lang="en-US" dirty="0"/>
              <a:t> – cells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Microscopic</a:t>
            </a:r>
            <a:r>
              <a:rPr lang="en-US" dirty="0"/>
              <a:t> – 3 different views (</a:t>
            </a:r>
            <a:r>
              <a:rPr lang="en-US" dirty="0" err="1"/>
              <a:t>lat</a:t>
            </a:r>
            <a:r>
              <a:rPr lang="en-US" dirty="0"/>
              <a:t>, long, trans)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  <p:bldP spid="20483" grpId="1" build="p"/>
      <p:bldP spid="20483" grpId="2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B9C5C60E-EF27-3CBA-B208-CD937875923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Types of Anatomy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CAD6CB9-DF05-5658-2B98-5FE3DA4D4D91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u="sng" dirty="0"/>
              <a:t>Developmental</a:t>
            </a:r>
            <a:r>
              <a:rPr lang="en-US" dirty="0"/>
              <a:t> – egg to death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Embryology</a:t>
            </a:r>
            <a:r>
              <a:rPr lang="en-US" dirty="0"/>
              <a:t> – egg to birth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Pathology</a:t>
            </a:r>
            <a:r>
              <a:rPr lang="en-US" dirty="0"/>
              <a:t> – diseases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Radiology</a:t>
            </a:r>
            <a:r>
              <a:rPr lang="en-US" dirty="0"/>
              <a:t> – X rays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Physiology</a:t>
            </a:r>
            <a:r>
              <a:rPr lang="en-US" dirty="0"/>
              <a:t> – how an organ </a:t>
            </a:r>
            <a:r>
              <a:rPr lang="en-US" dirty="0" err="1"/>
              <a:t>fxns</a:t>
            </a: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8AE28DC7-D1B1-B23F-3E6F-6B4C276605B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Anatomy studies life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C1B4221-DD86-168A-2354-11E735C1511F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dirty="0"/>
              <a:t>Maintenance</a:t>
            </a:r>
          </a:p>
          <a:p>
            <a:pPr marL="0" indent="0" eaLnBrk="1" hangingPunct="1">
              <a:buNone/>
              <a:defRPr/>
            </a:pPr>
            <a:r>
              <a:rPr lang="en-US" sz="2800" dirty="0"/>
              <a:t>Movement</a:t>
            </a:r>
          </a:p>
          <a:p>
            <a:pPr marL="0" indent="0" eaLnBrk="1" hangingPunct="1">
              <a:buNone/>
              <a:defRPr/>
            </a:pPr>
            <a:r>
              <a:rPr lang="en-US" sz="2800" dirty="0"/>
              <a:t>Responsiveness</a:t>
            </a:r>
          </a:p>
          <a:p>
            <a:pPr marL="0" indent="0" eaLnBrk="1" hangingPunct="1">
              <a:buNone/>
              <a:defRPr/>
            </a:pPr>
            <a:r>
              <a:rPr lang="en-US" sz="2800" dirty="0"/>
              <a:t>Digestion</a:t>
            </a:r>
          </a:p>
          <a:p>
            <a:pPr marL="0" indent="0" eaLnBrk="1" hangingPunct="1">
              <a:buNone/>
              <a:defRPr/>
            </a:pPr>
            <a:r>
              <a:rPr lang="en-US" sz="2800" dirty="0"/>
              <a:t>Metabolism</a:t>
            </a:r>
          </a:p>
          <a:p>
            <a:pPr marL="0" indent="0" eaLnBrk="1" hangingPunct="1">
              <a:buNone/>
              <a:defRPr/>
            </a:pPr>
            <a:r>
              <a:rPr lang="en-US" sz="2800" dirty="0"/>
              <a:t>Excretion</a:t>
            </a:r>
          </a:p>
          <a:p>
            <a:pPr marL="0" indent="0" eaLnBrk="1" hangingPunct="1">
              <a:buNone/>
              <a:defRPr/>
            </a:pPr>
            <a:r>
              <a:rPr lang="en-US" sz="2800" dirty="0"/>
              <a:t>Reproduction</a:t>
            </a:r>
          </a:p>
          <a:p>
            <a:pPr marL="0" indent="0" eaLnBrk="1" hangingPunct="1">
              <a:buNone/>
              <a:defRPr/>
            </a:pPr>
            <a:r>
              <a:rPr lang="en-US" sz="2800" dirty="0"/>
              <a:t>Growth</a:t>
            </a:r>
          </a:p>
          <a:p>
            <a:pPr eaLnBrk="1" hangingPunct="1"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82CADA8-E6BF-ABE9-8796-A245258D94D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en-US">
                <a:cs typeface="Times New Roman" pitchFamily="18" charset="0"/>
              </a:rPr>
              <a:t>Homeostasis…….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88179D1-04CF-E939-FC1B-F56AB97A048C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kumimoji="1" lang="en-US" dirty="0">
                <a:cs typeface="Arial" pitchFamily="34" charset="0"/>
              </a:rPr>
              <a:t>The maintaining of a stable internal environment through feedback.</a:t>
            </a:r>
          </a:p>
          <a:p>
            <a:pPr marL="0" indent="0" eaLnBrk="1" hangingPunct="1">
              <a:buNone/>
              <a:defRPr/>
            </a:pPr>
            <a:endParaRPr kumimoji="1" lang="en-US" dirty="0">
              <a:cs typeface="Arial" pitchFamily="34" charset="0"/>
            </a:endParaRPr>
          </a:p>
          <a:p>
            <a:pPr marL="0" indent="0" eaLnBrk="1" hangingPunct="1">
              <a:buNone/>
              <a:defRPr/>
            </a:pPr>
            <a:r>
              <a:rPr kumimoji="1" lang="en-US" u="sng" dirty="0">
                <a:cs typeface="Arial" pitchFamily="34" charset="0"/>
              </a:rPr>
              <a:t>Homeostatic mechanism</a:t>
            </a:r>
            <a:r>
              <a:rPr kumimoji="1" lang="en-US" dirty="0">
                <a:cs typeface="Arial" pitchFamily="34" charset="0"/>
              </a:rPr>
              <a:t>:  an analogy</a:t>
            </a:r>
          </a:p>
          <a:p>
            <a:pPr lvl="1" eaLnBrk="1" hangingPunct="1">
              <a:defRPr/>
            </a:pPr>
            <a:r>
              <a:rPr kumimoji="1" lang="en-US" dirty="0">
                <a:cs typeface="Arial" pitchFamily="34" charset="0"/>
              </a:rPr>
              <a:t>A thermostat signals an air conditioner and furnace to turn on or off to maintain a relatively stable room temperature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build="p" bldLvl="3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9EDA461-AA6B-02EC-66CA-805BFA3527B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en-US">
                <a:cs typeface="Times New Roman" pitchFamily="18" charset="0"/>
              </a:rPr>
              <a:t>Feedback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41380CBD-8E73-954B-5142-6EAA18676928}"/>
              </a:ext>
            </a:extLst>
          </p:cNvPr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609600" y="2133600"/>
            <a:ext cx="381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kumimoji="1" lang="en-US" dirty="0">
                <a:cs typeface="Arial" pitchFamily="34" charset="0"/>
              </a:rPr>
              <a:t>Is inhibitory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kumimoji="1" lang="en-US" dirty="0">
                <a:cs typeface="Arial" pitchFamily="34" charset="0"/>
              </a:rPr>
              <a:t>Stabilizing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kumimoji="1" lang="en-US" dirty="0">
                <a:cs typeface="Arial" pitchFamily="34" charset="0"/>
              </a:rPr>
              <a:t>Produces an action opposite of the stimulus or initial conditions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kumimoji="1" lang="en-US" dirty="0">
                <a:cs typeface="Arial" pitchFamily="34" charset="0"/>
              </a:rPr>
              <a:t>More common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kumimoji="1" lang="en-US" dirty="0">
                <a:cs typeface="Arial" pitchFamily="34" charset="0"/>
              </a:rPr>
              <a:t>EX:  ♥ </a:t>
            </a:r>
            <a:r>
              <a:rPr kumimoji="1" lang="en-US" dirty="0" err="1">
                <a:cs typeface="Arial" pitchFamily="34" charset="0"/>
              </a:rPr>
              <a:t>rate,temp</a:t>
            </a:r>
            <a:r>
              <a:rPr kumimoji="1" lang="en-US" dirty="0">
                <a:cs typeface="Arial" pitchFamily="34" charset="0"/>
              </a:rPr>
              <a:t>, breathing, glucose</a:t>
            </a:r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D5853F29-3CAA-8F6C-F33E-57BF0A9EB60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724400" y="1524000"/>
            <a:ext cx="4186238" cy="4422775"/>
          </a:xfrm>
        </p:spPr>
        <p:txBody>
          <a:bodyPr/>
          <a:lstStyle/>
          <a:p>
            <a:pPr algn="ctr">
              <a:buSzPct val="70000"/>
              <a:buFont typeface="Monotype Sorts"/>
              <a:buNone/>
              <a:defRPr/>
            </a:pPr>
            <a:r>
              <a:rPr kumimoji="1" lang="en-US" b="1" u="sng" dirty="0">
                <a:cs typeface="Arial" pitchFamily="34" charset="0"/>
              </a:rPr>
              <a:t>Positive</a:t>
            </a:r>
          </a:p>
          <a:p>
            <a:pPr>
              <a:buSzPct val="70000"/>
              <a:buFont typeface="Monotype Sorts"/>
              <a:buNone/>
              <a:defRPr/>
            </a:pPr>
            <a:r>
              <a:rPr kumimoji="1" lang="en-US" dirty="0">
                <a:cs typeface="Arial" pitchFamily="34" charset="0"/>
              </a:rPr>
              <a:t>Is stimulatory</a:t>
            </a:r>
          </a:p>
          <a:p>
            <a:pPr>
              <a:buSzPct val="70000"/>
              <a:buFont typeface="Monotype Sorts"/>
              <a:buNone/>
              <a:defRPr/>
            </a:pPr>
            <a:r>
              <a:rPr kumimoji="1" lang="en-US" dirty="0">
                <a:cs typeface="Arial" pitchFamily="34" charset="0"/>
              </a:rPr>
              <a:t>Amplifies the change that is occurring</a:t>
            </a:r>
          </a:p>
          <a:p>
            <a:pPr>
              <a:buSzPct val="70000"/>
              <a:buFont typeface="Monotype Sorts"/>
              <a:buNone/>
              <a:defRPr/>
            </a:pPr>
            <a:r>
              <a:rPr kumimoji="1" lang="en-US" dirty="0">
                <a:cs typeface="Arial" pitchFamily="34" charset="0"/>
              </a:rPr>
              <a:t>Tends to produce destabilizing effect &amp; disrupt homeostasis</a:t>
            </a:r>
          </a:p>
          <a:p>
            <a:pPr>
              <a:buSzPct val="70000"/>
              <a:buFont typeface="Monotype Sorts"/>
              <a:buNone/>
              <a:defRPr/>
            </a:pPr>
            <a:r>
              <a:rPr kumimoji="1" lang="en-US" dirty="0">
                <a:cs typeface="Arial" pitchFamily="34" charset="0"/>
              </a:rPr>
              <a:t>EX:  childbirth</a:t>
            </a:r>
            <a:endParaRPr lang="en-US" sz="2400" dirty="0"/>
          </a:p>
        </p:txBody>
      </p:sp>
      <p:sp>
        <p:nvSpPr>
          <p:cNvPr id="10249" name="Text Box 9">
            <a:extLst>
              <a:ext uri="{FF2B5EF4-FFF2-40B4-BE49-F238E27FC236}">
                <a16:creationId xmlns:a16="http://schemas.microsoft.com/office/drawing/2014/main" id="{F1ED173C-739D-C356-9F4D-C1062DCDC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297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2800" b="1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Negative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2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2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2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2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2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4" grpId="0" uiExpand="1" build="p" autoUpdateAnimBg="0"/>
      <p:bldP spid="10248" grpId="0" uiExpand="1" build="p"/>
      <p:bldP spid="1024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>
            <a:extLst>
              <a:ext uri="{FF2B5EF4-FFF2-40B4-BE49-F238E27FC236}">
                <a16:creationId xmlns:a16="http://schemas.microsoft.com/office/drawing/2014/main" id="{1EA16038-CAD5-FBB5-3A16-D85E6B745C1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143000" y="2590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Directional Terms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355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slide0004_image004">
            <a:extLst>
              <a:ext uri="{FF2B5EF4-FFF2-40B4-BE49-F238E27FC236}">
                <a16:creationId xmlns:a16="http://schemas.microsoft.com/office/drawing/2014/main" id="{11D73329-F124-DB56-F686-545ECC960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5263"/>
            <a:ext cx="91440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Sagittal">
            <a:extLst>
              <a:ext uri="{FF2B5EF4-FFF2-40B4-BE49-F238E27FC236}">
                <a16:creationId xmlns:a16="http://schemas.microsoft.com/office/drawing/2014/main" id="{CFEC376E-95DE-8CEE-8E5E-BE88C9B41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962400"/>
            <a:ext cx="145097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slide0004_image006">
            <a:extLst>
              <a:ext uri="{FF2B5EF4-FFF2-40B4-BE49-F238E27FC236}">
                <a16:creationId xmlns:a16="http://schemas.microsoft.com/office/drawing/2014/main" id="{44DAA173-DCF6-F306-51F4-50B1D6692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886200"/>
            <a:ext cx="490378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 Box 7">
            <a:extLst>
              <a:ext uri="{FF2B5EF4-FFF2-40B4-BE49-F238E27FC236}">
                <a16:creationId xmlns:a16="http://schemas.microsoft.com/office/drawing/2014/main" id="{F2F558D4-DFE0-19DF-7C2A-A4F153149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762000"/>
            <a:ext cx="4419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4000" b="1">
                <a:solidFill>
                  <a:schemeClr val="hlink"/>
                </a:solidFill>
              </a:rPr>
              <a:t>Body Planes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slide0011_image013">
            <a:extLst>
              <a:ext uri="{FF2B5EF4-FFF2-40B4-BE49-F238E27FC236}">
                <a16:creationId xmlns:a16="http://schemas.microsoft.com/office/drawing/2014/main" id="{4DDED0CC-541C-3F01-1206-8AABA1D2C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3700"/>
            <a:ext cx="8610600" cy="740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Anterior">
            <a:extLst>
              <a:ext uri="{FF2B5EF4-FFF2-40B4-BE49-F238E27FC236}">
                <a16:creationId xmlns:a16="http://schemas.microsoft.com/office/drawing/2014/main" id="{2DC6EEAE-984E-0AEA-2D76-752DC8C19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438400"/>
            <a:ext cx="16351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Posterior">
            <a:extLst>
              <a:ext uri="{FF2B5EF4-FFF2-40B4-BE49-F238E27FC236}">
                <a16:creationId xmlns:a16="http://schemas.microsoft.com/office/drawing/2014/main" id="{AAE79FBF-85D1-FEFE-3E06-FEC14D8A8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276600"/>
            <a:ext cx="16351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Rectangle 7">
            <a:extLst>
              <a:ext uri="{FF2B5EF4-FFF2-40B4-BE49-F238E27FC236}">
                <a16:creationId xmlns:a16="http://schemas.microsoft.com/office/drawing/2014/main" id="{C04F1F2E-09BF-6A11-99D4-7CDEB9007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192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" panose="02020603050405020304" pitchFamily="18" charset="0"/>
                <a:ea typeface="Osaka"/>
                <a:cs typeface="Osaka"/>
              </a:rPr>
              <a:t>Superior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AA0DDDF9-98A3-DA8F-A14B-C1761EB11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62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" panose="02020603050405020304" pitchFamily="18" charset="0"/>
                <a:ea typeface="Osaka"/>
                <a:cs typeface="Osaka"/>
              </a:rPr>
              <a:t>Inferior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F3596CD2-8FB7-36DA-CA15-054C8F188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410200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006600"/>
                </a:solidFill>
                <a:latin typeface="Times" panose="02020603050405020304" pitchFamily="18" charset="0"/>
                <a:ea typeface="Osaka"/>
                <a:cs typeface="Osaka"/>
              </a:rPr>
              <a:t>Lateral            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006600"/>
                </a:solidFill>
                <a:latin typeface="Times" panose="02020603050405020304" pitchFamily="18" charset="0"/>
                <a:ea typeface="Osaka"/>
                <a:cs typeface="Osaka"/>
              </a:rPr>
              <a:t>		Medial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95" name="Rectangle 11">
            <a:extLst>
              <a:ext uri="{FF2B5EF4-FFF2-40B4-BE49-F238E27FC236}">
                <a16:creationId xmlns:a16="http://schemas.microsoft.com/office/drawing/2014/main" id="{464BF14B-7DD5-7D86-D2A1-69ABF387D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295400"/>
            <a:ext cx="327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003399"/>
                </a:solidFill>
                <a:latin typeface="Times" panose="02020603050405020304" pitchFamily="18" charset="0"/>
                <a:ea typeface="Osaka"/>
                <a:cs typeface="Osaka"/>
              </a:rPr>
              <a:t>Proximal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96" name="Rectangle 12">
            <a:extLst>
              <a:ext uri="{FF2B5EF4-FFF2-40B4-BE49-F238E27FC236}">
                <a16:creationId xmlns:a16="http://schemas.microsoft.com/office/drawing/2014/main" id="{67547B08-85A6-753E-B794-AB325CD2C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400" b="1">
                <a:solidFill>
                  <a:srgbClr val="003399"/>
                </a:solidFill>
                <a:latin typeface="Times" panose="02020603050405020304" pitchFamily="18" charset="0"/>
                <a:ea typeface="Osaka"/>
                <a:cs typeface="Osaka"/>
              </a:rPr>
              <a:t>Distal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97" name="Line 13">
            <a:extLst>
              <a:ext uri="{FF2B5EF4-FFF2-40B4-BE49-F238E27FC236}">
                <a16:creationId xmlns:a16="http://schemas.microsoft.com/office/drawing/2014/main" id="{FCFC8C2D-FDEE-AA87-1472-F75535CE2B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19800" y="3200400"/>
            <a:ext cx="76200" cy="304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8" name="Line 14">
            <a:extLst>
              <a:ext uri="{FF2B5EF4-FFF2-40B4-BE49-F238E27FC236}">
                <a16:creationId xmlns:a16="http://schemas.microsoft.com/office/drawing/2014/main" id="{EEEFADAA-8D9C-6060-213B-43DC733C00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7000" y="1524000"/>
            <a:ext cx="152400" cy="4572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9" name="Line 15">
            <a:extLst>
              <a:ext uri="{FF2B5EF4-FFF2-40B4-BE49-F238E27FC236}">
                <a16:creationId xmlns:a16="http://schemas.microsoft.com/office/drawing/2014/main" id="{047B8294-16C6-73C9-50E1-104E2589478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810000"/>
            <a:ext cx="0" cy="1752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Line 16">
            <a:extLst>
              <a:ext uri="{FF2B5EF4-FFF2-40B4-BE49-F238E27FC236}">
                <a16:creationId xmlns:a16="http://schemas.microsoft.com/office/drawing/2014/main" id="{A9332F31-10A3-F5A9-30AD-4B4588617F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" y="1752600"/>
            <a:ext cx="0" cy="1600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Line 17">
            <a:extLst>
              <a:ext uri="{FF2B5EF4-FFF2-40B4-BE49-F238E27FC236}">
                <a16:creationId xmlns:a16="http://schemas.microsoft.com/office/drawing/2014/main" id="{D7BA7597-3005-8987-EDBE-428B3FEE00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95400" y="5943600"/>
            <a:ext cx="533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402" name="Line 18">
            <a:extLst>
              <a:ext uri="{FF2B5EF4-FFF2-40B4-BE49-F238E27FC236}">
                <a16:creationId xmlns:a16="http://schemas.microsoft.com/office/drawing/2014/main" id="{0F79046F-B99F-5713-7B13-EAAE340C651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57400" y="6019800"/>
            <a:ext cx="533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utoUpdateAnimBg="0"/>
      <p:bldP spid="16392" grpId="0" autoUpdateAnimBg="0"/>
      <p:bldP spid="16393" grpId="0" autoUpdateAnimBg="0"/>
      <p:bldP spid="16395" grpId="0" autoUpdateAnimBg="0"/>
      <p:bldP spid="16396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lide0007_image007">
            <a:extLst>
              <a:ext uri="{FF2B5EF4-FFF2-40B4-BE49-F238E27FC236}">
                <a16:creationId xmlns:a16="http://schemas.microsoft.com/office/drawing/2014/main" id="{64C53B32-C7DC-4858-84A5-D004BE54D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Oval 3">
            <a:extLst>
              <a:ext uri="{FF2B5EF4-FFF2-40B4-BE49-F238E27FC236}">
                <a16:creationId xmlns:a16="http://schemas.microsoft.com/office/drawing/2014/main" id="{A41DE0E0-E92D-D629-C2A5-9678B24EA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33800"/>
            <a:ext cx="1219200" cy="1143000"/>
          </a:xfrm>
          <a:prstGeom prst="ellipse">
            <a:avLst/>
          </a:prstGeom>
          <a:noFill/>
          <a:ln w="38100">
            <a:solidFill>
              <a:srgbClr val="FF66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12292" name="Oval 4">
            <a:extLst>
              <a:ext uri="{FF2B5EF4-FFF2-40B4-BE49-F238E27FC236}">
                <a16:creationId xmlns:a16="http://schemas.microsoft.com/office/drawing/2014/main" id="{1A362869-CA6A-F632-AFDE-8013F4609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1143000"/>
            <a:ext cx="1219200" cy="1143000"/>
          </a:xfrm>
          <a:prstGeom prst="ellips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nimBg="1"/>
      <p:bldP spid="1229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lide0008_image010">
            <a:extLst>
              <a:ext uri="{FF2B5EF4-FFF2-40B4-BE49-F238E27FC236}">
                <a16:creationId xmlns:a16="http://schemas.microsoft.com/office/drawing/2014/main" id="{208F6BC6-20C6-D54B-8453-DF673037E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lide0009_image011">
            <a:extLst>
              <a:ext uri="{FF2B5EF4-FFF2-40B4-BE49-F238E27FC236}">
                <a16:creationId xmlns:a16="http://schemas.microsoft.com/office/drawing/2014/main" id="{DB301236-C5F4-08F0-AECC-713901902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lide0010_image012">
            <a:extLst>
              <a:ext uri="{FF2B5EF4-FFF2-40B4-BE49-F238E27FC236}">
                <a16:creationId xmlns:a16="http://schemas.microsoft.com/office/drawing/2014/main" id="{DEB99EDB-3CBE-237A-F9B8-D7CCE7DB4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lu"/>
  </p:transition>
</p:sld>
</file>

<file path=ppt/theme/theme1.xml><?xml version="1.0" encoding="utf-8"?>
<a:theme xmlns:a="http://schemas.openxmlformats.org/drawingml/2006/main" name="Clouds">
  <a:themeElements>
    <a:clrScheme name="Clouds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louds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ouds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ouds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220</TotalTime>
  <Words>332</Words>
  <Application>Microsoft Office PowerPoint</Application>
  <PresentationFormat>On-screen Show (4:3)</PresentationFormat>
  <Paragraphs>78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Wingdings</vt:lpstr>
      <vt:lpstr>Aptos</vt:lpstr>
      <vt:lpstr>Minion Web</vt:lpstr>
      <vt:lpstr>Times New Roman</vt:lpstr>
      <vt:lpstr>Monotype Sorts</vt:lpstr>
      <vt:lpstr>Times</vt:lpstr>
      <vt:lpstr>Osaka</vt:lpstr>
      <vt:lpstr>Clouds</vt:lpstr>
      <vt:lpstr>Chapter 1</vt:lpstr>
      <vt:lpstr>Studying the Human Body</vt:lpstr>
      <vt:lpstr>The number phi</vt:lpstr>
      <vt:lpstr>Medieval Medical Illustrations</vt:lpstr>
      <vt:lpstr>Circulatory System</vt:lpstr>
      <vt:lpstr>Regional Ailments - Causes</vt:lpstr>
      <vt:lpstr>The Book That Fixed Anatomy: De Humani Corporis Fabrica by Andreas Vesalius</vt:lpstr>
      <vt:lpstr>Leonardo daVinci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Definitions:  ANATOMY &amp; PHYSIOLOGY</vt:lpstr>
      <vt:lpstr>PowerPoint Presentation</vt:lpstr>
      <vt:lpstr>Types of Anatomy </vt:lpstr>
      <vt:lpstr>Types of Anatomy</vt:lpstr>
      <vt:lpstr>Anatomy studies life</vt:lpstr>
      <vt:lpstr>Homeostasis…….</vt:lpstr>
      <vt:lpstr>Feedback</vt:lpstr>
      <vt:lpstr>Directional Terms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Johnson</dc:creator>
  <cp:lastModifiedBy>Scott Johnson</cp:lastModifiedBy>
  <cp:revision>15</cp:revision>
  <dcterms:created xsi:type="dcterms:W3CDTF">1601-01-01T00:00:00Z</dcterms:created>
  <dcterms:modified xsi:type="dcterms:W3CDTF">2025-07-17T21:17:29Z</dcterms:modified>
</cp:coreProperties>
</file>