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61" r:id="rId4"/>
    <p:sldId id="259" r:id="rId5"/>
    <p:sldId id="260" r:id="rId6"/>
    <p:sldId id="263" r:id="rId7"/>
    <p:sldId id="264" r:id="rId8"/>
    <p:sldId id="262" r:id="rId9"/>
    <p:sldId id="268" r:id="rId10"/>
    <p:sldId id="266" r:id="rId11"/>
    <p:sldId id="267" r:id="rId12"/>
    <p:sldId id="265" r:id="rId13"/>
    <p:sldId id="269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765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66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3568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1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29415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853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19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358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4596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13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2703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339201-654F-43AE-9A48-8CC212820013}" type="datetimeFigureOut">
              <a:rPr lang="en-US" smtClean="0"/>
              <a:t>10/11/2017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7134B-F72D-44A3-8C06-83F26A241D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21771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Bone naming and parts identification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890" y="3906837"/>
            <a:ext cx="11346873" cy="1801235"/>
          </a:xfrm>
        </p:spPr>
        <p:txBody>
          <a:bodyPr>
            <a:normAutofit/>
          </a:bodyPr>
          <a:lstStyle/>
          <a:p>
            <a:r>
              <a:rPr lang="en-US" sz="9600" dirty="0" smtClean="0"/>
              <a:t>Appendicular skeleton</a:t>
            </a:r>
            <a:endParaRPr lang="en-US" sz="9600" dirty="0"/>
          </a:p>
        </p:txBody>
      </p:sp>
    </p:spTree>
    <p:extLst>
      <p:ext uri="{BB962C8B-B14F-4D97-AF65-F5344CB8AC3E}">
        <p14:creationId xmlns:p14="http://schemas.microsoft.com/office/powerpoint/2010/main" val="2962291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Scapula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0306" y="2506662"/>
            <a:ext cx="4147898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423" y="1027906"/>
            <a:ext cx="3187700" cy="566420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554760" y="477350"/>
            <a:ext cx="2528455" cy="2466854"/>
            <a:chOff x="5959180" y="-426122"/>
            <a:chExt cx="2528455" cy="2466854"/>
          </a:xfrm>
        </p:grpSpPr>
        <p:sp>
          <p:nvSpPr>
            <p:cNvPr id="7" name="TextBox 6"/>
            <p:cNvSpPr txBox="1"/>
            <p:nvPr/>
          </p:nvSpPr>
          <p:spPr>
            <a:xfrm>
              <a:off x="5959180" y="-426122"/>
              <a:ext cx="2528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Acromion process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>
              <a:off x="6741962" y="787216"/>
              <a:ext cx="313466" cy="1253516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Group 8"/>
          <p:cNvGrpSpPr/>
          <p:nvPr/>
        </p:nvGrpSpPr>
        <p:grpSpPr>
          <a:xfrm>
            <a:off x="2359965" y="1117026"/>
            <a:ext cx="3124116" cy="1680842"/>
            <a:chOff x="3617846" y="-466300"/>
            <a:chExt cx="3124116" cy="1680842"/>
          </a:xfrm>
        </p:grpSpPr>
        <p:sp>
          <p:nvSpPr>
            <p:cNvPr id="10" name="TextBox 9"/>
            <p:cNvSpPr txBox="1"/>
            <p:nvPr/>
          </p:nvSpPr>
          <p:spPr>
            <a:xfrm>
              <a:off x="4213507" y="-466300"/>
              <a:ext cx="2528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Coracoid process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1" name="Straight Arrow Connector 10"/>
            <p:cNvCxnSpPr>
              <a:stCxn id="10" idx="2"/>
            </p:cNvCxnSpPr>
            <p:nvPr/>
          </p:nvCxnSpPr>
          <p:spPr>
            <a:xfrm flipH="1">
              <a:off x="3617846" y="610918"/>
              <a:ext cx="1859889" cy="60362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3145978" y="1866986"/>
            <a:ext cx="4373848" cy="1470490"/>
            <a:chOff x="2308908" y="-602420"/>
            <a:chExt cx="4373848" cy="1470490"/>
          </a:xfrm>
        </p:grpSpPr>
        <p:sp>
          <p:nvSpPr>
            <p:cNvPr id="14" name="TextBox 13"/>
            <p:cNvSpPr txBox="1"/>
            <p:nvPr/>
          </p:nvSpPr>
          <p:spPr>
            <a:xfrm>
              <a:off x="4154301" y="-602420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Notch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>
              <a:off x="2308908" y="-151960"/>
              <a:ext cx="1812461" cy="102003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/>
          <p:cNvGrpSpPr/>
          <p:nvPr/>
        </p:nvGrpSpPr>
        <p:grpSpPr>
          <a:xfrm>
            <a:off x="3718363" y="3114542"/>
            <a:ext cx="4482911" cy="889422"/>
            <a:chOff x="2259051" y="-466300"/>
            <a:chExt cx="4482911" cy="889422"/>
          </a:xfrm>
        </p:grpSpPr>
        <p:sp>
          <p:nvSpPr>
            <p:cNvPr id="20" name="TextBox 19"/>
            <p:cNvSpPr txBox="1"/>
            <p:nvPr/>
          </p:nvSpPr>
          <p:spPr>
            <a:xfrm>
              <a:off x="4213507" y="-466300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Spine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21" name="Straight Arrow Connector 20"/>
            <p:cNvCxnSpPr>
              <a:stCxn id="20" idx="1"/>
            </p:cNvCxnSpPr>
            <p:nvPr/>
          </p:nvCxnSpPr>
          <p:spPr>
            <a:xfrm flipH="1">
              <a:off x="2259051" y="-173912"/>
              <a:ext cx="1954456" cy="59703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69726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961934" y="-233554"/>
            <a:ext cx="2503005" cy="69780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Humerus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54508" y="1335270"/>
            <a:ext cx="2839726" cy="4177146"/>
          </a:xfrm>
        </p:spPr>
      </p:pic>
      <p:grpSp>
        <p:nvGrpSpPr>
          <p:cNvPr id="6" name="Group 5"/>
          <p:cNvGrpSpPr/>
          <p:nvPr/>
        </p:nvGrpSpPr>
        <p:grpSpPr>
          <a:xfrm>
            <a:off x="10089572" y="4225636"/>
            <a:ext cx="2528455" cy="1776266"/>
            <a:chOff x="6822495" y="-231896"/>
            <a:chExt cx="2528455" cy="1776266"/>
          </a:xfrm>
        </p:grpSpPr>
        <p:sp>
          <p:nvSpPr>
            <p:cNvPr id="7" name="TextBox 6"/>
            <p:cNvSpPr txBox="1"/>
            <p:nvPr/>
          </p:nvSpPr>
          <p:spPr>
            <a:xfrm>
              <a:off x="6822495" y="959595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Head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H="1" flipV="1">
              <a:off x="7373214" y="-231896"/>
              <a:ext cx="96982" cy="119149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7523010" y="4152794"/>
            <a:ext cx="2528455" cy="898067"/>
            <a:chOff x="4387851" y="-406642"/>
            <a:chExt cx="2528455" cy="898067"/>
          </a:xfrm>
        </p:grpSpPr>
        <p:sp>
          <p:nvSpPr>
            <p:cNvPr id="11" name="TextBox 10"/>
            <p:cNvSpPr txBox="1"/>
            <p:nvPr/>
          </p:nvSpPr>
          <p:spPr>
            <a:xfrm>
              <a:off x="4387851" y="-93350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Neck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V="1">
              <a:off x="5510077" y="-406642"/>
              <a:ext cx="1406229" cy="56791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876520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Ulna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79290" y="2144279"/>
            <a:ext cx="997682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888" y="226505"/>
            <a:ext cx="3802185" cy="11145027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3560618" y="1427018"/>
            <a:ext cx="1787237" cy="355238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10287000" y="1620650"/>
            <a:ext cx="2528455" cy="2420830"/>
            <a:chOff x="5988628" y="-380098"/>
            <a:chExt cx="2528455" cy="2420830"/>
          </a:xfrm>
        </p:grpSpPr>
        <p:sp>
          <p:nvSpPr>
            <p:cNvPr id="9" name="TextBox 8"/>
            <p:cNvSpPr txBox="1"/>
            <p:nvPr/>
          </p:nvSpPr>
          <p:spPr>
            <a:xfrm>
              <a:off x="5988628" y="-380098"/>
              <a:ext cx="2528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Olecranon process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7055428" y="839434"/>
              <a:ext cx="0" cy="120129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oup 10"/>
          <p:cNvGrpSpPr/>
          <p:nvPr/>
        </p:nvGrpSpPr>
        <p:grpSpPr>
          <a:xfrm>
            <a:off x="7516091" y="1913050"/>
            <a:ext cx="2841921" cy="2507032"/>
            <a:chOff x="4213507" y="-466300"/>
            <a:chExt cx="2841921" cy="2507032"/>
          </a:xfrm>
        </p:grpSpPr>
        <p:sp>
          <p:nvSpPr>
            <p:cNvPr id="12" name="TextBox 11"/>
            <p:cNvSpPr txBox="1"/>
            <p:nvPr/>
          </p:nvSpPr>
          <p:spPr>
            <a:xfrm>
              <a:off x="4213507" y="-466300"/>
              <a:ext cx="2528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Coronoid process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3" name="Straight Arrow Connector 12"/>
            <p:cNvCxnSpPr>
              <a:stCxn id="12" idx="2"/>
            </p:cNvCxnSpPr>
            <p:nvPr/>
          </p:nvCxnSpPr>
          <p:spPr>
            <a:xfrm>
              <a:off x="5477735" y="610918"/>
              <a:ext cx="1577693" cy="142981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9473045" y="5333466"/>
            <a:ext cx="2528455" cy="1481003"/>
            <a:chOff x="5422316" y="1213733"/>
            <a:chExt cx="2528455" cy="1481003"/>
          </a:xfrm>
        </p:grpSpPr>
        <p:sp>
          <p:nvSpPr>
            <p:cNvPr id="17" name="TextBox 16"/>
            <p:cNvSpPr txBox="1"/>
            <p:nvPr/>
          </p:nvSpPr>
          <p:spPr>
            <a:xfrm>
              <a:off x="5422316" y="1617518"/>
              <a:ext cx="2528455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smtClean="0">
                  <a:solidFill>
                    <a:srgbClr val="FF0000"/>
                  </a:solidFill>
                </a:rPr>
                <a:t>Semilunar notch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17" idx="0"/>
            </p:cNvCxnSpPr>
            <p:nvPr/>
          </p:nvCxnSpPr>
          <p:spPr>
            <a:xfrm flipV="1">
              <a:off x="6686544" y="1213733"/>
              <a:ext cx="194136" cy="403785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Right Brace 19"/>
          <p:cNvSpPr/>
          <p:nvPr/>
        </p:nvSpPr>
        <p:spPr>
          <a:xfrm rot="5012458" flipV="1">
            <a:off x="10707386" y="4494188"/>
            <a:ext cx="311227" cy="981192"/>
          </a:xfrm>
          <a:prstGeom prst="rightBrac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548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Radius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33850" y="719493"/>
            <a:ext cx="2023829" cy="5343815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50777" y="58178"/>
            <a:ext cx="1247683" cy="6154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0423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Carpals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45857" y="-404660"/>
            <a:ext cx="5050795" cy="9241491"/>
          </a:xfrm>
        </p:spPr>
      </p:pic>
      <p:sp>
        <p:nvSpPr>
          <p:cNvPr id="3" name="TextBox 2"/>
          <p:cNvSpPr txBox="1"/>
          <p:nvPr/>
        </p:nvSpPr>
        <p:spPr>
          <a:xfrm>
            <a:off x="152400" y="1690688"/>
            <a:ext cx="254923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Name from thumb to pinky (regardless of supine or prone position)</a:t>
            </a:r>
          </a:p>
          <a:p>
            <a:endParaRPr lang="en-US" dirty="0" smtClean="0"/>
          </a:p>
          <a:p>
            <a:r>
              <a:rPr lang="en-US" dirty="0" smtClean="0"/>
              <a:t>Proximal row:</a:t>
            </a:r>
          </a:p>
          <a:p>
            <a:r>
              <a:rPr lang="en-US" dirty="0"/>
              <a:t>	</a:t>
            </a:r>
            <a:r>
              <a:rPr lang="en-US" dirty="0" smtClean="0"/>
              <a:t>scaphoid</a:t>
            </a:r>
          </a:p>
          <a:p>
            <a:r>
              <a:rPr lang="en-US" dirty="0"/>
              <a:t>	</a:t>
            </a:r>
            <a:r>
              <a:rPr lang="en-US" dirty="0" smtClean="0"/>
              <a:t>lunate</a:t>
            </a:r>
          </a:p>
          <a:p>
            <a:r>
              <a:rPr lang="en-US" dirty="0"/>
              <a:t>	</a:t>
            </a:r>
            <a:r>
              <a:rPr lang="en-US" dirty="0" err="1" smtClean="0"/>
              <a:t>triquestrum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pisiform</a:t>
            </a:r>
          </a:p>
          <a:p>
            <a:r>
              <a:rPr lang="en-US" dirty="0" smtClean="0"/>
              <a:t>Distal row:</a:t>
            </a:r>
          </a:p>
          <a:p>
            <a:r>
              <a:rPr lang="en-US" dirty="0"/>
              <a:t>	</a:t>
            </a:r>
            <a:r>
              <a:rPr lang="en-US" dirty="0" smtClean="0"/>
              <a:t>trapezium</a:t>
            </a:r>
          </a:p>
          <a:p>
            <a:r>
              <a:rPr lang="en-US" dirty="0"/>
              <a:t>	</a:t>
            </a:r>
            <a:r>
              <a:rPr lang="en-US" dirty="0" smtClean="0"/>
              <a:t>trapezoid</a:t>
            </a:r>
          </a:p>
          <a:p>
            <a:r>
              <a:rPr lang="en-US" dirty="0"/>
              <a:t>	</a:t>
            </a:r>
            <a:r>
              <a:rPr lang="en-US" dirty="0" smtClean="0"/>
              <a:t>capitate</a:t>
            </a:r>
          </a:p>
          <a:p>
            <a:r>
              <a:rPr lang="en-US" dirty="0"/>
              <a:t>	</a:t>
            </a:r>
            <a:r>
              <a:rPr lang="en-US" dirty="0" smtClean="0"/>
              <a:t>hamate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803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Metacarpals and phalanges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53197" y="-283865"/>
            <a:ext cx="4853646" cy="8880767"/>
          </a:xfrm>
        </p:spPr>
      </p:pic>
      <p:grpSp>
        <p:nvGrpSpPr>
          <p:cNvPr id="18" name="Group 17"/>
          <p:cNvGrpSpPr/>
          <p:nvPr/>
        </p:nvGrpSpPr>
        <p:grpSpPr>
          <a:xfrm>
            <a:off x="3851565" y="1380989"/>
            <a:ext cx="7832149" cy="3177156"/>
            <a:chOff x="3851565" y="1380989"/>
            <a:chExt cx="7832149" cy="3177156"/>
          </a:xfrm>
        </p:grpSpPr>
        <p:cxnSp>
          <p:nvCxnSpPr>
            <p:cNvPr id="5" name="Straight Arrow Connector 4"/>
            <p:cNvCxnSpPr/>
            <p:nvPr/>
          </p:nvCxnSpPr>
          <p:spPr>
            <a:xfrm>
              <a:off x="3851565" y="1413164"/>
              <a:ext cx="1745671" cy="314498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17" name="Group 16"/>
            <p:cNvGrpSpPr/>
            <p:nvPr/>
          </p:nvGrpSpPr>
          <p:grpSpPr>
            <a:xfrm>
              <a:off x="7671957" y="1380989"/>
              <a:ext cx="4011757" cy="2041084"/>
              <a:chOff x="7671957" y="1380989"/>
              <a:chExt cx="4011757" cy="2041084"/>
            </a:xfrm>
          </p:grpSpPr>
          <p:cxnSp>
            <p:nvCxnSpPr>
              <p:cNvPr id="8" name="Straight Arrow Connector 7"/>
              <p:cNvCxnSpPr/>
              <p:nvPr/>
            </p:nvCxnSpPr>
            <p:spPr>
              <a:xfrm flipH="1">
                <a:off x="8146474" y="2008909"/>
                <a:ext cx="152399" cy="141316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2" name="Straight Arrow Connector 11"/>
              <p:cNvCxnSpPr/>
              <p:nvPr/>
            </p:nvCxnSpPr>
            <p:spPr>
              <a:xfrm flipH="1">
                <a:off x="9483439" y="2008909"/>
                <a:ext cx="152399" cy="141316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3" name="Straight Arrow Connector 12"/>
              <p:cNvCxnSpPr/>
              <p:nvPr/>
            </p:nvCxnSpPr>
            <p:spPr>
              <a:xfrm flipH="1">
                <a:off x="10155384" y="1842654"/>
                <a:ext cx="152399" cy="141316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4" name="TextBox 13"/>
              <p:cNvSpPr txBox="1"/>
              <p:nvPr/>
            </p:nvSpPr>
            <p:spPr>
              <a:xfrm>
                <a:off x="7671957" y="1508237"/>
                <a:ext cx="1482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Proximal</a:t>
                </a:r>
                <a:endParaRPr lang="en-US" dirty="0"/>
              </a:p>
            </p:txBody>
          </p:sp>
          <p:sp>
            <p:nvSpPr>
              <p:cNvPr id="15" name="TextBox 14"/>
              <p:cNvSpPr txBox="1"/>
              <p:nvPr/>
            </p:nvSpPr>
            <p:spPr>
              <a:xfrm>
                <a:off x="9097246" y="1508237"/>
                <a:ext cx="1482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Middle</a:t>
                </a:r>
                <a:endParaRPr lang="en-US" dirty="0"/>
              </a:p>
            </p:txBody>
          </p:sp>
          <p:sp>
            <p:nvSpPr>
              <p:cNvPr id="16" name="TextBox 15"/>
              <p:cNvSpPr txBox="1"/>
              <p:nvPr/>
            </p:nvSpPr>
            <p:spPr>
              <a:xfrm>
                <a:off x="10201278" y="1380989"/>
                <a:ext cx="1482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Distal</a:t>
                </a:r>
                <a:endParaRPr lang="en-US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2445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Femur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49888" y="-406400"/>
            <a:ext cx="2819400" cy="3632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937500" y="-407194"/>
            <a:ext cx="3289300" cy="5219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0200" y="3656806"/>
            <a:ext cx="2971800" cy="3352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83442">
            <a:off x="7470237" y="2340175"/>
            <a:ext cx="3124200" cy="5422900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7980218" y="260568"/>
            <a:ext cx="3200400" cy="767338"/>
            <a:chOff x="5767824" y="239968"/>
            <a:chExt cx="3200400" cy="767338"/>
          </a:xfrm>
        </p:grpSpPr>
        <p:sp>
          <p:nvSpPr>
            <p:cNvPr id="9" name="TextBox 8"/>
            <p:cNvSpPr txBox="1"/>
            <p:nvPr/>
          </p:nvSpPr>
          <p:spPr>
            <a:xfrm>
              <a:off x="5767824" y="239968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 smtClean="0">
                  <a:solidFill>
                    <a:srgbClr val="FF0000"/>
                  </a:solidFill>
                </a:rPr>
                <a:t>Head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0" name="Straight Arrow Connector 9"/>
            <p:cNvCxnSpPr/>
            <p:nvPr/>
          </p:nvCxnSpPr>
          <p:spPr>
            <a:xfrm>
              <a:off x="8296279" y="658273"/>
              <a:ext cx="671945" cy="349033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7542068" y="745836"/>
            <a:ext cx="3195205" cy="905599"/>
            <a:chOff x="3860223" y="1135133"/>
            <a:chExt cx="3195205" cy="905599"/>
          </a:xfrm>
        </p:grpSpPr>
        <p:sp>
          <p:nvSpPr>
            <p:cNvPr id="14" name="TextBox 13"/>
            <p:cNvSpPr txBox="1"/>
            <p:nvPr/>
          </p:nvSpPr>
          <p:spPr>
            <a:xfrm>
              <a:off x="3860223" y="1135133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sz="3200" dirty="0" smtClean="0">
                  <a:solidFill>
                    <a:srgbClr val="FF0000"/>
                  </a:solidFill>
                </a:rPr>
                <a:t>Neck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6085610" y="1719552"/>
              <a:ext cx="969818" cy="32118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691758" y="91756"/>
            <a:ext cx="4632235" cy="1077218"/>
            <a:chOff x="360212" y="1094265"/>
            <a:chExt cx="4632235" cy="1077218"/>
          </a:xfrm>
        </p:grpSpPr>
        <p:cxnSp>
          <p:nvCxnSpPr>
            <p:cNvPr id="19" name="Straight Arrow Connector 18"/>
            <p:cNvCxnSpPr/>
            <p:nvPr/>
          </p:nvCxnSpPr>
          <p:spPr>
            <a:xfrm flipH="1" flipV="1">
              <a:off x="360212" y="1555464"/>
              <a:ext cx="1996024" cy="125918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/>
            <p:cNvSpPr txBox="1"/>
            <p:nvPr/>
          </p:nvSpPr>
          <p:spPr>
            <a:xfrm>
              <a:off x="2463992" y="1094265"/>
              <a:ext cx="2528455" cy="107721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Medial condyle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100178" y="3601903"/>
            <a:ext cx="5946491" cy="616047"/>
            <a:chOff x="1108937" y="1424685"/>
            <a:chExt cx="5946491" cy="616047"/>
          </a:xfrm>
        </p:grpSpPr>
        <p:sp>
          <p:nvSpPr>
            <p:cNvPr id="23" name="TextBox 22"/>
            <p:cNvSpPr txBox="1"/>
            <p:nvPr/>
          </p:nvSpPr>
          <p:spPr>
            <a:xfrm>
              <a:off x="1108937" y="1424685"/>
              <a:ext cx="252845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Trochanters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24" name="Straight Arrow Connector 23"/>
            <p:cNvCxnSpPr/>
            <p:nvPr/>
          </p:nvCxnSpPr>
          <p:spPr>
            <a:xfrm>
              <a:off x="3298723" y="1857918"/>
              <a:ext cx="3756705" cy="18281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364067" y="2399399"/>
            <a:ext cx="4187921" cy="741866"/>
            <a:chOff x="670521" y="1142352"/>
            <a:chExt cx="4187921" cy="741866"/>
          </a:xfrm>
        </p:grpSpPr>
        <p:sp>
          <p:nvSpPr>
            <p:cNvPr id="26" name="TextBox 25"/>
            <p:cNvSpPr txBox="1"/>
            <p:nvPr/>
          </p:nvSpPr>
          <p:spPr>
            <a:xfrm>
              <a:off x="2045271" y="1299443"/>
              <a:ext cx="28131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 smtClean="0">
                  <a:solidFill>
                    <a:srgbClr val="FF0000"/>
                  </a:solidFill>
                </a:rPr>
                <a:t>Lateral condyle </a:t>
              </a:r>
              <a:endParaRPr lang="en-US" sz="3200" dirty="0">
                <a:solidFill>
                  <a:srgbClr val="FF0000"/>
                </a:solidFill>
              </a:endParaRPr>
            </a:p>
          </p:txBody>
        </p:sp>
        <p:cxnSp>
          <p:nvCxnSpPr>
            <p:cNvPr id="27" name="Straight Arrow Connector 26"/>
            <p:cNvCxnSpPr>
              <a:stCxn id="26" idx="1"/>
            </p:cNvCxnSpPr>
            <p:nvPr/>
          </p:nvCxnSpPr>
          <p:spPr>
            <a:xfrm flipH="1" flipV="1">
              <a:off x="670521" y="1142352"/>
              <a:ext cx="1374750" cy="44947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2" name="Straight Arrow Connector 31"/>
          <p:cNvCxnSpPr/>
          <p:nvPr/>
        </p:nvCxnSpPr>
        <p:spPr>
          <a:xfrm>
            <a:off x="5985164" y="4126543"/>
            <a:ext cx="3158836" cy="9250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83928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904" y="-10041687"/>
            <a:ext cx="5826859" cy="17079796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865909" y="1030143"/>
            <a:ext cx="10515600" cy="1325563"/>
          </a:xfrm>
        </p:spPr>
        <p:txBody>
          <a:bodyPr/>
          <a:lstStyle/>
          <a:p>
            <a:pPr algn="ctr"/>
            <a:r>
              <a:rPr lang="en-US" dirty="0" smtClean="0"/>
              <a:t>Patella</a:t>
            </a:r>
            <a:endParaRPr lang="en-US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5458691" y="1690255"/>
            <a:ext cx="3214254" cy="6927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746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Tibia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049630" y="2061152"/>
            <a:ext cx="2257002" cy="435133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944254" y="2654878"/>
            <a:ext cx="1625600" cy="2933700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1620983" y="2672086"/>
            <a:ext cx="888421" cy="74998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650181" y="3581764"/>
            <a:ext cx="900546" cy="68969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9178131" y="1965973"/>
            <a:ext cx="1766960" cy="141222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7845136" y="5128310"/>
            <a:ext cx="2940122" cy="8568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550727" y="1287095"/>
            <a:ext cx="3089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Medial condyle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650181" y="6001770"/>
            <a:ext cx="3089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Lateral condyle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99061" y="2927138"/>
            <a:ext cx="3089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Anterior crest 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290204" y="1887824"/>
            <a:ext cx="3089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Medial malleolus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195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Fibula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66063" y="1156498"/>
            <a:ext cx="903695" cy="550076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42263" y="1050037"/>
            <a:ext cx="1137564" cy="5285508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1136073" y="2618509"/>
            <a:ext cx="3962400" cy="13161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523509" y="1862211"/>
            <a:ext cx="30895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FF0000"/>
                </a:solidFill>
              </a:rPr>
              <a:t>Lateral malleolus </a:t>
            </a:r>
            <a:endParaRPr 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3931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Tarsals, metatarsals, phalanges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592305" y="-32245"/>
            <a:ext cx="3007388" cy="9390421"/>
          </a:xfrm>
        </p:spPr>
      </p:pic>
      <p:grpSp>
        <p:nvGrpSpPr>
          <p:cNvPr id="6" name="Group 5"/>
          <p:cNvGrpSpPr/>
          <p:nvPr/>
        </p:nvGrpSpPr>
        <p:grpSpPr>
          <a:xfrm>
            <a:off x="5735782" y="1380989"/>
            <a:ext cx="5947932" cy="2803084"/>
            <a:chOff x="5735782" y="1380989"/>
            <a:chExt cx="5947932" cy="2803084"/>
          </a:xfrm>
        </p:grpSpPr>
        <p:cxnSp>
          <p:nvCxnSpPr>
            <p:cNvPr id="7" name="Straight Arrow Connector 6"/>
            <p:cNvCxnSpPr/>
            <p:nvPr/>
          </p:nvCxnSpPr>
          <p:spPr>
            <a:xfrm>
              <a:off x="5735782" y="1380989"/>
              <a:ext cx="1191491" cy="2803084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8" name="Group 7"/>
            <p:cNvGrpSpPr/>
            <p:nvPr/>
          </p:nvGrpSpPr>
          <p:grpSpPr>
            <a:xfrm>
              <a:off x="7671957" y="1380989"/>
              <a:ext cx="4011757" cy="2345884"/>
              <a:chOff x="7671957" y="1380989"/>
              <a:chExt cx="4011757" cy="2345884"/>
            </a:xfrm>
          </p:grpSpPr>
          <p:cxnSp>
            <p:nvCxnSpPr>
              <p:cNvPr id="9" name="Straight Arrow Connector 8"/>
              <p:cNvCxnSpPr/>
              <p:nvPr/>
            </p:nvCxnSpPr>
            <p:spPr>
              <a:xfrm>
                <a:off x="8298874" y="2008909"/>
                <a:ext cx="277090" cy="1717964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H="1">
                <a:off x="9097246" y="2008909"/>
                <a:ext cx="538593" cy="1510146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cxnSp>
            <p:nvCxnSpPr>
              <p:cNvPr id="11" name="Straight Arrow Connector 10"/>
              <p:cNvCxnSpPr/>
              <p:nvPr/>
            </p:nvCxnSpPr>
            <p:spPr>
              <a:xfrm flipH="1">
                <a:off x="9434945" y="1842654"/>
                <a:ext cx="872839" cy="1676401"/>
              </a:xfrm>
              <a:prstGeom prst="straightConnector1">
                <a:avLst/>
              </a:prstGeom>
              <a:ln w="38100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2"/>
              </a:lnRef>
              <a:fillRef idx="0">
                <a:schemeClr val="accent2"/>
              </a:fillRef>
              <a:effectRef idx="0">
                <a:schemeClr val="accent2"/>
              </a:effectRef>
              <a:fontRef idx="minor">
                <a:schemeClr val="tx1"/>
              </a:fontRef>
            </p:style>
          </p:cxnSp>
          <p:sp>
            <p:nvSpPr>
              <p:cNvPr id="12" name="TextBox 11"/>
              <p:cNvSpPr txBox="1"/>
              <p:nvPr/>
            </p:nvSpPr>
            <p:spPr>
              <a:xfrm>
                <a:off x="7671957" y="1508237"/>
                <a:ext cx="1482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Proximal</a:t>
                </a:r>
                <a:endParaRPr lang="en-US" dirty="0"/>
              </a:p>
            </p:txBody>
          </p:sp>
          <p:sp>
            <p:nvSpPr>
              <p:cNvPr id="13" name="TextBox 12"/>
              <p:cNvSpPr txBox="1"/>
              <p:nvPr/>
            </p:nvSpPr>
            <p:spPr>
              <a:xfrm>
                <a:off x="9097246" y="1508237"/>
                <a:ext cx="1482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Middle</a:t>
                </a:r>
                <a:endParaRPr lang="en-US" dirty="0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>
                <a:off x="10201278" y="1380989"/>
                <a:ext cx="148243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smtClean="0"/>
                  <a:t>Distal</a:t>
                </a:r>
                <a:endParaRPr lang="en-US" dirty="0"/>
              </a:p>
            </p:txBody>
          </p:sp>
        </p:grpSp>
      </p:grpSp>
      <p:cxnSp>
        <p:nvCxnSpPr>
          <p:cNvPr id="21" name="Straight Arrow Connector 20"/>
          <p:cNvCxnSpPr/>
          <p:nvPr/>
        </p:nvCxnSpPr>
        <p:spPr>
          <a:xfrm>
            <a:off x="3505200" y="1380989"/>
            <a:ext cx="1288473" cy="267839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126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9807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48</TotalTime>
  <Words>77</Words>
  <Application>Microsoft Office PowerPoint</Application>
  <PresentationFormat>Widescreen</PresentationFormat>
  <Paragraphs>50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Theme</vt:lpstr>
      <vt:lpstr>Bone naming and parts identification</vt:lpstr>
      <vt:lpstr>Scapula</vt:lpstr>
      <vt:lpstr>Humerus</vt:lpstr>
      <vt:lpstr>Ulna</vt:lpstr>
      <vt:lpstr>Radius</vt:lpstr>
      <vt:lpstr>Carpals</vt:lpstr>
      <vt:lpstr>Metacarpals and phalanges</vt:lpstr>
      <vt:lpstr>Femur</vt:lpstr>
      <vt:lpstr>Patella</vt:lpstr>
      <vt:lpstr>Tibia</vt:lpstr>
      <vt:lpstr>Fibula</vt:lpstr>
      <vt:lpstr>Tarsals, metatarsals, phalanges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Bone naming and parts identification</dc:title>
  <dc:creator>Scott Johnson</dc:creator>
  <cp:lastModifiedBy>Scott Johnson</cp:lastModifiedBy>
  <cp:revision>9</cp:revision>
  <dcterms:created xsi:type="dcterms:W3CDTF">2017-09-28T19:06:54Z</dcterms:created>
  <dcterms:modified xsi:type="dcterms:W3CDTF">2017-10-11T15:12:21Z</dcterms:modified>
</cp:coreProperties>
</file>