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sldIdLst>
    <p:sldId id="274" r:id="rId2"/>
    <p:sldId id="257" r:id="rId3"/>
    <p:sldId id="260" r:id="rId4"/>
    <p:sldId id="281" r:id="rId5"/>
    <p:sldId id="258" r:id="rId6"/>
    <p:sldId id="267" r:id="rId7"/>
    <p:sldId id="275" r:id="rId8"/>
    <p:sldId id="277" r:id="rId9"/>
    <p:sldId id="263" r:id="rId10"/>
    <p:sldId id="264" r:id="rId11"/>
    <p:sldId id="259" r:id="rId12"/>
    <p:sldId id="262" r:id="rId13"/>
    <p:sldId id="265" r:id="rId14"/>
    <p:sldId id="279" r:id="rId15"/>
    <p:sldId id="280" r:id="rId16"/>
    <p:sldId id="268" r:id="rId17"/>
    <p:sldId id="269" r:id="rId18"/>
    <p:sldId id="270" r:id="rId19"/>
    <p:sldId id="271" r:id="rId20"/>
    <p:sldId id="272" r:id="rId21"/>
    <p:sldId id="273" r:id="rId22"/>
    <p:sldId id="278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2A9815A-4B3E-8829-497A-D37DFF3750F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041BA30A-82B3-CF04-9C07-4342AC80A33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24F7531A-98D4-25B8-1C9A-9ADBE76423E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280B6DC2-C77D-64BC-CF14-D8DBE34E126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:a16="http://schemas.microsoft.com/office/drawing/2014/main" id="{E5F5F16D-D798-6DDD-32A5-845642F775E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EC3A2F04-B8B8-92C8-63DC-5AB4B9C9B8A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8">
                <a:extLst>
                  <a:ext uri="{FF2B5EF4-FFF2-40B4-BE49-F238E27FC236}">
                    <a16:creationId xmlns:a16="http://schemas.microsoft.com/office/drawing/2014/main" id="{06324AEE-EE82-BA74-FB66-E17E6997B3D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A4DD3A40-6060-9C40-ACF8-11BB471D0A9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B2167969-FE02-0179-AB46-E3E714B1C67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084 h 1906"/>
                <a:gd name="T4" fmla="*/ 5884 w 5740"/>
                <a:gd name="T5" fmla="*/ 1084 h 1906"/>
                <a:gd name="T6" fmla="*/ 5884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8D2085F4-565B-9AF2-9056-EE9A1C9A0DD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03B23959-5165-03A1-26B5-A8D58771FC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44BD6121-66C8-FEC4-6159-62481A51B4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2C22F8-2151-417D-B461-27058C5DC8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2122322"/>
      </p:ext>
    </p:extLst>
  </p:cSld>
  <p:clrMapOvr>
    <a:masterClrMapping/>
  </p:clrMapOvr>
  <p:transition>
    <p:cut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72086D5-B2E8-B063-9520-E76BD7B588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FCECC0C-F001-CCA7-1B61-29483FE0F07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838D8-A8D3-4AF7-9FD4-24CEB822D9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2EBEB78-2DBB-7492-B622-29F2BE7E6C7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74303"/>
      </p:ext>
    </p:extLst>
  </p:cSld>
  <p:clrMapOvr>
    <a:masterClrMapping/>
  </p:clrMapOvr>
  <p:transition>
    <p:cut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0BD1927-002C-C5A1-DFDF-BE0D4D027D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02322BD-DC90-E04C-6312-0B11DC9A338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72036-50C7-4608-8CC2-81AD599E0E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5CDAF7E-3C8A-9384-F96F-1CBE98F1285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171906"/>
      </p:ext>
    </p:extLst>
  </p:cSld>
  <p:clrMapOvr>
    <a:masterClrMapping/>
  </p:clrMapOvr>
  <p:transition>
    <p:cut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68FDEF7-A462-C17D-6EF3-6482F8A5A9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09DE7AD-FF7E-D5A0-830D-04C1D453090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D60F9-1DB9-434A-84FF-463371F0DF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713C96C4-324B-D691-6728-226D10A2413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42651"/>
      </p:ext>
    </p:extLst>
  </p:cSld>
  <p:clrMapOvr>
    <a:masterClrMapping/>
  </p:clrMapOvr>
  <p:transition>
    <p:cut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B110B40-F371-23E7-CDF6-336BF2CAC4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61FF4CF-C169-1A08-D8AE-15027108656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49F0F-63B8-451E-98CE-9A1DC44CDB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904429F5-2D83-2AFD-203B-0545B4C327E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27926"/>
      </p:ext>
    </p:extLst>
  </p:cSld>
  <p:clrMapOvr>
    <a:masterClrMapping/>
  </p:clrMapOvr>
  <p:transition>
    <p:cut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3D8898-3B5B-41E2-84F7-7B6C571C05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98620E-4303-6547-9B8F-FCEFBA7B372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FF373-AF83-4EE5-8025-C1FC6D41AA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2D761C8D-95F8-2C57-3597-ECF0BB6E11C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417"/>
      </p:ext>
    </p:extLst>
  </p:cSld>
  <p:clrMapOvr>
    <a:masterClrMapping/>
  </p:clrMapOvr>
  <p:transition>
    <p:cut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1D07FC9-71B2-28FB-3192-D2079B7BF3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AA93700-5565-651A-27D9-F25A24404A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4EE7F-42DE-45F7-8711-6182D649E1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EE54A47C-4DE2-6991-18CF-548A326CDDF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47847"/>
      </p:ext>
    </p:extLst>
  </p:cSld>
  <p:clrMapOvr>
    <a:masterClrMapping/>
  </p:clrMapOvr>
  <p:transition>
    <p:cut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2CFF406-F320-94EA-D1EB-3B31BBC25F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A1F312B-EB12-A416-1EB7-79D5A35C8A4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4931C-E533-47C0-8040-B3C48D0828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65D89A91-7B8B-D3A6-34CE-1A7179615AF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98095"/>
      </p:ext>
    </p:extLst>
  </p:cSld>
  <p:clrMapOvr>
    <a:masterClrMapping/>
  </p:clrMapOvr>
  <p:transition>
    <p:cut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7CD31E-7CB1-1DC6-0FCB-8F3D0BF3D0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B52D9A0-78BB-361D-BC10-B6826F91706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15880-7571-49F4-9EEF-B7E67862D7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8F81C998-9BDA-CCD1-1755-3AC56CAA77B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57512"/>
      </p:ext>
    </p:extLst>
  </p:cSld>
  <p:clrMapOvr>
    <a:masterClrMapping/>
  </p:clrMapOvr>
  <p:transition>
    <p:cut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DA01995-4194-8041-5E1A-23435513D2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D22671F-D380-993E-B28B-835A6D2468A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382F4-59F9-4292-826D-A002A9B3FD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C542E82-3A90-9CB5-7A95-40FB4691561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05054"/>
      </p:ext>
    </p:extLst>
  </p:cSld>
  <p:clrMapOvr>
    <a:masterClrMapping/>
  </p:clrMapOvr>
  <p:transition>
    <p:cut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3160EB5-D88A-427D-8E0D-3763408DCF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2DF16B0-D943-72D9-B50C-4D8AA77C5BA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D538F-702E-4A22-8F57-83B9F80CB1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E771C378-F00F-3E5E-DB65-21F1B1762A5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98787"/>
      </p:ext>
    </p:extLst>
  </p:cSld>
  <p:clrMapOvr>
    <a:masterClrMapping/>
  </p:clrMapOvr>
  <p:transition>
    <p:cut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81A18D4-6AEE-CB6E-0820-D2820E446E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C456B34-8B27-F451-D171-3B0052447B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264CDED-D352-454C-8A4D-D8C2631AB7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DCA6FA39-2512-AB10-EC71-C56ED4A4F2B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>
              <a:extLst>
                <a:ext uri="{FF2B5EF4-FFF2-40B4-BE49-F238E27FC236}">
                  <a16:creationId xmlns:a16="http://schemas.microsoft.com/office/drawing/2014/main" id="{23E306FE-4960-B3DE-5AE0-8F2EE0D1A0C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5366" name="Freeform 6">
                <a:extLst>
                  <a:ext uri="{FF2B5EF4-FFF2-40B4-BE49-F238E27FC236}">
                    <a16:creationId xmlns:a16="http://schemas.microsoft.com/office/drawing/2014/main" id="{B0635838-FD6D-2EDA-0C96-2D353C03258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367" name="Freeform 7">
                <a:extLst>
                  <a:ext uri="{FF2B5EF4-FFF2-40B4-BE49-F238E27FC236}">
                    <a16:creationId xmlns:a16="http://schemas.microsoft.com/office/drawing/2014/main" id="{F996024A-760B-CA31-07AC-BA4CCC442D8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368" name="Freeform 8">
                <a:extLst>
                  <a:ext uri="{FF2B5EF4-FFF2-40B4-BE49-F238E27FC236}">
                    <a16:creationId xmlns:a16="http://schemas.microsoft.com/office/drawing/2014/main" id="{181641D7-D949-FF7F-F747-98C9835B80C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7218B865-2055-94A7-47BE-D46A2A592F4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0" name="Freeform 10">
                <a:extLst>
                  <a:ext uri="{FF2B5EF4-FFF2-40B4-BE49-F238E27FC236}">
                    <a16:creationId xmlns:a16="http://schemas.microsoft.com/office/drawing/2014/main" id="{064C200D-4656-BD56-C7BE-A67234C36BE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5371" name="Freeform 11">
              <a:extLst>
                <a:ext uri="{FF2B5EF4-FFF2-40B4-BE49-F238E27FC236}">
                  <a16:creationId xmlns:a16="http://schemas.microsoft.com/office/drawing/2014/main" id="{59DFFBD0-5D94-E02A-56B1-91A0D1A116F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4" name="Freeform 12">
              <a:extLst>
                <a:ext uri="{FF2B5EF4-FFF2-40B4-BE49-F238E27FC236}">
                  <a16:creationId xmlns:a16="http://schemas.microsoft.com/office/drawing/2014/main" id="{5604BD4E-E29B-C24C-47B3-447281F4334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084 h 1906"/>
                <a:gd name="T4" fmla="*/ 5884 w 5740"/>
                <a:gd name="T5" fmla="*/ 1084 h 1906"/>
                <a:gd name="T6" fmla="*/ 5884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73" name="Rectangle 13">
            <a:extLst>
              <a:ext uri="{FF2B5EF4-FFF2-40B4-BE49-F238E27FC236}">
                <a16:creationId xmlns:a16="http://schemas.microsoft.com/office/drawing/2014/main" id="{B2EDEC8D-582F-3A63-37F7-52ECE086D21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74" name="Rectangle 14">
            <a:extLst>
              <a:ext uri="{FF2B5EF4-FFF2-40B4-BE49-F238E27FC236}">
                <a16:creationId xmlns:a16="http://schemas.microsoft.com/office/drawing/2014/main" id="{B7ED5722-D99D-81E1-109F-E29879D2C40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75" name="Rectangle 15">
            <a:extLst>
              <a:ext uri="{FF2B5EF4-FFF2-40B4-BE49-F238E27FC236}">
                <a16:creationId xmlns:a16="http://schemas.microsoft.com/office/drawing/2014/main" id="{8C51DB86-FE44-D36C-535E-D23B219F92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5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>
    <p:cut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upload.wikimedia.org/wikipedia/commons/c/c0/Skeletal_muscle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uCAxh8li0s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701-core-fsemp3\employee3\Scott_Johnson\Documents\Johnson\anatomy\ch.%209.1%20-%20muscle%20structure\muscle%20videos\muscle%20structure.ram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XEHpQ-CJJs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701-core-fsemp3\employee3\scott_johnson\Documents\Johnson\anatomy\ch.%209.1%20-%20muscle%20structure\muscle%20videos\sf%201%20neuromuscular%20junction.ram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XEHpQ-CJJs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701-core-fsemp3\employee3\scott_johnson\Documents\Johnson\anatomy\ch.%209.1%20-%20muscle%20structure\muscle%20videos\sf%201%20neuromuscular%20junction.ram" TargetMode="Externa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UYXMlY7oNY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701-core-fsemp3\employee3\scott_johnson\Documents\Johnson\anatomy\ch.%209.1%20-%20muscle%20structure\muscle%20videos\sliding%20filament%20theory%202.ram" TargetMode="Externa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U61egBVsqU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239C1CEE-E838-78A1-23E2-55CEF67CDBB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Skeletal Muscles</a:t>
            </a:r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23EBB0B2-CB01-F9C9-0BE2-B03559FF0CA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Chapter 9</a:t>
            </a:r>
          </a:p>
        </p:txBody>
      </p:sp>
      <p:pic>
        <p:nvPicPr>
          <p:cNvPr id="32773" name="Picture 5">
            <a:hlinkClick r:id="rId2"/>
            <a:extLst>
              <a:ext uri="{FF2B5EF4-FFF2-40B4-BE49-F238E27FC236}">
                <a16:creationId xmlns:a16="http://schemas.microsoft.com/office/drawing/2014/main" id="{8DB9AF53-761D-DDB8-6C50-E724E64F1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7F50EBA-A15F-B460-E4F6-3DE5E4F15C6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Skeletal Muscle Structure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6B68F39-3F3C-9F20-D9AE-AC7A7281A1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9220" name="Picture 4" descr="Muscle_Structure">
            <a:extLst>
              <a:ext uri="{FF2B5EF4-FFF2-40B4-BE49-F238E27FC236}">
                <a16:creationId xmlns:a16="http://schemas.microsoft.com/office/drawing/2014/main" id="{E620CEEE-4BD7-5C99-367C-17D1E4DFD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20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77AA94E-F094-495F-D2AE-300A5C0FF0A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3E84E854-62F3-331F-83F3-01C58935A6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8437" name="Picture 5" descr="musclebreakdown">
            <a:extLst>
              <a:ext uri="{FF2B5EF4-FFF2-40B4-BE49-F238E27FC236}">
                <a16:creationId xmlns:a16="http://schemas.microsoft.com/office/drawing/2014/main" id="{6C74BAA3-34F6-4D94-4866-827BE7B95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A015A-2B81-EDB0-DD13-3CC71AD03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B0602-ABB3-DC10-DD2B-54BD36852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148" name="Picture 2">
            <a:extLst>
              <a:ext uri="{FF2B5EF4-FFF2-40B4-BE49-F238E27FC236}">
                <a16:creationId xmlns:a16="http://schemas.microsoft.com/office/drawing/2014/main" id="{1881D067-1ABE-CD80-633A-E44052042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275" y="406400"/>
            <a:ext cx="9185275" cy="607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D9319C9-120A-BA8A-DC3F-8E68960E459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Sarcomere</a:t>
            </a:r>
          </a:p>
        </p:txBody>
      </p:sp>
      <p:pic>
        <p:nvPicPr>
          <p:cNvPr id="10246" name="Picture 6" descr="Myofibril vs. sarcomere...The battle continues...">
            <a:extLst>
              <a:ext uri="{FF2B5EF4-FFF2-40B4-BE49-F238E27FC236}">
                <a16:creationId xmlns:a16="http://schemas.microsoft.com/office/drawing/2014/main" id="{D4C279B8-F95F-2F93-20E3-9B75CA2CF270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85800" y="1735138"/>
            <a:ext cx="10515600" cy="5122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691D0A6-C47A-7E70-1C19-3F08D5AABCA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Structure review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976699D-028B-0E0F-A2C9-C44CC2FCE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>
                <a:hlinkClick r:id="rId3"/>
              </a:rPr>
              <a:t>muscle structure animation</a:t>
            </a:r>
            <a:endParaRPr lang="en-US" dirty="0"/>
          </a:p>
        </p:txBody>
      </p:sp>
      <p:pic>
        <p:nvPicPr>
          <p:cNvPr id="2" name="muscle structure.ram">
            <a:hlinkClick r:id="" action="ppaction://media"/>
            <a:extLst>
              <a:ext uri="{FF2B5EF4-FFF2-40B4-BE49-F238E27FC236}">
                <a16:creationId xmlns:a16="http://schemas.microsoft.com/office/drawing/2014/main" id="{26E3881A-B691-C265-2784-51DC881F78E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860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91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5602" grpId="0"/>
      <p:bldP spid="2560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12139D4-F6E8-AC26-9B77-462E2A57215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Muscle Structure Quiz</a:t>
            </a:r>
          </a:p>
        </p:txBody>
      </p:sp>
      <p:sp>
        <p:nvSpPr>
          <p:cNvPr id="9219" name="Text Box 6">
            <a:extLst>
              <a:ext uri="{FF2B5EF4-FFF2-40B4-BE49-F238E27FC236}">
                <a16:creationId xmlns:a16="http://schemas.microsoft.com/office/drawing/2014/main" id="{1AEEAADE-C5E8-AE84-D187-34F0063B4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962400"/>
            <a:ext cx="106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20" name="Line 11">
            <a:extLst>
              <a:ext uri="{FF2B5EF4-FFF2-40B4-BE49-F238E27FC236}">
                <a16:creationId xmlns:a16="http://schemas.microsoft.com/office/drawing/2014/main" id="{42C2F7D5-2D9D-1E88-6F3D-BAF77FCD16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6400" y="3200400"/>
            <a:ext cx="152400" cy="228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31">
            <a:extLst>
              <a:ext uri="{FF2B5EF4-FFF2-40B4-BE49-F238E27FC236}">
                <a16:creationId xmlns:a16="http://schemas.microsoft.com/office/drawing/2014/main" id="{9A70E229-913A-800E-6341-D5448BBD8730}"/>
              </a:ext>
            </a:extLst>
          </p:cNvPr>
          <p:cNvGrpSpPr>
            <a:grpSpLocks/>
          </p:cNvGrpSpPr>
          <p:nvPr/>
        </p:nvGrpSpPr>
        <p:grpSpPr bwMode="auto">
          <a:xfrm>
            <a:off x="0" y="1066800"/>
            <a:ext cx="9144000" cy="5270500"/>
            <a:chOff x="0" y="672"/>
            <a:chExt cx="5760" cy="3320"/>
          </a:xfrm>
        </p:grpSpPr>
        <p:grpSp>
          <p:nvGrpSpPr>
            <p:cNvPr id="9222" name="Group 28">
              <a:extLst>
                <a:ext uri="{FF2B5EF4-FFF2-40B4-BE49-F238E27FC236}">
                  <a16:creationId xmlns:a16="http://schemas.microsoft.com/office/drawing/2014/main" id="{CE64D60F-9310-5D78-4483-35787E9CD7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5760" cy="3320"/>
              <a:chOff x="0" y="664"/>
              <a:chExt cx="5760" cy="3320"/>
            </a:xfrm>
          </p:grpSpPr>
          <p:grpSp>
            <p:nvGrpSpPr>
              <p:cNvPr id="9225" name="Group 26">
                <a:extLst>
                  <a:ext uri="{FF2B5EF4-FFF2-40B4-BE49-F238E27FC236}">
                    <a16:creationId xmlns:a16="http://schemas.microsoft.com/office/drawing/2014/main" id="{6A860525-E09C-23AA-E394-E5FECD7970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664"/>
                <a:ext cx="5760" cy="3320"/>
                <a:chOff x="0" y="672"/>
                <a:chExt cx="5760" cy="3320"/>
              </a:xfrm>
            </p:grpSpPr>
            <p:grpSp>
              <p:nvGrpSpPr>
                <p:cNvPr id="9227" name="Group 24">
                  <a:extLst>
                    <a:ext uri="{FF2B5EF4-FFF2-40B4-BE49-F238E27FC236}">
                      <a16:creationId xmlns:a16="http://schemas.microsoft.com/office/drawing/2014/main" id="{53133CB9-082B-0D45-0A87-3B1CFD4540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672"/>
                  <a:ext cx="5760" cy="3320"/>
                  <a:chOff x="0" y="672"/>
                  <a:chExt cx="5760" cy="3320"/>
                </a:xfrm>
              </p:grpSpPr>
              <p:grpSp>
                <p:nvGrpSpPr>
                  <p:cNvPr id="9229" name="Group 22">
                    <a:extLst>
                      <a:ext uri="{FF2B5EF4-FFF2-40B4-BE49-F238E27FC236}">
                        <a16:creationId xmlns:a16="http://schemas.microsoft.com/office/drawing/2014/main" id="{2E0CC3FF-3785-3967-007E-5361367813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672"/>
                    <a:ext cx="5760" cy="3320"/>
                    <a:chOff x="0" y="1039"/>
                    <a:chExt cx="5760" cy="3320"/>
                  </a:xfrm>
                </p:grpSpPr>
                <p:pic>
                  <p:nvPicPr>
                    <p:cNvPr id="9231" name="Picture 4" descr="Muscle_Structure">
                      <a:extLst>
                        <a:ext uri="{FF2B5EF4-FFF2-40B4-BE49-F238E27FC236}">
                          <a16:creationId xmlns:a16="http://schemas.microsoft.com/office/drawing/2014/main" id="{B9C0B501-1550-51A2-D2DB-F1FC5B8AFF4C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1039"/>
                      <a:ext cx="5760" cy="328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9232" name="Text Box 5">
                      <a:extLst>
                        <a:ext uri="{FF2B5EF4-FFF2-40B4-BE49-F238E27FC236}">
                          <a16:creationId xmlns:a16="http://schemas.microsoft.com/office/drawing/2014/main" id="{4F1EEC67-3625-F026-3B65-76CC36D29289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504" y="3216"/>
                      <a:ext cx="624" cy="231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32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9pPr>
                    </a:lstStyle>
                    <a:p>
                      <a:pPr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en-US" sz="1800">
                          <a:solidFill>
                            <a:schemeClr val="bg2"/>
                          </a:solidFill>
                        </a:rPr>
                        <a:t>#1</a:t>
                      </a:r>
                    </a:p>
                  </p:txBody>
                </p:sp>
                <p:sp>
                  <p:nvSpPr>
                    <p:cNvPr id="9233" name="Text Box 7">
                      <a:extLst>
                        <a:ext uri="{FF2B5EF4-FFF2-40B4-BE49-F238E27FC236}">
                          <a16:creationId xmlns:a16="http://schemas.microsoft.com/office/drawing/2014/main" id="{E54CE029-407B-99D6-A688-8A411F495D9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504" y="2496"/>
                      <a:ext cx="720" cy="231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32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9pPr>
                    </a:lstStyle>
                    <a:p>
                      <a:pPr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en-US" sz="1800">
                          <a:solidFill>
                            <a:schemeClr val="bg2"/>
                          </a:solidFill>
                        </a:rPr>
                        <a:t>#2</a:t>
                      </a:r>
                    </a:p>
                  </p:txBody>
                </p:sp>
                <p:sp>
                  <p:nvSpPr>
                    <p:cNvPr id="9234" name="Text Box 8">
                      <a:extLst>
                        <a:ext uri="{FF2B5EF4-FFF2-40B4-BE49-F238E27FC236}">
                          <a16:creationId xmlns:a16="http://schemas.microsoft.com/office/drawing/2014/main" id="{A75CD2D9-34C4-32B4-BCBB-CE3F2106147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504" y="3600"/>
                      <a:ext cx="1392" cy="233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32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9pPr>
                    </a:lstStyle>
                    <a:p>
                      <a:pPr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en-US" sz="1800">
                          <a:solidFill>
                            <a:schemeClr val="bg2"/>
                          </a:solidFill>
                        </a:rPr>
                        <a:t>#3 – inner covering</a:t>
                      </a:r>
                    </a:p>
                  </p:txBody>
                </p:sp>
                <p:sp>
                  <p:nvSpPr>
                    <p:cNvPr id="9235" name="Text Box 9">
                      <a:extLst>
                        <a:ext uri="{FF2B5EF4-FFF2-40B4-BE49-F238E27FC236}">
                          <a16:creationId xmlns:a16="http://schemas.microsoft.com/office/drawing/2014/main" id="{F682DF0A-1B7C-DD9A-02CE-0D1A8CCA1EC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504" y="1872"/>
                      <a:ext cx="768" cy="231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32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9pPr>
                    </a:lstStyle>
                    <a:p>
                      <a:pPr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en-US" sz="1800">
                          <a:solidFill>
                            <a:schemeClr val="bg2"/>
                          </a:solidFill>
                        </a:rPr>
                        <a:t>#4</a:t>
                      </a:r>
                    </a:p>
                  </p:txBody>
                </p:sp>
                <p:sp>
                  <p:nvSpPr>
                    <p:cNvPr id="9236" name="Text Box 13">
                      <a:extLst>
                        <a:ext uri="{FF2B5EF4-FFF2-40B4-BE49-F238E27FC236}">
                          <a16:creationId xmlns:a16="http://schemas.microsoft.com/office/drawing/2014/main" id="{A65B4314-EDF7-0531-860B-E336BCB3EDB1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504" y="3840"/>
                      <a:ext cx="2256" cy="231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32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9pPr>
                    </a:lstStyle>
                    <a:p>
                      <a:pPr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en-US" sz="1800">
                          <a:solidFill>
                            <a:schemeClr val="bg2"/>
                          </a:solidFill>
                        </a:rPr>
                        <a:t>#5 – outer covering; #6 structure</a:t>
                      </a:r>
                    </a:p>
                  </p:txBody>
                </p:sp>
                <p:sp>
                  <p:nvSpPr>
                    <p:cNvPr id="9237" name="Text Box 16">
                      <a:extLst>
                        <a:ext uri="{FF2B5EF4-FFF2-40B4-BE49-F238E27FC236}">
                          <a16:creationId xmlns:a16="http://schemas.microsoft.com/office/drawing/2014/main" id="{3E990088-CF74-106D-15D7-FD3ACCC82053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504" y="4128"/>
                      <a:ext cx="672" cy="231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32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9pPr>
                    </a:lstStyle>
                    <a:p>
                      <a:pPr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en-US" sz="1800">
                          <a:solidFill>
                            <a:schemeClr val="bg2"/>
                          </a:solidFill>
                        </a:rPr>
                        <a:t>#7</a:t>
                      </a:r>
                    </a:p>
                  </p:txBody>
                </p:sp>
                <p:sp>
                  <p:nvSpPr>
                    <p:cNvPr id="9238" name="Text Box 17">
                      <a:extLst>
                        <a:ext uri="{FF2B5EF4-FFF2-40B4-BE49-F238E27FC236}">
                          <a16:creationId xmlns:a16="http://schemas.microsoft.com/office/drawing/2014/main" id="{F796C431-196C-47C5-B5B5-A9A23A2AAD2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456" y="2736"/>
                      <a:ext cx="672" cy="231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32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9pPr>
                    </a:lstStyle>
                    <a:p>
                      <a:pPr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endParaRPr lang="en-US" altLang="en-US" sz="1800">
                        <a:solidFill>
                          <a:schemeClr val="bg2"/>
                        </a:solidFill>
                      </a:endParaRPr>
                    </a:p>
                  </p:txBody>
                </p:sp>
                <p:sp>
                  <p:nvSpPr>
                    <p:cNvPr id="9239" name="Rectangle 18">
                      <a:extLst>
                        <a:ext uri="{FF2B5EF4-FFF2-40B4-BE49-F238E27FC236}">
                          <a16:creationId xmlns:a16="http://schemas.microsoft.com/office/drawing/2014/main" id="{E346F665-BAED-BE19-7F42-D131A9371B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04" y="2304"/>
                      <a:ext cx="1680" cy="24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32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en-US" sz="1800">
                          <a:solidFill>
                            <a:schemeClr val="bg2"/>
                          </a:solidFill>
                        </a:rPr>
                        <a:t>#9</a:t>
                      </a:r>
                    </a:p>
                  </p:txBody>
                </p:sp>
                <p:sp>
                  <p:nvSpPr>
                    <p:cNvPr id="9240" name="Text Box 19">
                      <a:extLst>
                        <a:ext uri="{FF2B5EF4-FFF2-40B4-BE49-F238E27FC236}">
                          <a16:creationId xmlns:a16="http://schemas.microsoft.com/office/drawing/2014/main" id="{0DD5B0D5-441D-9920-8213-DAD37D2581D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080" y="2544"/>
                      <a:ext cx="1680" cy="404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32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9pPr>
                    </a:lstStyle>
                    <a:p>
                      <a:pPr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en-US" sz="1800">
                          <a:solidFill>
                            <a:schemeClr val="bg2"/>
                          </a:solidFill>
                        </a:rPr>
                        <a:t>#10)  Basic fundamental unit of a skeletal muscle?</a:t>
                      </a:r>
                    </a:p>
                  </p:txBody>
                </p:sp>
                <p:sp>
                  <p:nvSpPr>
                    <p:cNvPr id="9241" name="Rectangle 21">
                      <a:extLst>
                        <a:ext uri="{FF2B5EF4-FFF2-40B4-BE49-F238E27FC236}">
                          <a16:creationId xmlns:a16="http://schemas.microsoft.com/office/drawing/2014/main" id="{034CE866-B565-3449-F3D4-85366E22B2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80" y="1776"/>
                      <a:ext cx="816" cy="24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32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4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0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n-US" altLang="en-US" sz="1800"/>
                    </a:p>
                  </p:txBody>
                </p:sp>
              </p:grpSp>
              <p:sp>
                <p:nvSpPr>
                  <p:cNvPr id="9230" name="Rectangle 23">
                    <a:extLst>
                      <a:ext uri="{FF2B5EF4-FFF2-40B4-BE49-F238E27FC236}">
                        <a16:creationId xmlns:a16="http://schemas.microsoft.com/office/drawing/2014/main" id="{1C8699FC-93CD-A385-5EBE-8C849B8249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04" y="1344"/>
                    <a:ext cx="912" cy="192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lr>
                        <a:schemeClr val="hlink"/>
                      </a:buClr>
                      <a:buSzPct val="7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Garamond" panose="02020404030301010803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2"/>
                      </a:buClr>
                      <a:buSzPct val="70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Garamond" panose="02020404030301010803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tx2"/>
                      </a:buClr>
                      <a:buSzPct val="7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Garamond" panose="02020404030301010803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2"/>
                      </a:buClr>
                      <a:buSzPct val="7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hlink"/>
                      </a:buClr>
                      <a:buSzPct val="7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7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7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7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7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Garamond" panose="02020404030301010803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n-US" altLang="en-US" sz="1800"/>
                  </a:p>
                </p:txBody>
              </p:sp>
            </p:grpSp>
            <p:sp>
              <p:nvSpPr>
                <p:cNvPr id="9228" name="Line 25">
                  <a:extLst>
                    <a:ext uri="{FF2B5EF4-FFF2-40B4-BE49-F238E27FC236}">
                      <a16:creationId xmlns:a16="http://schemas.microsoft.com/office/drawing/2014/main" id="{98F1375B-C608-6496-8683-585FC8A9E3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456" y="1632"/>
                  <a:ext cx="96" cy="144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9226" name="Text Box 27">
                <a:extLst>
                  <a:ext uri="{FF2B5EF4-FFF2-40B4-BE49-F238E27FC236}">
                    <a16:creationId xmlns:a16="http://schemas.microsoft.com/office/drawing/2014/main" id="{F11D5EE9-E3D7-4DF4-41A6-EF9B370CE4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92" y="3744"/>
                <a:ext cx="1824" cy="23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1800">
                    <a:solidFill>
                      <a:schemeClr val="bg2"/>
                    </a:solidFill>
                  </a:rPr>
                  <a:t>#8) Name the 2 components</a:t>
                </a:r>
              </a:p>
            </p:txBody>
          </p:sp>
        </p:grpSp>
        <p:sp>
          <p:nvSpPr>
            <p:cNvPr id="9223" name="Rectangle 29">
              <a:extLst>
                <a:ext uri="{FF2B5EF4-FFF2-40B4-BE49-F238E27FC236}">
                  <a16:creationId xmlns:a16="http://schemas.microsoft.com/office/drawing/2014/main" id="{F3B97A78-6A1C-E8CF-BB52-D823138E8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248"/>
              <a:ext cx="1872" cy="2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9224" name="Rectangle 30">
              <a:extLst>
                <a:ext uri="{FF2B5EF4-FFF2-40B4-BE49-F238E27FC236}">
                  <a16:creationId xmlns:a16="http://schemas.microsoft.com/office/drawing/2014/main" id="{0C32F6F5-7AA9-B8CA-7838-442654266D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344"/>
              <a:ext cx="192" cy="14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48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31B0CAC8-4F7F-055D-CB0C-3EFA34F3EF0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Muscle Structure Quiz Answers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F6B1C3CE-C135-EC7D-2782-250DEC1E2AD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95800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3200" dirty="0"/>
              <a:t>1.  Fascicle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2.  Perimysium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3.  Endomysium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4.  Fascia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5.  Sarcolemma/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3200" dirty="0"/>
              <a:t>    Sarcoplasmic Membrane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6.  Fiber</a:t>
            </a: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731C3EAB-FFB1-4AEB-64B9-80CCBABEE5D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3200" dirty="0"/>
              <a:t>7.  Myofibril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8.  Myofilaments – 		Actin &amp; Myosin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9.  Epimysium</a:t>
            </a:r>
          </a:p>
          <a:p>
            <a:pPr marL="0" indent="0" eaLnBrk="1" hangingPunct="1">
              <a:buNone/>
              <a:defRPr/>
            </a:pPr>
            <a:r>
              <a:rPr lang="en-US" sz="3200" dirty="0"/>
              <a:t>10. Sarcomere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  <p:bldP spid="3686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2FFF054-D46B-A7ED-5519-313EB5A5A4B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Nerve-Muscle Relationship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7B8A417-F268-0BC4-FA01-D824928F23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dirty="0"/>
              <a:t>Motor neurons</a:t>
            </a:r>
          </a:p>
          <a:p>
            <a:pPr marL="457200" lvl="1" indent="0" eaLnBrk="1" hangingPunct="1">
              <a:buNone/>
              <a:defRPr/>
            </a:pPr>
            <a:r>
              <a:rPr lang="en-US" b="1" dirty="0"/>
              <a:t>somatic nerves – voluntary (skeletal)</a:t>
            </a:r>
          </a:p>
          <a:p>
            <a:pPr marL="457200" lvl="1" indent="0" eaLnBrk="1" hangingPunct="1">
              <a:buNone/>
              <a:defRPr/>
            </a:pPr>
            <a:r>
              <a:rPr lang="en-US" b="1" dirty="0"/>
              <a:t>motor unit</a:t>
            </a:r>
          </a:p>
          <a:p>
            <a:pPr marL="914400" lvl="2" indent="0" eaLnBrk="1" hangingPunct="1">
              <a:buNone/>
              <a:defRPr/>
            </a:pPr>
            <a:r>
              <a:rPr lang="en-US" b="1" dirty="0"/>
              <a:t>nerve fiber</a:t>
            </a:r>
          </a:p>
          <a:p>
            <a:pPr marL="914400" lvl="2" indent="0" eaLnBrk="1" hangingPunct="1">
              <a:buNone/>
              <a:defRPr/>
            </a:pPr>
            <a:r>
              <a:rPr lang="en-US" b="1" dirty="0"/>
              <a:t>all fibers (interspersed) it affects</a:t>
            </a:r>
          </a:p>
          <a:p>
            <a:pPr marL="1879600" lvl="3" indent="-508000" eaLnBrk="1" hangingPunct="1">
              <a:defRPr/>
            </a:pPr>
            <a:r>
              <a:rPr lang="en-US" b="1" dirty="0"/>
              <a:t>result – weak universal contraction</a:t>
            </a:r>
          </a:p>
          <a:p>
            <a:pPr marL="1879600" lvl="3" indent="-508000" eaLnBrk="1" hangingPunct="1">
              <a:defRPr/>
            </a:pPr>
            <a:r>
              <a:rPr lang="en-US" b="1" dirty="0"/>
              <a:t>“work in shifts” </a:t>
            </a:r>
          </a:p>
          <a:p>
            <a:pPr marL="1879600" lvl="3" indent="-508000" eaLnBrk="1" hangingPunct="1">
              <a:defRPr/>
            </a:pPr>
            <a:r>
              <a:rPr lang="en-US" b="1" dirty="0"/>
              <a:t>all or none response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832AAD0-B896-C787-2546-C769400F788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Nerve-Muscle Relationship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7382FFE-5249-580D-49AA-63E333A851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dirty="0"/>
              <a:t>neuromuscular junction</a:t>
            </a:r>
          </a:p>
          <a:p>
            <a:pPr marL="457200" lvl="1" indent="0" eaLnBrk="1" hangingPunct="1">
              <a:buNone/>
              <a:defRPr/>
            </a:pPr>
            <a:r>
              <a:rPr lang="en-US" b="1" dirty="0"/>
              <a:t>axon terminal</a:t>
            </a:r>
          </a:p>
          <a:p>
            <a:pPr marL="457200" lvl="1" indent="0" eaLnBrk="1" hangingPunct="1">
              <a:buNone/>
              <a:defRPr/>
            </a:pPr>
            <a:r>
              <a:rPr lang="en-US" b="1" dirty="0"/>
              <a:t>synapse/synaptic cleft</a:t>
            </a:r>
          </a:p>
          <a:p>
            <a:pPr marL="457200" lvl="1" indent="0" eaLnBrk="1" hangingPunct="1">
              <a:buNone/>
              <a:defRPr/>
            </a:pPr>
            <a:r>
              <a:rPr lang="en-US" b="1" dirty="0"/>
              <a:t>motor end plate – depression in sarcolemma</a:t>
            </a:r>
          </a:p>
          <a:p>
            <a:pPr marL="457200" lvl="1" indent="0" eaLnBrk="1" hangingPunct="1">
              <a:buNone/>
              <a:defRPr/>
            </a:pPr>
            <a:r>
              <a:rPr lang="en-US" b="1" dirty="0"/>
              <a:t>muscle fiber nucleus</a:t>
            </a:r>
          </a:p>
          <a:p>
            <a:pPr marL="457200" lvl="1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dirty="0">
                <a:hlinkClick r:id="rId3"/>
              </a:rPr>
              <a:t>action potential video</a:t>
            </a:r>
            <a:endParaRPr lang="en-US" altLang="en-US" dirty="0"/>
          </a:p>
          <a:p>
            <a:pPr marL="457200" lvl="1" indent="0" eaLnBrk="1" hangingPunct="1">
              <a:buFont typeface="Wingdings" panose="05000000000000000000" pitchFamily="2" charset="2"/>
              <a:buNone/>
              <a:defRPr/>
            </a:pPr>
            <a:endParaRPr lang="en-US" b="1" dirty="0"/>
          </a:p>
        </p:txBody>
      </p:sp>
      <p:pic>
        <p:nvPicPr>
          <p:cNvPr id="22533" name="Picture 5" descr="neuromuscular-sml">
            <a:extLst>
              <a:ext uri="{FF2B5EF4-FFF2-40B4-BE49-F238E27FC236}">
                <a16:creationId xmlns:a16="http://schemas.microsoft.com/office/drawing/2014/main" id="{89583D20-95E2-03C2-C658-CD87B2EF3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76600"/>
            <a:ext cx="3505200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f 1 neuromuscular junction.ram">
            <a:hlinkClick r:id="" action="ppaction://media"/>
            <a:extLst>
              <a:ext uri="{FF2B5EF4-FFF2-40B4-BE49-F238E27FC236}">
                <a16:creationId xmlns:a16="http://schemas.microsoft.com/office/drawing/2014/main" id="{C3A8C64A-D1DF-FCA3-A7FE-58CF8D7113A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403725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5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2530" grpId="0"/>
      <p:bldP spid="22531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EE100EB-0BEC-01C7-0A34-203A84DCBF3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Myofiber structure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788953E-88BC-662F-9DCE-97C26EAE12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395913"/>
          </a:xfrm>
          <a:solidFill>
            <a:schemeClr val="accent1"/>
          </a:solidFill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grpSp>
        <p:nvGrpSpPr>
          <p:cNvPr id="2" name="Group 16">
            <a:extLst>
              <a:ext uri="{FF2B5EF4-FFF2-40B4-BE49-F238E27FC236}">
                <a16:creationId xmlns:a16="http://schemas.microsoft.com/office/drawing/2014/main" id="{9B352E6C-3A9C-F04D-784C-0B39A019786B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1295400"/>
            <a:ext cx="6400800" cy="5410200"/>
            <a:chOff x="864" y="816"/>
            <a:chExt cx="4032" cy="3408"/>
          </a:xfrm>
        </p:grpSpPr>
        <p:pic>
          <p:nvPicPr>
            <p:cNvPr id="13317" name="Picture 7">
              <a:extLst>
                <a:ext uri="{FF2B5EF4-FFF2-40B4-BE49-F238E27FC236}">
                  <a16:creationId xmlns:a16="http://schemas.microsoft.com/office/drawing/2014/main" id="{EB7131C5-816B-40E4-7393-C5FA5784CD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816"/>
              <a:ext cx="3277" cy="3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18" name="Text Box 9">
              <a:extLst>
                <a:ext uri="{FF2B5EF4-FFF2-40B4-BE49-F238E27FC236}">
                  <a16:creationId xmlns:a16="http://schemas.microsoft.com/office/drawing/2014/main" id="{6AB3AC1A-94BF-F150-3E77-B0D1814D8F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816"/>
              <a:ext cx="1488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/>
                <a:t>Sarcoplasmic reticulum</a:t>
              </a:r>
            </a:p>
          </p:txBody>
        </p:sp>
        <p:sp>
          <p:nvSpPr>
            <p:cNvPr id="13319" name="Text Box 10">
              <a:extLst>
                <a:ext uri="{FF2B5EF4-FFF2-40B4-BE49-F238E27FC236}">
                  <a16:creationId xmlns:a16="http://schemas.microsoft.com/office/drawing/2014/main" id="{51A9493E-50E2-2873-804E-1ECB34FBB4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200"/>
              <a:ext cx="480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/>
                <a:t>Triad</a:t>
              </a:r>
            </a:p>
          </p:txBody>
        </p:sp>
        <p:sp>
          <p:nvSpPr>
            <p:cNvPr id="13320" name="Text Box 11">
              <a:extLst>
                <a:ext uri="{FF2B5EF4-FFF2-40B4-BE49-F238E27FC236}">
                  <a16:creationId xmlns:a16="http://schemas.microsoft.com/office/drawing/2014/main" id="{778B4752-FCB7-90E0-E11E-F7E20F82E7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488"/>
              <a:ext cx="480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/>
                <a:t>Z line</a:t>
              </a:r>
            </a:p>
          </p:txBody>
        </p:sp>
        <p:sp>
          <p:nvSpPr>
            <p:cNvPr id="13321" name="Text Box 12">
              <a:extLst>
                <a:ext uri="{FF2B5EF4-FFF2-40B4-BE49-F238E27FC236}">
                  <a16:creationId xmlns:a16="http://schemas.microsoft.com/office/drawing/2014/main" id="{15126069-BBD3-2EAB-18AE-13C5B4B5A2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1920"/>
              <a:ext cx="576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/>
                <a:t>Thick filament</a:t>
              </a:r>
            </a:p>
          </p:txBody>
        </p:sp>
        <p:sp>
          <p:nvSpPr>
            <p:cNvPr id="13322" name="Text Box 13">
              <a:extLst>
                <a:ext uri="{FF2B5EF4-FFF2-40B4-BE49-F238E27FC236}">
                  <a16:creationId xmlns:a16="http://schemas.microsoft.com/office/drawing/2014/main" id="{0A92FAF4-6576-84F6-96B7-E4CAE176A9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544"/>
              <a:ext cx="576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/>
                <a:t>Thin filament</a:t>
              </a:r>
            </a:p>
          </p:txBody>
        </p:sp>
        <p:sp>
          <p:nvSpPr>
            <p:cNvPr id="13323" name="Text Box 14">
              <a:extLst>
                <a:ext uri="{FF2B5EF4-FFF2-40B4-BE49-F238E27FC236}">
                  <a16:creationId xmlns:a16="http://schemas.microsoft.com/office/drawing/2014/main" id="{FB268741-ECD1-6E86-918E-1CC3F40C03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6" y="3840"/>
              <a:ext cx="720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/>
                <a:t>T Tubule</a:t>
              </a:r>
            </a:p>
          </p:txBody>
        </p:sp>
        <p:sp>
          <p:nvSpPr>
            <p:cNvPr id="13324" name="Text Box 15">
              <a:extLst>
                <a:ext uri="{FF2B5EF4-FFF2-40B4-BE49-F238E27FC236}">
                  <a16:creationId xmlns:a16="http://schemas.microsoft.com/office/drawing/2014/main" id="{9DDBC2CD-A75F-DEF9-B0AC-F0F80DA509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3936"/>
              <a:ext cx="1488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/>
                <a:t>Sarcoplasmic Membrane</a:t>
              </a:r>
            </a:p>
          </p:txBody>
        </p:sp>
      </p:grp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07EA447-4EAE-158D-844A-FECC3D08B8A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Sliding filament theory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034BB6B-2829-6562-2252-CEC80B1E88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76200" y="1371600"/>
            <a:ext cx="8991600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b="1" dirty="0"/>
              <a:t>Firing a muscle fiber</a:t>
            </a:r>
          </a:p>
          <a:p>
            <a:pPr marL="457200" lvl="1" indent="0" eaLnBrk="1" hangingPunct="1">
              <a:buNone/>
              <a:defRPr/>
            </a:pPr>
            <a:r>
              <a:rPr lang="en-US" sz="2400" b="1" dirty="0"/>
              <a:t>1)  electrical signal sent from brain</a:t>
            </a:r>
          </a:p>
          <a:p>
            <a:pPr marL="457200" lvl="1" indent="0" eaLnBrk="1" hangingPunct="1">
              <a:buNone/>
              <a:defRPr/>
            </a:pPr>
            <a:r>
              <a:rPr lang="en-US" sz="2400" b="1" dirty="0"/>
              <a:t>2)  calcium ions cause release of acetylcholine (</a:t>
            </a:r>
            <a:r>
              <a:rPr lang="en-US" sz="2400" b="1" dirty="0" err="1"/>
              <a:t>ACh</a:t>
            </a:r>
            <a:r>
              <a:rPr lang="en-US" sz="2400" b="1" dirty="0"/>
              <a:t>)</a:t>
            </a:r>
          </a:p>
          <a:p>
            <a:pPr marL="457200" lvl="1" indent="0" eaLnBrk="1" hangingPunct="1">
              <a:buNone/>
              <a:defRPr/>
            </a:pPr>
            <a:r>
              <a:rPr lang="en-US" sz="2400" b="1" dirty="0"/>
              <a:t>3)  </a:t>
            </a:r>
            <a:r>
              <a:rPr lang="en-US" sz="2400" b="1" dirty="0" err="1"/>
              <a:t>ACh</a:t>
            </a:r>
            <a:r>
              <a:rPr lang="en-US" sz="2400" b="1" dirty="0"/>
              <a:t> goes into synapse</a:t>
            </a:r>
          </a:p>
          <a:p>
            <a:pPr marL="457200" lvl="1" indent="0" eaLnBrk="1" hangingPunct="1">
              <a:buNone/>
              <a:defRPr/>
            </a:pPr>
            <a:r>
              <a:rPr lang="en-US" sz="2400" b="1" dirty="0"/>
              <a:t>4)  muscle fiber receptors cause ion imbalance (Na, K) through </a:t>
            </a:r>
          </a:p>
          <a:p>
            <a:pPr marL="457200" lvl="1" indent="0" eaLnBrk="1" hangingPunct="1">
              <a:buNone/>
              <a:defRPr/>
            </a:pPr>
            <a:r>
              <a:rPr lang="en-US" sz="2400" b="1" dirty="0"/>
              <a:t>     T-tubules</a:t>
            </a:r>
          </a:p>
          <a:p>
            <a:pPr marL="990600" lvl="1" indent="-533400" eaLnBrk="1" hangingPunct="1">
              <a:defRPr/>
            </a:pPr>
            <a:endParaRPr lang="en-US" sz="2400" b="1" dirty="0"/>
          </a:p>
          <a:p>
            <a:pPr marL="990600" lvl="1" indent="-533400" eaLnBrk="1" hangingPunct="1">
              <a:defRPr/>
            </a:pPr>
            <a:endParaRPr lang="en-US" sz="2400" b="1" dirty="0"/>
          </a:p>
          <a:p>
            <a:pPr marL="457200" lvl="1" indent="0" eaLnBrk="1" hangingPunct="1">
              <a:buFont typeface="Wingdings" panose="05000000000000000000" pitchFamily="2" charset="2"/>
              <a:buNone/>
              <a:defRPr/>
            </a:pPr>
            <a:endParaRPr lang="en-US" sz="2400" b="1" dirty="0"/>
          </a:p>
          <a:p>
            <a:pPr marL="457200" lvl="1" indent="0" eaLnBrk="1" hangingPunct="1">
              <a:buNone/>
              <a:defRPr/>
            </a:pPr>
            <a:r>
              <a:rPr lang="en-US" sz="2400" b="1" dirty="0"/>
              <a:t>5)  Ca </a:t>
            </a:r>
            <a:r>
              <a:rPr lang="en-US" sz="2400" b="1" baseline="30000" dirty="0"/>
              <a:t>2+</a:t>
            </a:r>
            <a:r>
              <a:rPr lang="en-US" sz="2400" b="1" dirty="0"/>
              <a:t>allowed in, binds to troponin </a:t>
            </a:r>
            <a:r>
              <a:rPr lang="en-US" sz="2400" b="1" dirty="0">
                <a:sym typeface="Wingdings" pitchFamily="2" charset="2"/>
              </a:rPr>
              <a:t></a:t>
            </a:r>
            <a:r>
              <a:rPr lang="en-US" sz="2400" b="1" dirty="0"/>
              <a:t> tropomyosin</a:t>
            </a:r>
          </a:p>
          <a:p>
            <a:pPr marL="457200" lvl="1" indent="0" eaLnBrk="1" hangingPunct="1">
              <a:buNone/>
              <a:defRPr/>
            </a:pPr>
            <a:r>
              <a:rPr lang="en-US" sz="2400" b="1" dirty="0"/>
              <a:t>6)  active sites on actin exposed, myosin forms cross-bridges</a:t>
            </a: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990EABCB-A9CC-2EED-CDDA-08717634B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600450"/>
            <a:ext cx="2438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hlinkClick r:id="rId3"/>
              </a:rPr>
              <a:t>action potential video</a:t>
            </a:r>
            <a:endParaRPr lang="en-US" altLang="en-US" sz="1800"/>
          </a:p>
        </p:txBody>
      </p:sp>
      <p:pic>
        <p:nvPicPr>
          <p:cNvPr id="2" name="sf 1 neuromuscular junction.ram">
            <a:hlinkClick r:id="" action="ppaction://media"/>
            <a:extLst>
              <a:ext uri="{FF2B5EF4-FFF2-40B4-BE49-F238E27FC236}">
                <a16:creationId xmlns:a16="http://schemas.microsoft.com/office/drawing/2014/main" id="{FA0E1083-66CF-245F-69D9-E5F0970605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713" y="3998913"/>
            <a:ext cx="142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47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47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6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0482" grpId="0"/>
      <p:bldP spid="20483" grpId="0" uiExpand="1" build="p"/>
      <p:bldP spid="2048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A08AD5B-9030-AEC1-9BFE-8208CC0DE35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Sliding filament theory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F3418E9-BE2A-4710-8E34-769901806F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991600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b="1" dirty="0"/>
              <a:t>7)  ATP causes myosin heads to contract, “power  stroke”</a:t>
            </a:r>
          </a:p>
          <a:p>
            <a:pPr marL="0" indent="0" eaLnBrk="1" hangingPunct="1">
              <a:buNone/>
              <a:defRPr/>
            </a:pPr>
            <a:r>
              <a:rPr lang="en-US" sz="2800" b="1" dirty="0"/>
              <a:t>8)  more ATP causes heads to release “recovery stroke”</a:t>
            </a:r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9)  nerve impulse stops</a:t>
            </a:r>
          </a:p>
          <a:p>
            <a:pPr marL="0" indent="0" eaLnBrk="1" hangingPunct="1">
              <a:buNone/>
              <a:defRPr/>
            </a:pPr>
            <a:r>
              <a:rPr lang="en-US" sz="2800" b="1" dirty="0"/>
              <a:t>10)  </a:t>
            </a:r>
            <a:r>
              <a:rPr lang="en-US" sz="2800" b="1" dirty="0" err="1"/>
              <a:t>ACh</a:t>
            </a:r>
            <a:r>
              <a:rPr lang="en-US" sz="2800" b="1" dirty="0"/>
              <a:t> broken down – acetylcholinesterase </a:t>
            </a:r>
            <a:r>
              <a:rPr lang="en-US" sz="2800" b="1" dirty="0" err="1"/>
              <a:t>AChE</a:t>
            </a: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11)  Ca reabsorbed by reticulum from troponin – stored in    </a:t>
            </a:r>
          </a:p>
          <a:p>
            <a:pPr marL="0" indent="0" eaLnBrk="1" hangingPunct="1">
              <a:buNone/>
              <a:defRPr/>
            </a:pPr>
            <a:r>
              <a:rPr lang="en-US" sz="2800" b="1" dirty="0"/>
              <a:t>       vesicles with </a:t>
            </a:r>
            <a:r>
              <a:rPr lang="en-US" sz="2800" b="1" u="sng" dirty="0" err="1"/>
              <a:t>calsequestrin</a:t>
            </a:r>
            <a:endParaRPr lang="en-US" sz="2800" b="1" u="sng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12)  Tropomyosin is covered up again, keeping myosin </a:t>
            </a:r>
          </a:p>
          <a:p>
            <a:pPr marL="0" indent="0" eaLnBrk="1" hangingPunct="1">
              <a:buNone/>
              <a:defRPr/>
            </a:pPr>
            <a:r>
              <a:rPr lang="en-US" sz="2800" b="1" dirty="0"/>
              <a:t>       from bonding; muscle relaxes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DA2DB844-9876-E3D9-6288-1BBE394EC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1" y="2743200"/>
            <a:ext cx="403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>
                <a:hlinkClick r:id="rId3"/>
              </a:rPr>
              <a:t>atp power/recovery stroke animation</a:t>
            </a:r>
            <a:endParaRPr lang="en-US" altLang="en-US" sz="1800"/>
          </a:p>
        </p:txBody>
      </p:sp>
      <p:pic>
        <p:nvPicPr>
          <p:cNvPr id="2" name="sliding filament theory 2">
            <a:hlinkClick r:id="" action="ppaction://media"/>
            <a:extLst>
              <a:ext uri="{FF2B5EF4-FFF2-40B4-BE49-F238E27FC236}">
                <a16:creationId xmlns:a16="http://schemas.microsoft.com/office/drawing/2014/main" id="{F148D8F5-87FF-BAD7-ABFC-6408AFB3F38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715000" y="2667000"/>
            <a:ext cx="1413164" cy="1059873"/>
          </a:xfrm>
          <a:prstGeom prst="roundRect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3554" grpId="0"/>
      <p:bldP spid="23555" grpId="0" uiExpand="1" build="p"/>
      <p:bldP spid="235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2658-D8AC-8708-5FEB-917BD6DFD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1B748CA9-71D7-9A26-639D-2A4AE1A8A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8235950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2">
            <a:extLst>
              <a:ext uri="{FF2B5EF4-FFF2-40B4-BE49-F238E27FC236}">
                <a16:creationId xmlns:a16="http://schemas.microsoft.com/office/drawing/2014/main" id="{3E482A49-212F-4C79-4FC5-5B1E3A36E9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04800" y="533400"/>
            <a:ext cx="6359525" cy="6138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59E64-476C-6CD6-7835-83BD16252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7411" name="Picture 2">
            <a:extLst>
              <a:ext uri="{FF2B5EF4-FFF2-40B4-BE49-F238E27FC236}">
                <a16:creationId xmlns:a16="http://schemas.microsoft.com/office/drawing/2014/main" id="{B976066A-E7B1-4D8B-0A65-C9F6CE7B33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886200" y="2209800"/>
            <a:ext cx="8229600" cy="4005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DAA9241F-BCF8-CD4F-72D6-16D7E249303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Stages of Contraction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8C087BD-2AF7-ED4E-CBC1-C06144B55E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067800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u="sng" dirty="0"/>
              <a:t>Threshold</a:t>
            </a:r>
            <a:r>
              <a:rPr lang="en-US" b="1" dirty="0"/>
              <a:t> – amount of voltage </a:t>
            </a:r>
            <a:r>
              <a:rPr lang="en-US" b="1" dirty="0" err="1"/>
              <a:t>req’d</a:t>
            </a:r>
            <a:r>
              <a:rPr lang="en-US" b="1" dirty="0"/>
              <a:t> to release Ca</a:t>
            </a:r>
          </a:p>
          <a:p>
            <a:pPr marL="0" indent="0" eaLnBrk="1" hangingPunct="1">
              <a:buNone/>
              <a:defRPr/>
            </a:pPr>
            <a:r>
              <a:rPr lang="en-US" b="1" u="sng" dirty="0"/>
              <a:t>Latent period</a:t>
            </a:r>
            <a:r>
              <a:rPr lang="en-US" b="1" dirty="0"/>
              <a:t> – delay for tropomyosin, etc (2 msec)</a:t>
            </a:r>
          </a:p>
          <a:p>
            <a:pPr marL="0" indent="0" eaLnBrk="1" hangingPunct="1">
              <a:buNone/>
              <a:defRPr/>
            </a:pPr>
            <a:r>
              <a:rPr lang="en-US" b="1" u="sng" dirty="0"/>
              <a:t>Contraction phase</a:t>
            </a:r>
          </a:p>
          <a:p>
            <a:pPr marL="0" indent="0" eaLnBrk="1" hangingPunct="1">
              <a:buNone/>
              <a:defRPr/>
            </a:pPr>
            <a:r>
              <a:rPr lang="en-US" b="1" u="sng" dirty="0"/>
              <a:t>Relaxation phase</a:t>
            </a:r>
            <a:r>
              <a:rPr lang="en-US" b="1" dirty="0"/>
              <a:t> (7 – 10 msec)</a:t>
            </a:r>
          </a:p>
          <a:p>
            <a:pPr marL="812800" indent="-812800" eaLnBrk="1" hangingPunct="1">
              <a:defRPr/>
            </a:pP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BE66C9E-83D9-8936-1E23-44EA5186245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Twitch Strength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2ECE643-25A4-BCEA-FE20-2A2127A7D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eaLnBrk="1" hangingPunct="1">
              <a:buNone/>
              <a:defRPr/>
            </a:pPr>
            <a:r>
              <a:rPr lang="en-US" b="1" u="sng" dirty="0"/>
              <a:t>Twitch</a:t>
            </a:r>
            <a:r>
              <a:rPr lang="en-US" b="1" dirty="0"/>
              <a:t> – low stimulation, full relaxation between</a:t>
            </a:r>
          </a:p>
          <a:p>
            <a:pPr marL="457200" lvl="1" indent="0" eaLnBrk="1" hangingPunct="1">
              <a:buNone/>
              <a:defRPr/>
            </a:pPr>
            <a:r>
              <a:rPr lang="en-US" b="1" u="sng" dirty="0" err="1"/>
              <a:t>Treppe</a:t>
            </a:r>
            <a:r>
              <a:rPr lang="en-US" b="1" dirty="0"/>
              <a:t> – moderate stim, full relaxation, stronger twitches</a:t>
            </a:r>
          </a:p>
          <a:p>
            <a:pPr marL="457200" lvl="1" indent="0" eaLnBrk="1" hangingPunct="1">
              <a:buNone/>
              <a:defRPr/>
            </a:pPr>
            <a:r>
              <a:rPr lang="en-US" b="1" u="sng" dirty="0"/>
              <a:t>Incomplete tetanus</a:t>
            </a:r>
            <a:r>
              <a:rPr lang="en-US" b="1" dirty="0"/>
              <a:t> – wave summation stimulation (adding on to last before relaxation can occur), stronger twitches</a:t>
            </a:r>
          </a:p>
          <a:p>
            <a:pPr marL="457200" lvl="1" indent="0" eaLnBrk="1" hangingPunct="1">
              <a:buNone/>
              <a:defRPr/>
            </a:pPr>
            <a:r>
              <a:rPr lang="en-US" b="1" u="sng" dirty="0"/>
              <a:t>Complete tetanus</a:t>
            </a:r>
            <a:r>
              <a:rPr lang="en-US" b="1" dirty="0"/>
              <a:t> – 40/50 stimuli per second, twitches fuse into prolonged contraction</a:t>
            </a:r>
          </a:p>
          <a:p>
            <a:pPr marL="609600" indent="-609600" eaLnBrk="1" hangingPunct="1">
              <a:defRPr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4D316C-8BDC-E2AC-BCC9-575758AFFB04}"/>
              </a:ext>
            </a:extLst>
          </p:cNvPr>
          <p:cNvSpPr txBox="1"/>
          <p:nvPr/>
        </p:nvSpPr>
        <p:spPr>
          <a:xfrm>
            <a:off x="3124200" y="5684838"/>
            <a:ext cx="2895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Twitch experiment</a:t>
            </a: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593BDE07-D570-B303-461B-9F1D326BF9B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Types of Contraction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7C4580D-9718-5B67-BAE5-3F2CEE80CA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2209800"/>
            <a:ext cx="9144000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u="sng" dirty="0"/>
              <a:t>Isometric</a:t>
            </a:r>
            <a:r>
              <a:rPr lang="en-US" b="1" dirty="0"/>
              <a:t> – no length change</a:t>
            </a:r>
          </a:p>
          <a:p>
            <a:pPr marL="0" indent="0" eaLnBrk="1" hangingPunct="1">
              <a:buNone/>
              <a:defRPr/>
            </a:pPr>
            <a:r>
              <a:rPr lang="en-US" b="1" u="sng" dirty="0"/>
              <a:t>Isotonic</a:t>
            </a:r>
            <a:r>
              <a:rPr lang="en-US" b="1" dirty="0"/>
              <a:t> – muscle shortens</a:t>
            </a:r>
          </a:p>
          <a:p>
            <a:pPr marL="457200" lvl="1" indent="0" eaLnBrk="1" hangingPunct="1">
              <a:buNone/>
              <a:defRPr/>
            </a:pPr>
            <a:r>
              <a:rPr lang="en-US" b="1" u="sng" dirty="0"/>
              <a:t>Concentric</a:t>
            </a:r>
            <a:r>
              <a:rPr lang="en-US" b="1" dirty="0"/>
              <a:t> – maintains tension throughout contraction</a:t>
            </a:r>
          </a:p>
          <a:p>
            <a:pPr marL="457200" lvl="1" indent="0" eaLnBrk="1" hangingPunct="1">
              <a:buNone/>
              <a:defRPr/>
            </a:pPr>
            <a:r>
              <a:rPr lang="en-US" b="1" u="sng" dirty="0"/>
              <a:t>Eccentric</a:t>
            </a:r>
            <a:r>
              <a:rPr lang="en-US" b="1" dirty="0"/>
              <a:t> – muscle lengthens as it maintains tension</a:t>
            </a:r>
          </a:p>
          <a:p>
            <a:pPr marL="609600" indent="-609600" eaLnBrk="1" hangingPunct="1">
              <a:defRPr/>
            </a:pP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150AFB8-F9DE-E96E-5B8F-2D93DA677BE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Oxygen Debt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7F4B904-EBB0-FFAD-6469-37E9CB47A3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dirty="0"/>
              <a:t>Oxygen used to make ATP from glycogen</a:t>
            </a:r>
          </a:p>
          <a:p>
            <a:pPr marL="457200" lvl="1" indent="0" eaLnBrk="1" hangingPunct="1">
              <a:buNone/>
              <a:defRPr/>
            </a:pPr>
            <a:r>
              <a:rPr lang="en-US" b="1" dirty="0"/>
              <a:t>oxidizing lactic acid if not enough O2</a:t>
            </a:r>
          </a:p>
          <a:p>
            <a:pPr marL="457200" lvl="1" indent="0" eaLnBrk="1" hangingPunct="1">
              <a:buNone/>
              <a:defRPr/>
            </a:pPr>
            <a:r>
              <a:rPr lang="en-US" b="1" u="sng" dirty="0"/>
              <a:t>fast-twitch muscles</a:t>
            </a:r>
          </a:p>
          <a:p>
            <a:pPr marL="1409700" lvl="2" indent="-495300" eaLnBrk="1" hangingPunct="1">
              <a:defRPr/>
            </a:pPr>
            <a:r>
              <a:rPr lang="en-US" b="1" dirty="0"/>
              <a:t>fast processing, low endurance</a:t>
            </a:r>
          </a:p>
          <a:p>
            <a:pPr marL="457200" lvl="1" indent="0" eaLnBrk="1" hangingPunct="1">
              <a:buNone/>
              <a:defRPr/>
            </a:pPr>
            <a:r>
              <a:rPr lang="en-US" b="1" u="sng" dirty="0"/>
              <a:t>slow-twitch muscles</a:t>
            </a:r>
          </a:p>
          <a:p>
            <a:pPr marL="1409700" lvl="2" indent="-495300" eaLnBrk="1" hangingPunct="1">
              <a:defRPr/>
            </a:pPr>
            <a:r>
              <a:rPr lang="en-US" b="1" dirty="0"/>
              <a:t>slow processing, high endurance</a:t>
            </a:r>
          </a:p>
          <a:p>
            <a:pPr marL="457200" lvl="1" indent="0" eaLnBrk="1" hangingPunct="1">
              <a:buNone/>
              <a:defRPr/>
            </a:pPr>
            <a:r>
              <a:rPr lang="en-US" b="1" dirty="0"/>
              <a:t>intermediates</a:t>
            </a:r>
          </a:p>
          <a:p>
            <a:pPr marL="660400" indent="-660400" eaLnBrk="1" hangingPunct="1">
              <a:defRPr/>
            </a:pPr>
            <a:endParaRPr lang="en-US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2B0AA343-9889-7D09-3CBB-6A3824A22C5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Muscle Disorders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D8886EF-4171-91EB-C5A3-8BEABAAC9D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u="sng" dirty="0"/>
              <a:t>Cramps</a:t>
            </a:r>
          </a:p>
          <a:p>
            <a:pPr marL="0" indent="0" eaLnBrk="1" hangingPunct="1">
              <a:buNone/>
              <a:defRPr/>
            </a:pPr>
            <a:r>
              <a:rPr lang="en-US" b="1" u="sng" dirty="0"/>
              <a:t>Fibromyalgia</a:t>
            </a:r>
            <a:r>
              <a:rPr lang="en-US" b="1" dirty="0"/>
              <a:t> – general disorder causing pain/tenderness, also caused by physical/emotional trauma or medications</a:t>
            </a:r>
          </a:p>
          <a:p>
            <a:pPr marL="0" indent="0" eaLnBrk="1" hangingPunct="1">
              <a:buNone/>
              <a:defRPr/>
            </a:pPr>
            <a:r>
              <a:rPr lang="en-US" b="1" u="sng" dirty="0"/>
              <a:t>Atrophy</a:t>
            </a:r>
            <a:r>
              <a:rPr lang="en-US" b="1" dirty="0"/>
              <a:t> – inactivity causing muscle loss – 3% per day if bed rest</a:t>
            </a:r>
          </a:p>
          <a:p>
            <a:pPr marL="0" indent="0" eaLnBrk="1" hangingPunct="1">
              <a:buNone/>
              <a:defRPr/>
            </a:pPr>
            <a:r>
              <a:rPr lang="en-US" b="1" u="sng" dirty="0"/>
              <a:t>Hypertrophy</a:t>
            </a:r>
            <a:r>
              <a:rPr lang="en-US" b="1" dirty="0"/>
              <a:t> – building muscles due to use or hormone disorder</a:t>
            </a:r>
          </a:p>
          <a:p>
            <a:pPr marL="609600" indent="-609600" eaLnBrk="1" hangingPunct="1">
              <a:defRPr/>
            </a:pPr>
            <a:endParaRPr lang="en-US" dirty="0"/>
          </a:p>
        </p:txBody>
      </p:sp>
      <p:pic>
        <p:nvPicPr>
          <p:cNvPr id="30725" name="Picture 5" descr="muscle growth">
            <a:extLst>
              <a:ext uri="{FF2B5EF4-FFF2-40B4-BE49-F238E27FC236}">
                <a16:creationId xmlns:a16="http://schemas.microsoft.com/office/drawing/2014/main" id="{FE6FDD3E-8A1F-9245-09DC-CDBDDA968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9398"/>
            <a:ext cx="2733675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 descr="Myostatin Inhibition – The Hidden Truth">
            <a:extLst>
              <a:ext uri="{FF2B5EF4-FFF2-40B4-BE49-F238E27FC236}">
                <a16:creationId xmlns:a16="http://schemas.microsoft.com/office/drawing/2014/main" id="{CC7437CD-6F98-2302-568F-00B7678F9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225"/>
            <a:ext cx="4548188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E306A268-C52A-B598-19C0-59C73650887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Muscle Disorders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FF27FC9-EC3F-9965-AD9F-4F5B28902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u="sng" dirty="0"/>
              <a:t>Myositis</a:t>
            </a:r>
            <a:r>
              <a:rPr lang="en-US" b="1" dirty="0"/>
              <a:t> – muscle inflammation due to infection</a:t>
            </a:r>
          </a:p>
          <a:p>
            <a:pPr marL="0" indent="0" eaLnBrk="1" hangingPunct="1">
              <a:buNone/>
              <a:defRPr/>
            </a:pPr>
            <a:r>
              <a:rPr lang="en-US" b="1" u="sng" dirty="0"/>
              <a:t>Muscular dystrophy</a:t>
            </a:r>
            <a:r>
              <a:rPr lang="en-US" b="1" dirty="0"/>
              <a:t> – genetic, muscles break down and replaced by fat</a:t>
            </a:r>
          </a:p>
          <a:p>
            <a:pPr marL="0" indent="0" eaLnBrk="1" hangingPunct="1">
              <a:buNone/>
              <a:defRPr/>
            </a:pPr>
            <a:r>
              <a:rPr lang="en-US" b="1" u="sng" dirty="0"/>
              <a:t>Myasthenia gravis </a:t>
            </a:r>
            <a:r>
              <a:rPr lang="en-US" b="1" dirty="0"/>
              <a:t>– </a:t>
            </a:r>
            <a:r>
              <a:rPr lang="en-US" b="1" dirty="0" err="1"/>
              <a:t>ACh</a:t>
            </a:r>
            <a:r>
              <a:rPr lang="en-US" b="1" dirty="0"/>
              <a:t> receptors attacked, muscles become less sensitive, cause drooping (face) </a:t>
            </a:r>
          </a:p>
          <a:p>
            <a:pPr marL="609600" indent="-609600" eaLnBrk="1" hangingPunct="1">
              <a:defRPr/>
            </a:pPr>
            <a:endParaRPr lang="en-US" dirty="0"/>
          </a:p>
        </p:txBody>
      </p:sp>
      <p:pic>
        <p:nvPicPr>
          <p:cNvPr id="31749" name="Picture 5" descr="posture changes">
            <a:extLst>
              <a:ext uri="{FF2B5EF4-FFF2-40B4-BE49-F238E27FC236}">
                <a16:creationId xmlns:a16="http://schemas.microsoft.com/office/drawing/2014/main" id="{A3F4AE95-C94C-4B0B-8F69-810A5838F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706813"/>
            <a:ext cx="342900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7">
            <a:extLst>
              <a:ext uri="{FF2B5EF4-FFF2-40B4-BE49-F238E27FC236}">
                <a16:creationId xmlns:a16="http://schemas.microsoft.com/office/drawing/2014/main" id="{D9D3AE79-E2C0-0AB4-3997-EAE08ABED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-91281"/>
            <a:ext cx="27368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9" descr="Jerry Lewis, 80, was previously roasted by the Friars Club in 1971 and 1986.">
            <a:extLst>
              <a:ext uri="{FF2B5EF4-FFF2-40B4-BE49-F238E27FC236}">
                <a16:creationId xmlns:a16="http://schemas.microsoft.com/office/drawing/2014/main" id="{7EE5520C-8154-BB8F-3535-0247CC1C9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5" y="3905250"/>
            <a:ext cx="2971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2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54E78228-30DA-AF7F-56BE-2A79B08FE2E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Essay Preparation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56B1956A-7F80-B29B-DAF4-98210D04A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8534400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All or none response 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Sliding filament theory (contracting/relaxing muscle)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Skeletal muscle composition – bundles &amp; coverings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Sarcomere – draw, label, discuss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363</TotalTime>
  <Words>584</Words>
  <Application>Microsoft Office PowerPoint</Application>
  <PresentationFormat>On-screen Show (4:3)</PresentationFormat>
  <Paragraphs>114</Paragraphs>
  <Slides>22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Garamond</vt:lpstr>
      <vt:lpstr>Arial</vt:lpstr>
      <vt:lpstr>Wingdings</vt:lpstr>
      <vt:lpstr>Aptos</vt:lpstr>
      <vt:lpstr>Stream</vt:lpstr>
      <vt:lpstr>Skeletal Muscles</vt:lpstr>
      <vt:lpstr>Skeletal Muscle Structure</vt:lpstr>
      <vt:lpstr>PowerPoint Presentation</vt:lpstr>
      <vt:lpstr>PowerPoint Presentation</vt:lpstr>
      <vt:lpstr>Sarcomere</vt:lpstr>
      <vt:lpstr>Structure review</vt:lpstr>
      <vt:lpstr>Muscle Structure Quiz</vt:lpstr>
      <vt:lpstr>Muscle Structure Quiz Answers</vt:lpstr>
      <vt:lpstr>Nerve-Muscle Relationship</vt:lpstr>
      <vt:lpstr>Nerve-Muscle Relationship</vt:lpstr>
      <vt:lpstr>Myofiber structure</vt:lpstr>
      <vt:lpstr>Sliding filament theory</vt:lpstr>
      <vt:lpstr>Sliding filament theory</vt:lpstr>
      <vt:lpstr>PowerPoint Presentation</vt:lpstr>
      <vt:lpstr>PowerPoint Presentation</vt:lpstr>
      <vt:lpstr>Stages of Contraction</vt:lpstr>
      <vt:lpstr>Twitch Strength</vt:lpstr>
      <vt:lpstr>Types of Contraction</vt:lpstr>
      <vt:lpstr>Oxygen Debt</vt:lpstr>
      <vt:lpstr>Muscle Disorders</vt:lpstr>
      <vt:lpstr>Muscle Disorders</vt:lpstr>
      <vt:lpstr>Essay Preparation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Scott Johnson</cp:lastModifiedBy>
  <cp:revision>34</cp:revision>
  <cp:lastPrinted>1601-01-01T00:00:00Z</cp:lastPrinted>
  <dcterms:created xsi:type="dcterms:W3CDTF">1601-01-01T00:00:00Z</dcterms:created>
  <dcterms:modified xsi:type="dcterms:W3CDTF">2025-07-17T22:00:04Z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