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5" r:id="rId8"/>
    <p:sldId id="259" r:id="rId9"/>
    <p:sldId id="260" r:id="rId10"/>
    <p:sldId id="261" r:id="rId11"/>
    <p:sldId id="266" r:id="rId12"/>
    <p:sldId id="271" r:id="rId13"/>
    <p:sldId id="267" r:id="rId14"/>
    <p:sldId id="269" r:id="rId15"/>
    <p:sldId id="268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64" y="2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cott Johnson" userId="c8e5ad30-523c-4d58-869c-aea467ce5173" providerId="ADAL" clId="{C99F383B-64FF-400E-9035-7C5945DB9232}"/>
    <pc:docChg chg="modSld">
      <pc:chgData name="Scott Johnson" userId="c8e5ad30-523c-4d58-869c-aea467ce5173" providerId="ADAL" clId="{C99F383B-64FF-400E-9035-7C5945DB9232}" dt="2025-07-14T17:46:46.849" v="158" actId="20577"/>
      <pc:docMkLst>
        <pc:docMk/>
      </pc:docMkLst>
      <pc:sldChg chg="addSp modSp mod modAnim">
        <pc:chgData name="Scott Johnson" userId="c8e5ad30-523c-4d58-869c-aea467ce5173" providerId="ADAL" clId="{C99F383B-64FF-400E-9035-7C5945DB9232}" dt="2025-07-14T17:36:36.301" v="115"/>
        <pc:sldMkLst>
          <pc:docMk/>
          <pc:sldMk cId="1391673162" sldId="257"/>
        </pc:sldMkLst>
        <pc:spChg chg="add mod">
          <ac:chgData name="Scott Johnson" userId="c8e5ad30-523c-4d58-869c-aea467ce5173" providerId="ADAL" clId="{C99F383B-64FF-400E-9035-7C5945DB9232}" dt="2025-07-14T17:33:31.564" v="91" actId="164"/>
          <ac:spMkLst>
            <pc:docMk/>
            <pc:sldMk cId="1391673162" sldId="257"/>
            <ac:spMk id="3" creationId="{FB71EBA0-12D0-000D-114D-9EFC0318B2CD}"/>
          </ac:spMkLst>
        </pc:spChg>
        <pc:spChg chg="add mod">
          <ac:chgData name="Scott Johnson" userId="c8e5ad30-523c-4d58-869c-aea467ce5173" providerId="ADAL" clId="{C99F383B-64FF-400E-9035-7C5945DB9232}" dt="2025-07-14T17:33:31.564" v="91" actId="164"/>
          <ac:spMkLst>
            <pc:docMk/>
            <pc:sldMk cId="1391673162" sldId="257"/>
            <ac:spMk id="5" creationId="{DAA74123-D0BF-7B84-D830-EF51EE559BB2}"/>
          </ac:spMkLst>
        </pc:spChg>
        <pc:spChg chg="mod">
          <ac:chgData name="Scott Johnson" userId="c8e5ad30-523c-4d58-869c-aea467ce5173" providerId="ADAL" clId="{C99F383B-64FF-400E-9035-7C5945DB9232}" dt="2025-07-14T17:31:01.794" v="1" actId="20577"/>
          <ac:spMkLst>
            <pc:docMk/>
            <pc:sldMk cId="1391673162" sldId="257"/>
            <ac:spMk id="11" creationId="{1B1888A4-E5A9-54BB-5367-1BF43F94DE21}"/>
          </ac:spMkLst>
        </pc:spChg>
        <pc:grpChg chg="add mod">
          <ac:chgData name="Scott Johnson" userId="c8e5ad30-523c-4d58-869c-aea467ce5173" providerId="ADAL" clId="{C99F383B-64FF-400E-9035-7C5945DB9232}" dt="2025-07-14T17:33:31.564" v="91" actId="164"/>
          <ac:grpSpMkLst>
            <pc:docMk/>
            <pc:sldMk cId="1391673162" sldId="257"/>
            <ac:grpSpMk id="6" creationId="{531CCC27-90DF-E9AC-711A-8A0269A8D964}"/>
          </ac:grpSpMkLst>
        </pc:grpChg>
      </pc:sldChg>
      <pc:sldChg chg="modAnim">
        <pc:chgData name="Scott Johnson" userId="c8e5ad30-523c-4d58-869c-aea467ce5173" providerId="ADAL" clId="{C99F383B-64FF-400E-9035-7C5945DB9232}" dt="2025-07-14T17:43:13.829" v="143"/>
        <pc:sldMkLst>
          <pc:docMk/>
          <pc:sldMk cId="2068184394" sldId="267"/>
        </pc:sldMkLst>
      </pc:sldChg>
      <pc:sldChg chg="modAnim">
        <pc:chgData name="Scott Johnson" userId="c8e5ad30-523c-4d58-869c-aea467ce5173" providerId="ADAL" clId="{C99F383B-64FF-400E-9035-7C5945DB9232}" dt="2025-07-14T17:46:14.872" v="156"/>
        <pc:sldMkLst>
          <pc:docMk/>
          <pc:sldMk cId="2636067236" sldId="268"/>
        </pc:sldMkLst>
      </pc:sldChg>
      <pc:sldChg chg="modAnim">
        <pc:chgData name="Scott Johnson" userId="c8e5ad30-523c-4d58-869c-aea467ce5173" providerId="ADAL" clId="{C99F383B-64FF-400E-9035-7C5945DB9232}" dt="2025-07-14T17:44:40.603" v="149"/>
        <pc:sldMkLst>
          <pc:docMk/>
          <pc:sldMk cId="793770320" sldId="269"/>
        </pc:sldMkLst>
      </pc:sldChg>
      <pc:sldChg chg="modSp">
        <pc:chgData name="Scott Johnson" userId="c8e5ad30-523c-4d58-869c-aea467ce5173" providerId="ADAL" clId="{C99F383B-64FF-400E-9035-7C5945DB9232}" dt="2025-07-14T17:46:46.849" v="158" actId="20577"/>
        <pc:sldMkLst>
          <pc:docMk/>
          <pc:sldMk cId="3275525893" sldId="270"/>
        </pc:sldMkLst>
        <pc:spChg chg="mod">
          <ac:chgData name="Scott Johnson" userId="c8e5ad30-523c-4d58-869c-aea467ce5173" providerId="ADAL" clId="{C99F383B-64FF-400E-9035-7C5945DB9232}" dt="2025-07-14T17:46:46.849" v="158" actId="20577"/>
          <ac:spMkLst>
            <pc:docMk/>
            <pc:sldMk cId="3275525893" sldId="270"/>
            <ac:spMk id="3" creationId="{3B93803D-C85A-FE0C-465E-EE8F8E8D7D1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99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350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788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56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633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345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453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197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743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495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951281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247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4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35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8924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987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234C80EE-9B43-4E23-8207-B16ED57AB37A}" type="datetimeFigureOut">
              <a:rPr lang="en-US" smtClean="0"/>
              <a:t>7/14/2025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BF5DEB7-8487-443B-967B-264B7FDF86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4025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98C4F-A098-FB40-EC7C-B128819575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3037999"/>
            <a:ext cx="9144000" cy="1641490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dirty="0"/>
              <a:t>Unit </a:t>
            </a:r>
            <a:r>
              <a:rPr lang="en-US" sz="13500" dirty="0"/>
              <a:t>0 </a:t>
            </a:r>
            <a:r>
              <a:rPr lang="en-US" dirty="0"/>
              <a:t>Notes: </a:t>
            </a:r>
            <a:br>
              <a:rPr lang="en-US" dirty="0"/>
            </a:br>
            <a:r>
              <a:rPr lang="en-US" dirty="0"/>
              <a:t>General Review 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28AAC5-FBC9-B946-BBC2-73BE5EDF5B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1886"/>
            <a:ext cx="9144000" cy="2286000"/>
          </a:xfrm>
        </p:spPr>
        <p:txBody>
          <a:bodyPr anchor="ctr">
            <a:normAutofit/>
          </a:bodyPr>
          <a:lstStyle/>
          <a:p>
            <a:pPr algn="ctr"/>
            <a:r>
              <a:rPr lang="en-US" sz="11500" dirty="0"/>
              <a:t>AP Chemistry</a:t>
            </a:r>
          </a:p>
        </p:txBody>
      </p:sp>
    </p:spTree>
    <p:extLst>
      <p:ext uri="{BB962C8B-B14F-4D97-AF65-F5344CB8AC3E}">
        <p14:creationId xmlns:p14="http://schemas.microsoft.com/office/powerpoint/2010/main" val="24708667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5A6F2-4485-0FE6-3704-26C622679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9224" y="1289708"/>
            <a:ext cx="3259838" cy="1622744"/>
          </a:xfrm>
        </p:spPr>
        <p:txBody>
          <a:bodyPr anchor="b">
            <a:normAutofit/>
          </a:bodyPr>
          <a:lstStyle/>
          <a:p>
            <a:r>
              <a:rPr lang="en-US" sz="4400" dirty="0">
                <a:solidFill>
                  <a:srgbClr val="FFFF00"/>
                </a:solidFill>
              </a:rPr>
              <a:t>Atom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>
                <a:solidFill>
                  <a:srgbClr val="FFFF00"/>
                </a:solidFill>
              </a:rPr>
              <a:t>review</a:t>
            </a:r>
            <a:r>
              <a:rPr lang="en-US" sz="4400" dirty="0">
                <a:solidFill>
                  <a:schemeClr val="tx1"/>
                </a:solidFill>
              </a:rPr>
              <a:t>	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B1888A4-E5A9-54BB-5367-1BF43F94D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10600" y="3083770"/>
            <a:ext cx="2944151" cy="37742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Mass # vs. Atomic #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Finding # of particles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Ions: + or –</a:t>
            </a:r>
          </a:p>
          <a:p>
            <a:pPr marL="0" indent="0">
              <a:buNone/>
            </a:pP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Isotopes</a:t>
            </a:r>
          </a:p>
          <a:p>
            <a:pPr marL="0" indent="0">
              <a:buNone/>
            </a:pPr>
            <a:endParaRPr lang="en-US" sz="2000" dirty="0">
              <a:solidFill>
                <a:srgbClr val="00B0F0"/>
              </a:solidFill>
            </a:endParaRPr>
          </a:p>
          <a:p>
            <a:endParaRPr lang="en-US" sz="1600" dirty="0">
              <a:gradFill>
                <a:gsLst>
                  <a:gs pos="34000">
                    <a:schemeClr val="tx1">
                      <a:lumMod val="93000"/>
                    </a:schemeClr>
                  </a:gs>
                  <a:gs pos="0">
                    <a:schemeClr val="bg1">
                      <a:lumMod val="25000"/>
                      <a:lumOff val="75000"/>
                    </a:schemeClr>
                  </a:gs>
                  <a:gs pos="100000">
                    <a:schemeClr val="tx1"/>
                  </a:gs>
                </a:gsLst>
                <a:lin ang="4800000" scaled="0"/>
              </a:gradFill>
            </a:endParaRPr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id="{E3D09CC1-520E-7D4B-77B8-5306A5283C4E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42938" y="693738"/>
            <a:ext cx="6834187" cy="547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2702DD0-4CCC-97A1-D76E-0654CAD71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85" y="1585678"/>
            <a:ext cx="7569589" cy="271158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D900AD-4D83-735B-3E91-120EC1F437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9270" y="4671659"/>
            <a:ext cx="3073558" cy="1866996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FC7DC113-AF4D-3757-A68C-8A9CB15884C3}"/>
              </a:ext>
            </a:extLst>
          </p:cNvPr>
          <p:cNvSpPr txBox="1">
            <a:spLocks/>
          </p:cNvSpPr>
          <p:nvPr/>
        </p:nvSpPr>
        <p:spPr>
          <a:xfrm>
            <a:off x="938675" y="-21404"/>
            <a:ext cx="9163268" cy="16070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500" dirty="0">
                <a:solidFill>
                  <a:schemeClr val="tx2"/>
                </a:solidFill>
              </a:rPr>
              <a:t>Unit </a:t>
            </a:r>
            <a:r>
              <a:rPr lang="en-US" sz="13900" dirty="0">
                <a:solidFill>
                  <a:schemeClr val="tx2"/>
                </a:solidFill>
              </a:rPr>
              <a:t>0</a:t>
            </a:r>
            <a:r>
              <a:rPr lang="en-US" sz="11500" dirty="0">
                <a:solidFill>
                  <a:schemeClr val="tx2"/>
                </a:solidFill>
              </a:rPr>
              <a:t>, Section 1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31CCC27-90DF-E9AC-711A-8A0269A8D964}"/>
              </a:ext>
            </a:extLst>
          </p:cNvPr>
          <p:cNvGrpSpPr/>
          <p:nvPr/>
        </p:nvGrpSpPr>
        <p:grpSpPr>
          <a:xfrm>
            <a:off x="4005072" y="2477618"/>
            <a:ext cx="3878102" cy="1386122"/>
            <a:chOff x="4005072" y="2477618"/>
            <a:chExt cx="3878102" cy="1386122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FB71EBA0-12D0-000D-114D-9EFC0318B2CD}"/>
                </a:ext>
              </a:extLst>
            </p:cNvPr>
            <p:cNvSpPr/>
            <p:nvPr/>
          </p:nvSpPr>
          <p:spPr>
            <a:xfrm>
              <a:off x="4005072" y="2477618"/>
              <a:ext cx="3118104" cy="52161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DAA74123-D0BF-7B84-D830-EF51EE559BB2}"/>
                </a:ext>
              </a:extLst>
            </p:cNvPr>
            <p:cNvSpPr/>
            <p:nvPr/>
          </p:nvSpPr>
          <p:spPr>
            <a:xfrm>
              <a:off x="4395216" y="3260954"/>
              <a:ext cx="3487958" cy="60278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916731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4A7B4-A738-C0B6-DF09-89B364B98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8628" y="800553"/>
            <a:ext cx="8871857" cy="98470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Significant Figures – measured + 1 more decimal level!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CEB957D-95AB-EEF2-08C3-AFC79426D5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0110" y="1785257"/>
            <a:ext cx="3327630" cy="4707618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8B5C0CF-5063-5C88-C181-384C20472735}"/>
              </a:ext>
            </a:extLst>
          </p:cNvPr>
          <p:cNvSpPr txBox="1"/>
          <p:nvPr/>
        </p:nvSpPr>
        <p:spPr>
          <a:xfrm>
            <a:off x="4898570" y="1785257"/>
            <a:ext cx="661851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Rules:</a:t>
            </a:r>
          </a:p>
          <a:p>
            <a:r>
              <a:rPr lang="en-US" sz="2000" dirty="0"/>
              <a:t>	1) Non-zeros are significant</a:t>
            </a:r>
          </a:p>
          <a:p>
            <a:r>
              <a:rPr lang="en-US" sz="2000" dirty="0"/>
              <a:t>	2) Leading zeros are placeholders, not </a:t>
            </a:r>
            <a:r>
              <a:rPr lang="en-US" sz="2000" dirty="0" err="1"/>
              <a:t>signif</a:t>
            </a:r>
            <a:r>
              <a:rPr lang="en-US" sz="2000" dirty="0"/>
              <a:t>.</a:t>
            </a:r>
          </a:p>
          <a:p>
            <a:r>
              <a:rPr lang="en-US" sz="2000" dirty="0"/>
              <a:t>	3) “Trapped” zeros are </a:t>
            </a:r>
            <a:r>
              <a:rPr lang="en-US" sz="2000" dirty="0" err="1"/>
              <a:t>signif</a:t>
            </a:r>
            <a:r>
              <a:rPr lang="en-US" sz="2000" dirty="0"/>
              <a:t>.</a:t>
            </a:r>
          </a:p>
          <a:p>
            <a:r>
              <a:rPr lang="en-US" sz="2000" dirty="0"/>
              <a:t>	4) “Trailing” zeros after a decimal are </a:t>
            </a:r>
            <a:r>
              <a:rPr lang="en-US" sz="2000" dirty="0" err="1"/>
              <a:t>signif</a:t>
            </a:r>
            <a:r>
              <a:rPr lang="en-US" sz="2000" dirty="0"/>
              <a:t>.</a:t>
            </a:r>
          </a:p>
          <a:p>
            <a:r>
              <a:rPr lang="en-US" sz="2000" dirty="0"/>
              <a:t>	5) Anything in a conversion or counted objects are </a:t>
            </a:r>
            <a:r>
              <a:rPr lang="en-US" sz="2000" dirty="0" err="1"/>
              <a:t>signif</a:t>
            </a:r>
            <a:r>
              <a:rPr lang="en-US" sz="2000" dirty="0"/>
              <a:t>.</a:t>
            </a:r>
          </a:p>
          <a:p>
            <a:r>
              <a:rPr lang="en-US" sz="2000" dirty="0"/>
              <a:t>Math:</a:t>
            </a:r>
          </a:p>
          <a:p>
            <a:r>
              <a:rPr lang="en-US" sz="2000" dirty="0"/>
              <a:t>	1) Multiply/divide: round to least # of sig </a:t>
            </a:r>
          </a:p>
          <a:p>
            <a:r>
              <a:rPr lang="en-US" sz="2000" dirty="0"/>
              <a:t>	     figs</a:t>
            </a:r>
          </a:p>
          <a:p>
            <a:r>
              <a:rPr lang="en-US" sz="2000" dirty="0"/>
              <a:t>	2) Add/subtract: round to least accurate </a:t>
            </a:r>
          </a:p>
          <a:p>
            <a:r>
              <a:rPr lang="en-US" sz="2000" dirty="0"/>
              <a:t>	     decimal level</a:t>
            </a:r>
          </a:p>
          <a:p>
            <a:r>
              <a:rPr lang="en-US" sz="2000" dirty="0"/>
              <a:t>WHY???</a:t>
            </a:r>
          </a:p>
          <a:p>
            <a:r>
              <a:rPr lang="en-US" sz="2000" dirty="0"/>
              <a:t>	Chemistry is such a detailed subject, the </a:t>
            </a:r>
          </a:p>
          <a:p>
            <a:r>
              <a:rPr lang="en-US" sz="2000" dirty="0"/>
              <a:t>	slightest bits make a huge difference in </a:t>
            </a:r>
          </a:p>
          <a:p>
            <a:r>
              <a:rPr lang="en-US" sz="2000" dirty="0"/>
              <a:t>	product.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AF2B4F-20BD-7EB6-F385-CB8A335D022D}"/>
              </a:ext>
            </a:extLst>
          </p:cNvPr>
          <p:cNvSpPr txBox="1">
            <a:spLocks/>
          </p:cNvSpPr>
          <p:nvPr/>
        </p:nvSpPr>
        <p:spPr>
          <a:xfrm>
            <a:off x="938675" y="-21404"/>
            <a:ext cx="8738725" cy="6963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3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500" dirty="0">
                <a:solidFill>
                  <a:schemeClr val="tx2"/>
                </a:solidFill>
              </a:rPr>
              <a:t>Unit </a:t>
            </a:r>
            <a:r>
              <a:rPr lang="en-US" sz="13900" dirty="0">
                <a:solidFill>
                  <a:schemeClr val="tx2"/>
                </a:solidFill>
              </a:rPr>
              <a:t>0</a:t>
            </a:r>
            <a:r>
              <a:rPr lang="en-US" sz="11500" dirty="0">
                <a:solidFill>
                  <a:schemeClr val="tx2"/>
                </a:solidFill>
              </a:rPr>
              <a:t>, Section 1</a:t>
            </a:r>
          </a:p>
        </p:txBody>
      </p:sp>
    </p:spTree>
    <p:extLst>
      <p:ext uri="{BB962C8B-B14F-4D97-AF65-F5344CB8AC3E}">
        <p14:creationId xmlns:p14="http://schemas.microsoft.com/office/powerpoint/2010/main" val="1744539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A0D34-C7B4-2FCB-CE1C-6AB553C0F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28" y="107269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Significant Figures = tools of the trade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D032DA2-A545-DA75-712E-0808F9E2D2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98440" y="2141537"/>
            <a:ext cx="3071864" cy="43513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ACED2E9-9D31-8A29-E4C4-E9A61BA08E83}"/>
              </a:ext>
            </a:extLst>
          </p:cNvPr>
          <p:cNvSpPr txBox="1"/>
          <p:nvPr/>
        </p:nvSpPr>
        <p:spPr>
          <a:xfrm>
            <a:off x="642257" y="2754085"/>
            <a:ext cx="69450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/>
              <a:t>Beaker </a:t>
            </a:r>
          </a:p>
          <a:p>
            <a:pPr marL="342900" indent="-342900">
              <a:buAutoNum type="arabicPeriod"/>
            </a:pPr>
            <a:r>
              <a:rPr lang="en-US" sz="2800" dirty="0"/>
              <a:t>Erlenmeyer flask</a:t>
            </a:r>
          </a:p>
          <a:p>
            <a:pPr marL="342900" indent="-342900">
              <a:buAutoNum type="arabicPeriod"/>
            </a:pPr>
            <a:r>
              <a:rPr lang="en-US" sz="2800" dirty="0"/>
              <a:t>Graduated cylinder</a:t>
            </a:r>
          </a:p>
          <a:p>
            <a:pPr marL="342900" indent="-342900">
              <a:buAutoNum type="arabicPeriod"/>
            </a:pPr>
            <a:r>
              <a:rPr lang="en-US" sz="2800" dirty="0"/>
              <a:t>Volumetric Pipette</a:t>
            </a:r>
          </a:p>
          <a:p>
            <a:pPr marL="342900" indent="-342900">
              <a:buAutoNum type="arabicPeriod"/>
            </a:pPr>
            <a:r>
              <a:rPr lang="en-US" sz="2800" dirty="0"/>
              <a:t>Volumetric flask</a:t>
            </a:r>
          </a:p>
          <a:p>
            <a:pPr marL="342900" indent="-342900">
              <a:buAutoNum type="arabicPeriod"/>
            </a:pPr>
            <a:r>
              <a:rPr lang="en-US" sz="2800" dirty="0"/>
              <a:t>Buret</a:t>
            </a:r>
          </a:p>
          <a:p>
            <a:pPr marL="342900" indent="-342900">
              <a:buAutoNum type="arabicPeriod"/>
            </a:pPr>
            <a:endParaRPr lang="en-US" sz="2800" dirty="0"/>
          </a:p>
          <a:p>
            <a:r>
              <a:rPr lang="en-US" sz="2800" dirty="0"/>
              <a:t>REMEMBER:  Each of these, we read one decimal level past the markings!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1DCC8F-73FD-A0D0-51AD-01FC2957032C}"/>
              </a:ext>
            </a:extLst>
          </p:cNvPr>
          <p:cNvSpPr txBox="1">
            <a:spLocks/>
          </p:cNvSpPr>
          <p:nvPr/>
        </p:nvSpPr>
        <p:spPr>
          <a:xfrm>
            <a:off x="1153885" y="-21404"/>
            <a:ext cx="8948057" cy="738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500" dirty="0">
                <a:solidFill>
                  <a:schemeClr val="tx2"/>
                </a:solidFill>
              </a:rPr>
              <a:t>Unit </a:t>
            </a:r>
            <a:r>
              <a:rPr lang="en-US" sz="13900" dirty="0">
                <a:solidFill>
                  <a:schemeClr val="tx2"/>
                </a:solidFill>
              </a:rPr>
              <a:t>0</a:t>
            </a:r>
            <a:r>
              <a:rPr lang="en-US" sz="11500" dirty="0">
                <a:solidFill>
                  <a:schemeClr val="tx2"/>
                </a:solidFill>
              </a:rPr>
              <a:t>, Section 1</a:t>
            </a:r>
          </a:p>
        </p:txBody>
      </p:sp>
    </p:spTree>
    <p:extLst>
      <p:ext uri="{BB962C8B-B14F-4D97-AF65-F5344CB8AC3E}">
        <p14:creationId xmlns:p14="http://schemas.microsoft.com/office/powerpoint/2010/main" val="1898585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FE012-F4A9-7F29-2875-17BE48580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32662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Metric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0A851-8262-4D1C-4D01-773CC00BB0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4"/>
            <a:ext cx="10233800" cy="5032375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**Other conversions in your reference sheet!**</a:t>
            </a:r>
          </a:p>
        </p:txBody>
      </p:sp>
      <p:graphicFrame>
        <p:nvGraphicFramePr>
          <p:cNvPr id="4" name="Group 49">
            <a:extLst>
              <a:ext uri="{FF2B5EF4-FFF2-40B4-BE49-F238E27FC236}">
                <a16:creationId xmlns:a16="http://schemas.microsoft.com/office/drawing/2014/main" id="{0F2A22A5-0BB9-F908-01A1-25D5BBD6D8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1676844"/>
              </p:ext>
            </p:extLst>
          </p:nvPr>
        </p:nvGraphicFramePr>
        <p:xfrm>
          <a:off x="4365171" y="1981204"/>
          <a:ext cx="3352802" cy="3931920"/>
        </p:xfrm>
        <a:graphic>
          <a:graphicData uri="http://schemas.openxmlformats.org/drawingml/2006/table">
            <a:tbl>
              <a:tblPr/>
              <a:tblGrid>
                <a:gridCol w="5458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8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58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78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98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78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78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9297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K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anga r o </a:t>
                      </a: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H</a:t>
                      </a: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opp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I 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D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own          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t h 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M</a:t>
                      </a:r>
                      <a:r>
                        <a:rPr kumimoji="0" lang="en-US" sz="2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ounta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 </a:t>
                      </a: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 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D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r inking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C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hoco l ate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m</a:t>
                      </a: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</a:rPr>
                        <a:t>i  l 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" name="Picture 50" descr="MPj04031900000[1]">
            <a:extLst>
              <a:ext uri="{FF2B5EF4-FFF2-40B4-BE49-F238E27FC236}">
                <a16:creationId xmlns:a16="http://schemas.microsoft.com/office/drawing/2014/main" id="{35F4FF05-98D1-7B4A-2C1D-571A51693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921" y="1981203"/>
            <a:ext cx="2646136" cy="3944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2" descr="MPj04022570000[1]">
            <a:extLst>
              <a:ext uri="{FF2B5EF4-FFF2-40B4-BE49-F238E27FC236}">
                <a16:creationId xmlns:a16="http://schemas.microsoft.com/office/drawing/2014/main" id="{D23F2245-32B1-E61F-8833-2774137B8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171" y="2082803"/>
            <a:ext cx="2667000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4" descr="MPj01806590000[1]">
            <a:extLst>
              <a:ext uri="{FF2B5EF4-FFF2-40B4-BE49-F238E27FC236}">
                <a16:creationId xmlns:a16="http://schemas.microsoft.com/office/drawing/2014/main" id="{45B0BE92-7094-FFC5-FD99-EC174A564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171" y="4011457"/>
            <a:ext cx="2667000" cy="175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B354A988-DF39-A0A7-376B-A946EC66218C}"/>
              </a:ext>
            </a:extLst>
          </p:cNvPr>
          <p:cNvSpPr txBox="1">
            <a:spLocks/>
          </p:cNvSpPr>
          <p:nvPr/>
        </p:nvSpPr>
        <p:spPr>
          <a:xfrm>
            <a:off x="1317171" y="-21404"/>
            <a:ext cx="8784772" cy="9021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500" dirty="0">
                <a:solidFill>
                  <a:schemeClr val="tx2"/>
                </a:solidFill>
              </a:rPr>
              <a:t>Unit </a:t>
            </a:r>
            <a:r>
              <a:rPr lang="en-US" sz="13900" dirty="0">
                <a:solidFill>
                  <a:schemeClr val="tx2"/>
                </a:solidFill>
              </a:rPr>
              <a:t>0</a:t>
            </a:r>
            <a:r>
              <a:rPr lang="en-US" sz="11500" dirty="0">
                <a:solidFill>
                  <a:schemeClr val="tx2"/>
                </a:solidFill>
              </a:rPr>
              <a:t>, Section 1</a:t>
            </a:r>
          </a:p>
        </p:txBody>
      </p:sp>
    </p:spTree>
    <p:extLst>
      <p:ext uri="{BB962C8B-B14F-4D97-AF65-F5344CB8AC3E}">
        <p14:creationId xmlns:p14="http://schemas.microsoft.com/office/powerpoint/2010/main" val="886104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E8F61D-E71F-9A85-6907-0B4D64A44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3516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Periodic Table Orientation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D98AB4-4B3E-1876-5FD5-B457573046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4955" y="2229079"/>
            <a:ext cx="6671218" cy="4520064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3090A5-DCE4-720C-C023-7FEE04F582F3}"/>
              </a:ext>
            </a:extLst>
          </p:cNvPr>
          <p:cNvSpPr txBox="1"/>
          <p:nvPr/>
        </p:nvSpPr>
        <p:spPr>
          <a:xfrm>
            <a:off x="9022531" y="2415692"/>
            <a:ext cx="2590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Periods</a:t>
            </a:r>
          </a:p>
          <a:p>
            <a:endParaRPr lang="en-US" dirty="0"/>
          </a:p>
          <a:p>
            <a:r>
              <a:rPr lang="en-US" dirty="0"/>
              <a:t>Groups/Families</a:t>
            </a:r>
          </a:p>
          <a:p>
            <a:endParaRPr lang="en-US" dirty="0"/>
          </a:p>
          <a:p>
            <a:r>
              <a:rPr lang="en-US" dirty="0"/>
              <a:t>Metals/Nonmetals</a:t>
            </a:r>
          </a:p>
          <a:p>
            <a:endParaRPr lang="en-US" dirty="0"/>
          </a:p>
          <a:p>
            <a:r>
              <a:rPr lang="en-US" dirty="0"/>
              <a:t>General Ionic trends</a:t>
            </a:r>
          </a:p>
          <a:p>
            <a:r>
              <a:rPr lang="en-US" dirty="0"/>
              <a:t>	Cations</a:t>
            </a:r>
          </a:p>
          <a:p>
            <a:endParaRPr lang="en-US" dirty="0"/>
          </a:p>
          <a:p>
            <a:r>
              <a:rPr lang="en-US" dirty="0"/>
              <a:t>	Anions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8A54E5-6A01-16ED-B139-8163772CC598}"/>
              </a:ext>
            </a:extLst>
          </p:cNvPr>
          <p:cNvSpPr txBox="1">
            <a:spLocks/>
          </p:cNvSpPr>
          <p:nvPr/>
        </p:nvSpPr>
        <p:spPr>
          <a:xfrm>
            <a:off x="1317171" y="-21404"/>
            <a:ext cx="8784772" cy="8378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500" dirty="0">
                <a:solidFill>
                  <a:schemeClr val="tx2"/>
                </a:solidFill>
              </a:rPr>
              <a:t>Unit </a:t>
            </a:r>
            <a:r>
              <a:rPr lang="en-US" sz="13900" dirty="0">
                <a:solidFill>
                  <a:schemeClr val="tx2"/>
                </a:solidFill>
              </a:rPr>
              <a:t>0</a:t>
            </a:r>
            <a:r>
              <a:rPr lang="en-US" sz="11500" dirty="0">
                <a:solidFill>
                  <a:schemeClr val="tx2"/>
                </a:solidFill>
              </a:rPr>
              <a:t>, Section 1</a:t>
            </a:r>
          </a:p>
        </p:txBody>
      </p:sp>
    </p:spTree>
    <p:extLst>
      <p:ext uri="{BB962C8B-B14F-4D97-AF65-F5344CB8AC3E}">
        <p14:creationId xmlns:p14="http://schemas.microsoft.com/office/powerpoint/2010/main" val="78312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8FE9A-56F9-6A07-2788-29185C35B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7010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Bonding &amp; compound 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C2FDD-6139-A21C-7F0B-C2C69EECC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1825624"/>
            <a:ext cx="10233800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Form bonds to satisfy the octet (stable)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F0000"/>
                </a:solidFill>
              </a:rPr>
              <a:t>AP Chemistry = “becomes more thermodynamically favorable”</a:t>
            </a:r>
            <a:endParaRPr lang="en-US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Ionic</a:t>
            </a:r>
            <a:r>
              <a:rPr lang="en-US" dirty="0">
                <a:solidFill>
                  <a:schemeClr val="tx1"/>
                </a:solidFill>
              </a:rPr>
              <a:t> – metal, transfers electrons (swap, drop, reduce)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tx1"/>
                </a:solidFill>
              </a:rPr>
              <a:t>Cations – lose e</a:t>
            </a:r>
            <a:r>
              <a:rPr lang="en-US" baseline="30000" dirty="0">
                <a:solidFill>
                  <a:schemeClr val="tx1"/>
                </a:solidFill>
              </a:rPr>
              <a:t>-</a:t>
            </a:r>
            <a:r>
              <a:rPr lang="en-US" dirty="0">
                <a:solidFill>
                  <a:schemeClr val="tx1"/>
                </a:solidFill>
              </a:rPr>
              <a:t>; becomes + charge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tx1"/>
                </a:solidFill>
              </a:rPr>
              <a:t>Anions – gain e</a:t>
            </a:r>
            <a:r>
              <a:rPr lang="en-US" baseline="30000" dirty="0">
                <a:solidFill>
                  <a:schemeClr val="tx1"/>
                </a:solidFill>
              </a:rPr>
              <a:t>-</a:t>
            </a:r>
            <a:r>
              <a:rPr lang="en-US" dirty="0">
                <a:solidFill>
                  <a:schemeClr val="tx1"/>
                </a:solidFill>
              </a:rPr>
              <a:t>; becomes – charge</a:t>
            </a:r>
          </a:p>
          <a:p>
            <a:pPr marL="457200" lvl="1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F0"/>
                </a:solidFill>
              </a:rPr>
              <a:t>Binary:</a:t>
            </a:r>
            <a:r>
              <a:rPr lang="en-US" dirty="0">
                <a:solidFill>
                  <a:schemeClr val="tx1"/>
                </a:solidFill>
              </a:rPr>
              <a:t>  Element + -ide  </a:t>
            </a:r>
            <a:r>
              <a:rPr lang="en-US" sz="2000" dirty="0">
                <a:solidFill>
                  <a:schemeClr val="tx1"/>
                </a:solidFill>
              </a:rPr>
              <a:t>Ex:  Lithium sulfide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 Li</a:t>
            </a:r>
            <a:r>
              <a:rPr lang="en-US" sz="2000" baseline="-25000" dirty="0">
                <a:solidFill>
                  <a:schemeClr val="tx1"/>
                </a:solidFill>
                <a:sym typeface="Wingdings" panose="05000000000000000000" pitchFamily="2" charset="2"/>
              </a:rPr>
              <a:t>2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S</a:t>
            </a:r>
            <a:endParaRPr lang="en-US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	Transition metal = Roman numeral  Ex:  Iron (II) chloride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 FeCl</a:t>
            </a:r>
            <a:r>
              <a:rPr lang="en-US" sz="2000" baseline="-25000" dirty="0">
                <a:solidFill>
                  <a:schemeClr val="tx1"/>
                </a:solidFill>
                <a:sym typeface="Wingdings" panose="05000000000000000000" pitchFamily="2" charset="2"/>
              </a:rPr>
              <a:t>2</a:t>
            </a:r>
            <a:endParaRPr lang="en-US" baseline="-25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00B0F0"/>
                </a:solidFill>
              </a:rPr>
              <a:t>Ternary:</a:t>
            </a:r>
            <a:r>
              <a:rPr lang="en-US" dirty="0">
                <a:solidFill>
                  <a:schemeClr val="tx1"/>
                </a:solidFill>
              </a:rPr>
              <a:t>  Element + polyatomic ion </a:t>
            </a:r>
            <a:r>
              <a:rPr lang="en-US" sz="2000" dirty="0">
                <a:solidFill>
                  <a:schemeClr val="tx1"/>
                </a:solidFill>
              </a:rPr>
              <a:t>Ex:  Calcium phosphate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 Ca</a:t>
            </a:r>
            <a:r>
              <a:rPr lang="en-US" sz="2000" baseline="-25000" dirty="0">
                <a:solidFill>
                  <a:schemeClr val="tx1"/>
                </a:solidFill>
                <a:sym typeface="Wingdings" panose="05000000000000000000" pitchFamily="2" charset="2"/>
              </a:rPr>
              <a:t>3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(PO</a:t>
            </a:r>
            <a:r>
              <a:rPr lang="en-US" sz="2000" baseline="-25000" dirty="0">
                <a:solidFill>
                  <a:schemeClr val="tx1"/>
                </a:solidFill>
                <a:sym typeface="Wingdings" panose="05000000000000000000" pitchFamily="2" charset="2"/>
              </a:rPr>
              <a:t>4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)</a:t>
            </a:r>
            <a:r>
              <a:rPr lang="en-US" sz="2000" baseline="-25000" dirty="0">
                <a:solidFill>
                  <a:schemeClr val="tx1"/>
                </a:solidFill>
                <a:sym typeface="Wingdings" panose="05000000000000000000" pitchFamily="2" charset="2"/>
              </a:rPr>
              <a:t>2</a:t>
            </a:r>
          </a:p>
          <a:p>
            <a:pPr marL="0" indent="0">
              <a:buNone/>
            </a:pPr>
            <a:r>
              <a:rPr lang="en-US" dirty="0">
                <a:solidFill>
                  <a:srgbClr val="00B0F0"/>
                </a:solidFill>
              </a:rPr>
              <a:t>Acids: </a:t>
            </a:r>
            <a:r>
              <a:rPr lang="en-US" dirty="0">
                <a:solidFill>
                  <a:schemeClr val="tx1"/>
                </a:solidFill>
              </a:rPr>
              <a:t> Binary: Hydro___</a:t>
            </a:r>
            <a:r>
              <a:rPr lang="en-US" dirty="0" err="1">
                <a:solidFill>
                  <a:schemeClr val="tx1"/>
                </a:solidFill>
              </a:rPr>
              <a:t>ic</a:t>
            </a:r>
            <a:r>
              <a:rPr lang="en-US" dirty="0">
                <a:solidFill>
                  <a:schemeClr val="tx1"/>
                </a:solidFill>
              </a:rPr>
              <a:t> acid  </a:t>
            </a:r>
            <a:r>
              <a:rPr lang="en-US" sz="2000" dirty="0">
                <a:solidFill>
                  <a:schemeClr val="tx1"/>
                </a:solidFill>
              </a:rPr>
              <a:t>Ex: Hydrochloric acid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 HCl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	Ternary: -</a:t>
            </a:r>
            <a:r>
              <a:rPr lang="en-US" dirty="0" err="1">
                <a:solidFill>
                  <a:schemeClr val="tx1"/>
                </a:solidFill>
              </a:rPr>
              <a:t>ic</a:t>
            </a:r>
            <a:r>
              <a:rPr lang="en-US" dirty="0">
                <a:solidFill>
                  <a:schemeClr val="tx1"/>
                </a:solidFill>
              </a:rPr>
              <a:t> = -</a:t>
            </a:r>
            <a:r>
              <a:rPr lang="en-US" dirty="0" err="1">
                <a:solidFill>
                  <a:schemeClr val="tx1"/>
                </a:solidFill>
              </a:rPr>
              <a:t>ates</a:t>
            </a:r>
            <a:r>
              <a:rPr lang="en-US" dirty="0">
                <a:solidFill>
                  <a:schemeClr val="tx1"/>
                </a:solidFill>
              </a:rPr>
              <a:t>; -</a:t>
            </a:r>
            <a:r>
              <a:rPr lang="en-US" dirty="0" err="1">
                <a:solidFill>
                  <a:schemeClr val="tx1"/>
                </a:solidFill>
              </a:rPr>
              <a:t>ous</a:t>
            </a:r>
            <a:r>
              <a:rPr lang="en-US" dirty="0">
                <a:solidFill>
                  <a:schemeClr val="tx1"/>
                </a:solidFill>
              </a:rPr>
              <a:t> = -</a:t>
            </a:r>
            <a:r>
              <a:rPr lang="en-US" dirty="0" err="1">
                <a:solidFill>
                  <a:schemeClr val="tx1"/>
                </a:solidFill>
              </a:rPr>
              <a:t>ites</a:t>
            </a:r>
            <a:r>
              <a:rPr lang="en-US" dirty="0">
                <a:solidFill>
                  <a:schemeClr val="tx1"/>
                </a:solidFill>
              </a:rPr>
              <a:t>  </a:t>
            </a:r>
            <a:r>
              <a:rPr lang="en-US" sz="2000" dirty="0">
                <a:solidFill>
                  <a:schemeClr val="tx1"/>
                </a:solidFill>
              </a:rPr>
              <a:t>Ex:  Sulfuric 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 H</a:t>
            </a:r>
            <a:r>
              <a:rPr lang="en-US" sz="2000" baseline="-25000" dirty="0">
                <a:solidFill>
                  <a:schemeClr val="tx1"/>
                </a:solidFill>
                <a:sym typeface="Wingdings" panose="05000000000000000000" pitchFamily="2" charset="2"/>
              </a:rPr>
              <a:t>2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SO</a:t>
            </a:r>
            <a:r>
              <a:rPr lang="en-US" sz="2000" baseline="-25000" dirty="0">
                <a:solidFill>
                  <a:schemeClr val="tx1"/>
                </a:solidFill>
                <a:sym typeface="Wingdings" panose="05000000000000000000" pitchFamily="2" charset="2"/>
              </a:rPr>
              <a:t>4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; Sulfurous  H</a:t>
            </a:r>
            <a:r>
              <a:rPr lang="en-US" sz="2000" baseline="-25000" dirty="0">
                <a:solidFill>
                  <a:schemeClr val="tx1"/>
                </a:solidFill>
                <a:sym typeface="Wingdings" panose="05000000000000000000" pitchFamily="2" charset="2"/>
              </a:rPr>
              <a:t>2</a:t>
            </a:r>
            <a:r>
              <a:rPr lang="en-US" sz="2000" dirty="0">
                <a:solidFill>
                  <a:schemeClr val="tx1"/>
                </a:solidFill>
                <a:sym typeface="Wingdings" panose="05000000000000000000" pitchFamily="2" charset="2"/>
              </a:rPr>
              <a:t>SO</a:t>
            </a:r>
            <a:r>
              <a:rPr lang="en-US" sz="2000" baseline="-25000" dirty="0">
                <a:solidFill>
                  <a:schemeClr val="tx1"/>
                </a:solidFill>
                <a:sym typeface="Wingdings" panose="05000000000000000000" pitchFamily="2" charset="2"/>
              </a:rPr>
              <a:t>3</a:t>
            </a:r>
            <a:endParaRPr lang="en-US" baseline="-25000" dirty="0">
              <a:solidFill>
                <a:schemeClr val="tx1"/>
              </a:solidFill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222F20C-5891-3A46-1588-64107198A256}"/>
              </a:ext>
            </a:extLst>
          </p:cNvPr>
          <p:cNvSpPr txBox="1">
            <a:spLocks/>
          </p:cNvSpPr>
          <p:nvPr/>
        </p:nvSpPr>
        <p:spPr>
          <a:xfrm>
            <a:off x="838200" y="-21404"/>
            <a:ext cx="9263743" cy="10120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500" dirty="0">
                <a:solidFill>
                  <a:schemeClr val="tx2"/>
                </a:solidFill>
              </a:rPr>
              <a:t>Unit </a:t>
            </a:r>
            <a:r>
              <a:rPr lang="en-US" sz="13900" dirty="0">
                <a:solidFill>
                  <a:schemeClr val="tx2"/>
                </a:solidFill>
              </a:rPr>
              <a:t>0</a:t>
            </a:r>
            <a:r>
              <a:rPr lang="en-US" sz="11500" dirty="0">
                <a:solidFill>
                  <a:schemeClr val="tx2"/>
                </a:solidFill>
              </a:rPr>
              <a:t>, Section 1</a:t>
            </a:r>
          </a:p>
        </p:txBody>
      </p:sp>
    </p:spTree>
    <p:extLst>
      <p:ext uri="{BB962C8B-B14F-4D97-AF65-F5344CB8AC3E}">
        <p14:creationId xmlns:p14="http://schemas.microsoft.com/office/powerpoint/2010/main" val="64105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8FE9A-56F9-6A07-2788-29185C35B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1810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Bonding &amp; compound 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2C2FDD-6139-A21C-7F0B-C2C69EECCE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9100" y="2609397"/>
            <a:ext cx="10233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Form bonds to satisfy the octet (stable)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F0000"/>
                </a:solidFill>
              </a:rPr>
              <a:t>AP Chemistry = “becomes more thermodynamically favorable”</a:t>
            </a:r>
            <a:endParaRPr lang="en-US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FF00"/>
                </a:solidFill>
              </a:rPr>
              <a:t>Covalent</a:t>
            </a:r>
            <a:r>
              <a:rPr lang="en-US" dirty="0">
                <a:solidFill>
                  <a:schemeClr val="tx1"/>
                </a:solidFill>
              </a:rPr>
              <a:t> – nonmetals, shares electrons  (prefixes tell #s)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tx1"/>
                </a:solidFill>
              </a:rPr>
              <a:t>Polar – large differences in electronegativity</a:t>
            </a:r>
          </a:p>
          <a:p>
            <a:pPr marL="457200" lvl="1" indent="0">
              <a:buNone/>
            </a:pPr>
            <a:r>
              <a:rPr lang="en-US" dirty="0">
                <a:solidFill>
                  <a:schemeClr val="tx1"/>
                </a:solidFill>
              </a:rPr>
              <a:t>Nonpolar – small/no difference in electronegativity</a:t>
            </a:r>
          </a:p>
          <a:p>
            <a:pPr marL="914400" lvl="2" indent="0">
              <a:buNone/>
            </a:pPr>
            <a:r>
              <a:rPr lang="en-US" dirty="0">
                <a:solidFill>
                  <a:schemeClr val="tx1"/>
                </a:solidFill>
              </a:rPr>
              <a:t>Ex: NH</a:t>
            </a:r>
            <a:r>
              <a:rPr lang="en-US" sz="1800" dirty="0">
                <a:solidFill>
                  <a:schemeClr val="tx1"/>
                </a:solidFill>
              </a:rPr>
              <a:t>3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1986C8C6-DCEB-6BBA-3983-037625B3806B}"/>
              </a:ext>
            </a:extLst>
          </p:cNvPr>
          <p:cNvSpPr txBox="1">
            <a:spLocks/>
          </p:cNvSpPr>
          <p:nvPr/>
        </p:nvSpPr>
        <p:spPr>
          <a:xfrm>
            <a:off x="1306285" y="-21404"/>
            <a:ext cx="8795657" cy="8611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500" dirty="0">
                <a:solidFill>
                  <a:schemeClr val="tx2"/>
                </a:solidFill>
              </a:rPr>
              <a:t>Unit </a:t>
            </a:r>
            <a:r>
              <a:rPr lang="en-US" sz="13900" dirty="0">
                <a:solidFill>
                  <a:schemeClr val="tx2"/>
                </a:solidFill>
              </a:rPr>
              <a:t>0</a:t>
            </a:r>
            <a:r>
              <a:rPr lang="en-US" sz="11500" dirty="0">
                <a:solidFill>
                  <a:schemeClr val="tx2"/>
                </a:solidFill>
              </a:rPr>
              <a:t>, Section 1</a:t>
            </a:r>
          </a:p>
        </p:txBody>
      </p:sp>
    </p:spTree>
    <p:extLst>
      <p:ext uri="{BB962C8B-B14F-4D97-AF65-F5344CB8AC3E}">
        <p14:creationId xmlns:p14="http://schemas.microsoft.com/office/powerpoint/2010/main" val="3226335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F6C23-8B30-5DBB-67F1-05E475D0C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4942" y="560613"/>
            <a:ext cx="6651171" cy="1325563"/>
          </a:xfrm>
        </p:spPr>
        <p:txBody>
          <a:bodyPr>
            <a:normAutofit/>
          </a:bodyPr>
          <a:lstStyle/>
          <a:p>
            <a:r>
              <a:rPr lang="en-US" sz="4200" dirty="0">
                <a:solidFill>
                  <a:srgbClr val="FFFF00"/>
                </a:solidFill>
              </a:rPr>
              <a:t>Polarity &amp; Electronegativity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5890BF0-1B42-61AD-A459-8D13B7C23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7537" y="1516061"/>
            <a:ext cx="6487886" cy="46779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Electronegativity – tendency for an atom to attract e</a:t>
            </a:r>
            <a:r>
              <a:rPr lang="en-US" baseline="30000" dirty="0">
                <a:solidFill>
                  <a:schemeClr val="tx1"/>
                </a:solidFill>
              </a:rPr>
              <a:t>-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Polarity – e</a:t>
            </a:r>
            <a:r>
              <a:rPr lang="en-US" baseline="30000" dirty="0">
                <a:solidFill>
                  <a:schemeClr val="tx1"/>
                </a:solidFill>
              </a:rPr>
              <a:t>-</a:t>
            </a:r>
            <a:r>
              <a:rPr lang="en-US" dirty="0">
                <a:solidFill>
                  <a:schemeClr val="tx1"/>
                </a:solidFill>
              </a:rPr>
              <a:t> more dominant on one bonded atom than the other (dipole moment)</a:t>
            </a:r>
          </a:p>
          <a:p>
            <a:pPr lvl="2"/>
            <a:endParaRPr lang="en-US" dirty="0">
              <a:solidFill>
                <a:schemeClr val="tx1"/>
              </a:solidFill>
            </a:endParaRPr>
          </a:p>
          <a:p>
            <a:pPr marL="2286000" lvl="5" indent="0">
              <a:buNone/>
            </a:pPr>
            <a:r>
              <a:rPr lang="en-US" sz="2800" dirty="0"/>
              <a:t>Nonpolar – no dipole moments</a:t>
            </a:r>
          </a:p>
          <a:p>
            <a:pPr marL="2743200" lvl="6" indent="0">
              <a:buNone/>
            </a:pPr>
            <a:r>
              <a:rPr lang="en-US" dirty="0"/>
              <a:t>No difference in 	</a:t>
            </a:r>
          </a:p>
          <a:p>
            <a:pPr marL="2743200" lvl="6" indent="0">
              <a:buNone/>
            </a:pPr>
            <a:r>
              <a:rPr lang="en-US" dirty="0"/>
              <a:t>     electronegativity OR</a:t>
            </a:r>
          </a:p>
          <a:p>
            <a:pPr marL="2743200" lvl="6" indent="0">
              <a:buNone/>
            </a:pPr>
            <a:r>
              <a:rPr lang="en-US" dirty="0"/>
              <a:t>Evenly distributed                        differences (symmetrical)</a:t>
            </a:r>
          </a:p>
          <a:p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5" name="Content Placeholder 4" descr="A diagram of a molecule&#10;&#10;Description automatically generated">
            <a:extLst>
              <a:ext uri="{FF2B5EF4-FFF2-40B4-BE49-F238E27FC236}">
                <a16:creationId xmlns:a16="http://schemas.microsoft.com/office/drawing/2014/main" id="{192AD4E4-2F32-497A-F06A-3E7300A564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634" r="-1" b="-1"/>
          <a:stretch/>
        </p:blipFill>
        <p:spPr>
          <a:xfrm>
            <a:off x="1519349" y="1027906"/>
            <a:ext cx="1724594" cy="27230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E69861-5F9F-1FB6-9118-03EED8FFF6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560" y="4001294"/>
            <a:ext cx="6140766" cy="26099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BC7A096-6A8E-EC26-12E7-4FFD916A8D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0854" y="4620486"/>
            <a:ext cx="2237514" cy="223751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08AB9FA-ECE7-48F1-7F43-9D58367BAC46}"/>
              </a:ext>
            </a:extLst>
          </p:cNvPr>
          <p:cNvSpPr txBox="1">
            <a:spLocks/>
          </p:cNvSpPr>
          <p:nvPr/>
        </p:nvSpPr>
        <p:spPr>
          <a:xfrm>
            <a:off x="979713" y="-21404"/>
            <a:ext cx="9122229" cy="7989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500" dirty="0">
                <a:solidFill>
                  <a:schemeClr val="tx2"/>
                </a:solidFill>
              </a:rPr>
              <a:t>Unit </a:t>
            </a:r>
            <a:r>
              <a:rPr lang="en-US" sz="13900" dirty="0">
                <a:solidFill>
                  <a:schemeClr val="tx2"/>
                </a:solidFill>
              </a:rPr>
              <a:t>0</a:t>
            </a:r>
            <a:r>
              <a:rPr lang="en-US" sz="11500" dirty="0">
                <a:solidFill>
                  <a:schemeClr val="tx2"/>
                </a:solidFill>
              </a:rPr>
              <a:t>, Section 1</a:t>
            </a:r>
          </a:p>
        </p:txBody>
      </p:sp>
    </p:spTree>
    <p:extLst>
      <p:ext uri="{BB962C8B-B14F-4D97-AF65-F5344CB8AC3E}">
        <p14:creationId xmlns:p14="http://schemas.microsoft.com/office/powerpoint/2010/main" val="17702146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3C07D-AF89-ADF6-77B5-54B705FFAE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1155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Your assignment: Unit </a:t>
            </a:r>
            <a:r>
              <a:rPr lang="en-US" sz="7200" dirty="0">
                <a:solidFill>
                  <a:srgbClr val="FFFF00"/>
                </a:solidFill>
              </a:rPr>
              <a:t>0 </a:t>
            </a:r>
            <a:r>
              <a:rPr lang="en-US" dirty="0">
                <a:solidFill>
                  <a:srgbClr val="FFFF00"/>
                </a:solidFill>
              </a:rPr>
              <a:t>packet 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00"/>
                </a:solidFill>
              </a:rPr>
              <a:t>	(submit online!)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8774C-4751-E4FE-D2BF-B066AACA08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957" y="3759626"/>
            <a:ext cx="11898085" cy="293143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Atomic structure (p</a:t>
            </a:r>
            <a:r>
              <a:rPr lang="en-US" baseline="30000" dirty="0">
                <a:solidFill>
                  <a:schemeClr val="tx1"/>
                </a:solidFill>
              </a:rPr>
              <a:t>+</a:t>
            </a:r>
            <a:r>
              <a:rPr lang="en-US" dirty="0">
                <a:solidFill>
                  <a:schemeClr val="tx1"/>
                </a:solidFill>
              </a:rPr>
              <a:t>, e</a:t>
            </a:r>
            <a:r>
              <a:rPr lang="en-US" baseline="30000" dirty="0">
                <a:solidFill>
                  <a:schemeClr val="tx1"/>
                </a:solidFill>
              </a:rPr>
              <a:t>-</a:t>
            </a:r>
            <a:r>
              <a:rPr lang="en-US" dirty="0">
                <a:solidFill>
                  <a:schemeClr val="tx1"/>
                </a:solidFill>
              </a:rPr>
              <a:t>, n</a:t>
            </a:r>
            <a:r>
              <a:rPr lang="en-US" baseline="30000" dirty="0">
                <a:solidFill>
                  <a:schemeClr val="tx1"/>
                </a:solidFill>
              </a:rPr>
              <a:t>0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Significant figures &amp; rounding with math functions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Metric system &amp; conversions using dimensional analysis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Periodic table trends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Basic compound naming/writing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n-US" b="1" dirty="0">
                <a:solidFill>
                  <a:srgbClr val="FF0000"/>
                </a:solidFill>
              </a:rPr>
              <a:t>YOU </a:t>
            </a:r>
            <a:r>
              <a:rPr lang="en-US" b="1" u="sng" dirty="0">
                <a:solidFill>
                  <a:srgbClr val="FF0000"/>
                </a:solidFill>
              </a:rPr>
              <a:t>WILL</a:t>
            </a:r>
            <a:r>
              <a:rPr lang="en-US" b="1" dirty="0">
                <a:solidFill>
                  <a:srgbClr val="FF0000"/>
                </a:solidFill>
              </a:rPr>
              <a:t> NEED TO DO SOME INDEPENDENT REVIEW TO COMPLETE THIS!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25CD39-F9D4-0F61-B532-60B27E7B7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2450" y="2536370"/>
            <a:ext cx="5988358" cy="1124008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474DBB5D-C63F-25EB-EAB7-9612A8694BA3}"/>
              </a:ext>
            </a:extLst>
          </p:cNvPr>
          <p:cNvSpPr txBox="1">
            <a:spLocks/>
          </p:cNvSpPr>
          <p:nvPr/>
        </p:nvSpPr>
        <p:spPr>
          <a:xfrm>
            <a:off x="1371599" y="-21404"/>
            <a:ext cx="8730343" cy="12188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500" dirty="0">
                <a:solidFill>
                  <a:schemeClr val="tx2"/>
                </a:solidFill>
              </a:rPr>
              <a:t>Unit </a:t>
            </a:r>
            <a:r>
              <a:rPr lang="en-US" sz="13900" dirty="0">
                <a:solidFill>
                  <a:schemeClr val="tx2"/>
                </a:solidFill>
              </a:rPr>
              <a:t>0</a:t>
            </a:r>
            <a:r>
              <a:rPr lang="en-US" sz="11500" dirty="0">
                <a:solidFill>
                  <a:schemeClr val="tx2"/>
                </a:solidFill>
              </a:rPr>
              <a:t>, Section 1</a:t>
            </a:r>
          </a:p>
        </p:txBody>
      </p:sp>
    </p:spTree>
    <p:extLst>
      <p:ext uri="{BB962C8B-B14F-4D97-AF65-F5344CB8AC3E}">
        <p14:creationId xmlns:p14="http://schemas.microsoft.com/office/powerpoint/2010/main" val="2956298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CA01D-6751-E1D3-A17A-B81F87C27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06847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Mole &amp; Mole conversions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582543-30D9-1DA7-5B96-72A69DCFCE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619" y="2394041"/>
            <a:ext cx="6914761" cy="446395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0093C6E-19D2-F3A7-E170-0502CE578CF9}"/>
              </a:ext>
            </a:extLst>
          </p:cNvPr>
          <p:cNvSpPr txBox="1">
            <a:spLocks/>
          </p:cNvSpPr>
          <p:nvPr/>
        </p:nvSpPr>
        <p:spPr>
          <a:xfrm>
            <a:off x="2079171" y="-21403"/>
            <a:ext cx="8022772" cy="100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500" dirty="0">
                <a:solidFill>
                  <a:schemeClr val="tx2"/>
                </a:solidFill>
              </a:rPr>
              <a:t>Unit </a:t>
            </a:r>
            <a:r>
              <a:rPr lang="en-US" sz="13900" dirty="0">
                <a:solidFill>
                  <a:schemeClr val="tx2"/>
                </a:solidFill>
              </a:rPr>
              <a:t>0</a:t>
            </a:r>
            <a:r>
              <a:rPr lang="en-US" sz="11500" dirty="0">
                <a:solidFill>
                  <a:schemeClr val="tx2"/>
                </a:solidFill>
              </a:rPr>
              <a:t>, Section 2</a:t>
            </a:r>
          </a:p>
        </p:txBody>
      </p:sp>
    </p:spTree>
    <p:extLst>
      <p:ext uri="{BB962C8B-B14F-4D97-AF65-F5344CB8AC3E}">
        <p14:creationId xmlns:p14="http://schemas.microsoft.com/office/powerpoint/2010/main" val="88234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57575-BD58-6DCB-4026-7AB440947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7700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Mole conversion examples:  particles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B3579-05A0-26B8-2E6C-35F0798C9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6029" y="2402568"/>
            <a:ext cx="9927771" cy="4351338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800" b="1" dirty="0"/>
              <a:t>1 mole =  6.02 X 10</a:t>
            </a:r>
            <a:r>
              <a:rPr lang="en-US" sz="2800" b="1" baseline="30000" dirty="0"/>
              <a:t>23 </a:t>
            </a:r>
            <a:r>
              <a:rPr lang="en-US" sz="2800" b="1" dirty="0"/>
              <a:t>representative units (</a:t>
            </a:r>
            <a:r>
              <a:rPr lang="en-US" sz="2800" b="1" dirty="0" err="1"/>
              <a:t>Avagadro’s</a:t>
            </a:r>
            <a:r>
              <a:rPr lang="en-US" sz="2800" b="1" dirty="0"/>
              <a:t> number)</a:t>
            </a:r>
          </a:p>
          <a:p>
            <a:pPr marL="0" indent="0" eaLnBrk="1" hangingPunct="1">
              <a:buNone/>
              <a:defRPr/>
            </a:pPr>
            <a:endParaRPr lang="en-US" b="1" dirty="0"/>
          </a:p>
          <a:p>
            <a:pPr marL="0" indent="0" eaLnBrk="1" hangingPunct="1">
              <a:buNone/>
              <a:defRPr/>
            </a:pPr>
            <a:r>
              <a:rPr lang="en-US" b="1" dirty="0"/>
              <a:t>Particles:</a:t>
            </a:r>
          </a:p>
          <a:p>
            <a:pPr marL="0" indent="0" eaLnBrk="1" hangingPunct="1">
              <a:buNone/>
              <a:defRPr/>
            </a:pPr>
            <a:r>
              <a:rPr lang="en-US" b="1" dirty="0"/>
              <a:t>	Element – atoms</a:t>
            </a:r>
          </a:p>
          <a:p>
            <a:pPr marL="0" indent="0" eaLnBrk="1" hangingPunct="1">
              <a:buNone/>
              <a:defRPr/>
            </a:pPr>
            <a:r>
              <a:rPr lang="en-US" b="1" dirty="0"/>
              <a:t>	Compound  </a:t>
            </a:r>
          </a:p>
          <a:p>
            <a:pPr marL="0" indent="0" eaLnBrk="1" hangingPunct="1">
              <a:buNone/>
              <a:defRPr/>
            </a:pPr>
            <a:r>
              <a:rPr lang="en-US" b="1" dirty="0"/>
              <a:t>		Ionic – formula units (</a:t>
            </a:r>
            <a:r>
              <a:rPr lang="en-US" b="1" dirty="0" err="1"/>
              <a:t>f.units</a:t>
            </a:r>
            <a:r>
              <a:rPr lang="en-US" b="1" dirty="0"/>
              <a:t>)</a:t>
            </a:r>
          </a:p>
          <a:p>
            <a:pPr marL="0" indent="0" eaLnBrk="1" hangingPunct="1">
              <a:buNone/>
              <a:defRPr/>
            </a:pPr>
            <a:r>
              <a:rPr lang="en-US" b="1" dirty="0"/>
              <a:t>		Covalent – molecules (</a:t>
            </a:r>
            <a:r>
              <a:rPr lang="en-US" b="1" dirty="0" err="1"/>
              <a:t>molec</a:t>
            </a:r>
            <a:r>
              <a:rPr lang="en-US" b="1" dirty="0"/>
              <a:t>.)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79904440-5C19-BA57-4AAB-A4EB7C1632AE}"/>
              </a:ext>
            </a:extLst>
          </p:cNvPr>
          <p:cNvSpPr txBox="1">
            <a:spLocks/>
          </p:cNvSpPr>
          <p:nvPr/>
        </p:nvSpPr>
        <p:spPr>
          <a:xfrm>
            <a:off x="2079171" y="-21403"/>
            <a:ext cx="8022772" cy="100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500" dirty="0">
                <a:solidFill>
                  <a:schemeClr val="tx2"/>
                </a:solidFill>
              </a:rPr>
              <a:t>Unit </a:t>
            </a:r>
            <a:r>
              <a:rPr lang="en-US" sz="13900" dirty="0">
                <a:solidFill>
                  <a:schemeClr val="tx2"/>
                </a:solidFill>
              </a:rPr>
              <a:t>0</a:t>
            </a:r>
            <a:r>
              <a:rPr lang="en-US" sz="11500" dirty="0">
                <a:solidFill>
                  <a:schemeClr val="tx2"/>
                </a:solidFill>
              </a:rPr>
              <a:t>, Section 2</a:t>
            </a:r>
          </a:p>
        </p:txBody>
      </p:sp>
    </p:spTree>
    <p:extLst>
      <p:ext uri="{BB962C8B-B14F-4D97-AF65-F5344CB8AC3E}">
        <p14:creationId xmlns:p14="http://schemas.microsoft.com/office/powerpoint/2010/main" val="139451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57575-BD58-6DCB-4026-7AB440947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9857" y="118109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Mole conversion examples:  particles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B3579-05A0-26B8-2E6C-35F0798C9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514" y="2506662"/>
            <a:ext cx="11212286" cy="4351338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lang="en-US" sz="2800" b="1" dirty="0"/>
              <a:t>EX:  How many moles of magnesium is</a:t>
            </a:r>
            <a:r>
              <a:rPr lang="en-US" b="1" dirty="0"/>
              <a:t> </a:t>
            </a:r>
            <a:r>
              <a:rPr lang="en-US" sz="2800" b="1" dirty="0"/>
              <a:t>1.25 X 10</a:t>
            </a:r>
            <a:r>
              <a:rPr lang="en-US" sz="2800" b="1" baseline="30000" dirty="0"/>
              <a:t>23</a:t>
            </a:r>
            <a:r>
              <a:rPr lang="en-US" sz="2800" b="1" dirty="0"/>
              <a:t> atoms of magnesium?</a:t>
            </a:r>
          </a:p>
          <a:p>
            <a:pPr marL="0" indent="0" eaLnBrk="1" hangingPunct="1">
              <a:buNone/>
              <a:defRPr/>
            </a:pPr>
            <a:endParaRPr lang="en-US" sz="2800" b="1" dirty="0"/>
          </a:p>
          <a:p>
            <a:pPr marL="0" indent="0" eaLnBrk="1" hangingPunct="1">
              <a:buNone/>
              <a:defRPr/>
            </a:pPr>
            <a:endParaRPr lang="en-US" sz="2800" b="1" dirty="0"/>
          </a:p>
          <a:p>
            <a:pPr marL="0" indent="0" eaLnBrk="1" hangingPunct="1">
              <a:buNone/>
              <a:defRPr/>
            </a:pPr>
            <a:r>
              <a:rPr lang="en-US" sz="2800" b="1" dirty="0"/>
              <a:t>EX:  How many atoms in 1.5 moles of zinc?</a:t>
            </a:r>
          </a:p>
          <a:p>
            <a:pPr marL="0" indent="0" eaLnBrk="1" hangingPunct="1">
              <a:buNone/>
              <a:defRPr/>
            </a:pPr>
            <a:endParaRPr lang="en-US" sz="2800" b="1" dirty="0"/>
          </a:p>
          <a:p>
            <a:pPr marL="0" indent="0" eaLnBrk="1" hangingPunct="1">
              <a:buNone/>
              <a:defRPr/>
            </a:pPr>
            <a:endParaRPr lang="en-US" sz="2800" b="1" dirty="0"/>
          </a:p>
          <a:p>
            <a:pPr marL="0" indent="0" eaLnBrk="1" hangingPunct="1">
              <a:buNone/>
              <a:defRPr/>
            </a:pPr>
            <a:r>
              <a:rPr lang="en-US" sz="2800" b="1" dirty="0"/>
              <a:t>EX:  How many </a:t>
            </a:r>
            <a:r>
              <a:rPr lang="en-US" sz="2800" b="1" u="sng" dirty="0"/>
              <a:t>atoms</a:t>
            </a:r>
            <a:r>
              <a:rPr lang="en-US" sz="2800" b="1" dirty="0"/>
              <a:t> in 2.12 mol of propane (C</a:t>
            </a:r>
            <a:r>
              <a:rPr lang="en-US" sz="2800" b="1" baseline="-25000" dirty="0"/>
              <a:t>3</a:t>
            </a:r>
            <a:r>
              <a:rPr lang="en-US" sz="2800" b="1" dirty="0"/>
              <a:t>H</a:t>
            </a:r>
            <a:r>
              <a:rPr lang="en-US" sz="2800" b="1" baseline="-25000" dirty="0"/>
              <a:t>8</a:t>
            </a:r>
            <a:r>
              <a:rPr lang="en-US" sz="2800" b="1" dirty="0"/>
              <a:t> )?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945F2FAF-BA19-CBBB-CF11-72D4BF856D44}"/>
              </a:ext>
            </a:extLst>
          </p:cNvPr>
          <p:cNvSpPr txBox="1">
            <a:spLocks/>
          </p:cNvSpPr>
          <p:nvPr/>
        </p:nvSpPr>
        <p:spPr>
          <a:xfrm>
            <a:off x="2079171" y="-21403"/>
            <a:ext cx="8022772" cy="100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500" dirty="0">
                <a:solidFill>
                  <a:schemeClr val="tx2"/>
                </a:solidFill>
              </a:rPr>
              <a:t>Unit </a:t>
            </a:r>
            <a:r>
              <a:rPr lang="en-US" sz="13900" dirty="0">
                <a:solidFill>
                  <a:schemeClr val="tx2"/>
                </a:solidFill>
              </a:rPr>
              <a:t>0</a:t>
            </a:r>
            <a:r>
              <a:rPr lang="en-US" sz="11500" dirty="0">
                <a:solidFill>
                  <a:schemeClr val="tx2"/>
                </a:solidFill>
              </a:rPr>
              <a:t>, Section 2</a:t>
            </a:r>
          </a:p>
        </p:txBody>
      </p:sp>
    </p:spTree>
    <p:extLst>
      <p:ext uri="{BB962C8B-B14F-4D97-AF65-F5344CB8AC3E}">
        <p14:creationId xmlns:p14="http://schemas.microsoft.com/office/powerpoint/2010/main" val="206818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61B7E-5533-A2A2-8EA8-50D34F8BB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1811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Mole conversions: formula mass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1F838-542C-2D36-E92F-659976A60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2506662"/>
            <a:ext cx="10233800" cy="4351338"/>
          </a:xfrm>
        </p:spPr>
        <p:txBody>
          <a:bodyPr>
            <a:normAutofit/>
          </a:bodyPr>
          <a:lstStyle/>
          <a:p>
            <a:pPr marL="914400" lvl="2" indent="0">
              <a:buNone/>
              <a:defRPr/>
            </a:pPr>
            <a:r>
              <a:rPr lang="en-US" sz="2800" b="1" dirty="0"/>
              <a:t>Gram atomic mass = atomic mass unit (amu) = 1 mole</a:t>
            </a:r>
          </a:p>
          <a:p>
            <a:pPr marL="914400" lvl="2" indent="0" eaLnBrk="1" hangingPunct="1">
              <a:lnSpc>
                <a:spcPct val="90000"/>
              </a:lnSpc>
              <a:buNone/>
              <a:defRPr/>
            </a:pPr>
            <a:endParaRPr lang="en-US" sz="2800" b="1" dirty="0"/>
          </a:p>
          <a:p>
            <a:pPr marL="914400" lvl="2" indent="0" eaLnBrk="1" hangingPunct="1">
              <a:lnSpc>
                <a:spcPct val="90000"/>
              </a:lnSpc>
              <a:buNone/>
              <a:defRPr/>
            </a:pPr>
            <a:endParaRPr lang="en-US" sz="2800" b="1" dirty="0"/>
          </a:p>
          <a:p>
            <a:pPr marL="914400" lvl="2" indent="0" eaLnBrk="1" hangingPunct="1">
              <a:lnSpc>
                <a:spcPct val="90000"/>
              </a:lnSpc>
              <a:buNone/>
              <a:defRPr/>
            </a:pPr>
            <a:r>
              <a:rPr lang="en-US" sz="2800" b="1" dirty="0"/>
              <a:t>SO</a:t>
            </a:r>
            <a:r>
              <a:rPr lang="en-US" sz="2800" b="1" baseline="-25000" dirty="0"/>
              <a:t>3</a:t>
            </a:r>
            <a:r>
              <a:rPr lang="en-US" sz="2800" b="1" dirty="0"/>
              <a:t>  </a:t>
            </a:r>
          </a:p>
          <a:p>
            <a:pPr marL="914400" lvl="2" indent="0" eaLnBrk="1" hangingPunct="1">
              <a:lnSpc>
                <a:spcPct val="90000"/>
              </a:lnSpc>
              <a:buNone/>
              <a:defRPr/>
            </a:pPr>
            <a:endParaRPr lang="en-US" sz="2800" b="1" dirty="0"/>
          </a:p>
          <a:p>
            <a:pPr marL="914400" lvl="2" indent="0" eaLnBrk="1" hangingPunct="1">
              <a:lnSpc>
                <a:spcPct val="90000"/>
              </a:lnSpc>
              <a:buNone/>
              <a:defRPr/>
            </a:pPr>
            <a:endParaRPr lang="en-US" sz="2800" b="1" dirty="0"/>
          </a:p>
          <a:p>
            <a:pPr marL="914400" lvl="2" indent="0" eaLnBrk="1" hangingPunct="1">
              <a:lnSpc>
                <a:spcPct val="90000"/>
              </a:lnSpc>
              <a:buNone/>
              <a:defRPr/>
            </a:pPr>
            <a:endParaRPr lang="en-US" sz="2800" b="1" dirty="0"/>
          </a:p>
          <a:p>
            <a:pPr marL="914400" lvl="2" indent="0" eaLnBrk="1" hangingPunct="1">
              <a:lnSpc>
                <a:spcPct val="90000"/>
              </a:lnSpc>
              <a:buNone/>
              <a:defRPr/>
            </a:pPr>
            <a:r>
              <a:rPr lang="en-US" sz="2800" b="1" dirty="0"/>
              <a:t>(NH</a:t>
            </a:r>
            <a:r>
              <a:rPr lang="en-US" sz="2800" b="1" baseline="-25000" dirty="0"/>
              <a:t>4</a:t>
            </a:r>
            <a:r>
              <a:rPr lang="en-US" sz="2800" b="1" dirty="0"/>
              <a:t>)</a:t>
            </a:r>
            <a:r>
              <a:rPr lang="en-US" sz="2800" b="1" baseline="-25000" dirty="0"/>
              <a:t>2</a:t>
            </a:r>
            <a:r>
              <a:rPr lang="en-US" sz="2800" b="1" dirty="0"/>
              <a:t>CO</a:t>
            </a:r>
            <a:r>
              <a:rPr lang="en-US" sz="2800" b="1" baseline="-25000" dirty="0"/>
              <a:t>3</a:t>
            </a:r>
            <a:endParaRPr lang="en-US" sz="2800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FDE2E125-343E-328C-0ABF-003EACF002D2}"/>
              </a:ext>
            </a:extLst>
          </p:cNvPr>
          <p:cNvSpPr txBox="1">
            <a:spLocks/>
          </p:cNvSpPr>
          <p:nvPr/>
        </p:nvSpPr>
        <p:spPr>
          <a:xfrm>
            <a:off x="2079171" y="-21403"/>
            <a:ext cx="8022772" cy="100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500" dirty="0">
                <a:solidFill>
                  <a:schemeClr val="tx2"/>
                </a:solidFill>
              </a:rPr>
              <a:t>Unit </a:t>
            </a:r>
            <a:r>
              <a:rPr lang="en-US" sz="13900" dirty="0">
                <a:solidFill>
                  <a:schemeClr val="tx2"/>
                </a:solidFill>
              </a:rPr>
              <a:t>0</a:t>
            </a:r>
            <a:r>
              <a:rPr lang="en-US" sz="11500" dirty="0">
                <a:solidFill>
                  <a:schemeClr val="tx2"/>
                </a:solidFill>
              </a:rPr>
              <a:t>, Section 2</a:t>
            </a:r>
          </a:p>
        </p:txBody>
      </p:sp>
    </p:spTree>
    <p:extLst>
      <p:ext uri="{BB962C8B-B14F-4D97-AF65-F5344CB8AC3E}">
        <p14:creationId xmlns:p14="http://schemas.microsoft.com/office/powerpoint/2010/main" val="793770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57575-BD58-6DCB-4026-7AB440947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09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Mole conversion examples:  mass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BB3579-05A0-26B8-2E6C-35F0798C97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514" y="2506662"/>
            <a:ext cx="11212286" cy="4351338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800" b="1" dirty="0"/>
              <a:t>EX:  </a:t>
            </a:r>
            <a:r>
              <a:rPr lang="en-US" b="1" dirty="0"/>
              <a:t>How many grams are in 9.45 moles N</a:t>
            </a:r>
            <a:r>
              <a:rPr lang="en-US" b="1" baseline="-25000" dirty="0"/>
              <a:t>2</a:t>
            </a:r>
            <a:r>
              <a:rPr lang="en-US" b="1" dirty="0"/>
              <a:t>O</a:t>
            </a:r>
            <a:r>
              <a:rPr lang="en-US" b="1" baseline="-25000" dirty="0"/>
              <a:t>3</a:t>
            </a:r>
            <a:r>
              <a:rPr lang="en-US" b="1" dirty="0"/>
              <a:t>?</a:t>
            </a:r>
            <a:endParaRPr lang="en-US" sz="2800" b="1" dirty="0"/>
          </a:p>
          <a:p>
            <a:pPr marL="0" indent="0" eaLnBrk="1" hangingPunct="1">
              <a:buNone/>
              <a:defRPr/>
            </a:pPr>
            <a:endParaRPr lang="en-US" sz="2800" b="1" dirty="0"/>
          </a:p>
          <a:p>
            <a:pPr marL="0" indent="0" eaLnBrk="1" hangingPunct="1">
              <a:buNone/>
              <a:defRPr/>
            </a:pPr>
            <a:endParaRPr lang="en-US" sz="2800" b="1" dirty="0"/>
          </a:p>
          <a:p>
            <a:pPr marL="0" indent="0" eaLnBrk="1" hangingPunct="1">
              <a:buNone/>
              <a:defRPr/>
            </a:pPr>
            <a:r>
              <a:rPr lang="en-US" sz="2800" b="1" dirty="0"/>
              <a:t>EX: </a:t>
            </a:r>
            <a:r>
              <a:rPr lang="en-US" b="1" dirty="0"/>
              <a:t>How many moles are in 92.2 g of iron (III) oxide?</a:t>
            </a:r>
            <a:endParaRPr lang="en-US" sz="2800" b="1" dirty="0"/>
          </a:p>
          <a:p>
            <a:pPr marL="0" indent="0" eaLnBrk="1" hangingPunct="1">
              <a:buNone/>
              <a:defRPr/>
            </a:pPr>
            <a:endParaRPr lang="en-US" sz="2800" b="1" dirty="0"/>
          </a:p>
          <a:p>
            <a:pPr marL="0" indent="0" eaLnBrk="1" hangingPunct="1">
              <a:buNone/>
              <a:defRPr/>
            </a:pPr>
            <a:endParaRPr lang="en-US" sz="2800" b="1" dirty="0"/>
          </a:p>
          <a:p>
            <a:pPr marL="0" indent="0" eaLnBrk="1" hangingPunct="1">
              <a:buNone/>
              <a:defRPr/>
            </a:pPr>
            <a:r>
              <a:rPr lang="en-US" sz="2800" b="1" dirty="0"/>
              <a:t>EX:  How many </a:t>
            </a:r>
            <a:r>
              <a:rPr lang="en-US" sz="2800" b="1" u="sng" dirty="0"/>
              <a:t>atoms</a:t>
            </a:r>
            <a:r>
              <a:rPr lang="en-US" sz="2800" b="1" dirty="0"/>
              <a:t> in 2.12 </a:t>
            </a:r>
            <a:r>
              <a:rPr lang="en-US" sz="2800" b="1" u="sng" dirty="0"/>
              <a:t>grams</a:t>
            </a:r>
            <a:r>
              <a:rPr lang="en-US" sz="2800" b="1" dirty="0"/>
              <a:t> of propane (C</a:t>
            </a:r>
            <a:r>
              <a:rPr lang="en-US" sz="2800" b="1" baseline="-25000" dirty="0"/>
              <a:t>3</a:t>
            </a:r>
            <a:r>
              <a:rPr lang="en-US" sz="2800" b="1" dirty="0"/>
              <a:t>H</a:t>
            </a:r>
            <a:r>
              <a:rPr lang="en-US" sz="2800" b="1" baseline="-25000" dirty="0"/>
              <a:t>8</a:t>
            </a:r>
            <a:r>
              <a:rPr lang="en-US" sz="2800" b="1" dirty="0"/>
              <a:t> )?</a:t>
            </a:r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A69CA49E-D448-5BCC-7639-A3527BF01C14}"/>
              </a:ext>
            </a:extLst>
          </p:cNvPr>
          <p:cNvSpPr txBox="1">
            <a:spLocks/>
          </p:cNvSpPr>
          <p:nvPr/>
        </p:nvSpPr>
        <p:spPr>
          <a:xfrm>
            <a:off x="2079171" y="-21403"/>
            <a:ext cx="8022772" cy="100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500" dirty="0">
                <a:solidFill>
                  <a:schemeClr val="tx2"/>
                </a:solidFill>
              </a:rPr>
              <a:t>Unit </a:t>
            </a:r>
            <a:r>
              <a:rPr lang="en-US" sz="13900" dirty="0">
                <a:solidFill>
                  <a:schemeClr val="tx2"/>
                </a:solidFill>
              </a:rPr>
              <a:t>0</a:t>
            </a:r>
            <a:r>
              <a:rPr lang="en-US" sz="11500" dirty="0">
                <a:solidFill>
                  <a:schemeClr val="tx2"/>
                </a:solidFill>
              </a:rPr>
              <a:t>, Section 2</a:t>
            </a:r>
          </a:p>
        </p:txBody>
      </p:sp>
    </p:spTree>
    <p:extLst>
      <p:ext uri="{BB962C8B-B14F-4D97-AF65-F5344CB8AC3E}">
        <p14:creationId xmlns:p14="http://schemas.microsoft.com/office/powerpoint/2010/main" val="2636067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FC2E3-54BD-A2DF-2050-8A41C3A2C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5611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% composition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93803D-C85A-FE0C-465E-EE8F8E8D7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0000" y="2506662"/>
            <a:ext cx="10233800" cy="4351338"/>
          </a:xfrm>
        </p:spPr>
        <p:txBody>
          <a:bodyPr/>
          <a:lstStyle/>
          <a:p>
            <a:pPr marL="457200" lvl="1" indent="0" eaLnBrk="1" hangingPunct="1">
              <a:buNone/>
              <a:defRPr/>
            </a:pPr>
            <a:r>
              <a:rPr lang="en-US" sz="3200" b="1" dirty="0"/>
              <a:t>% mass of an element = grams of element/grams of compound</a:t>
            </a:r>
          </a:p>
          <a:p>
            <a:pPr marL="457200" lvl="1" indent="0" eaLnBrk="1" hangingPunct="1">
              <a:buNone/>
              <a:defRPr/>
            </a:pPr>
            <a:endParaRPr lang="en-US" sz="3200" b="1" dirty="0"/>
          </a:p>
          <a:p>
            <a:pPr marL="457200" lvl="1" indent="0" eaLnBrk="1" hangingPunct="1">
              <a:buNone/>
              <a:defRPr/>
            </a:pPr>
            <a:endParaRPr lang="en-US" sz="3200" b="1" dirty="0"/>
          </a:p>
          <a:p>
            <a:pPr marL="457200" lvl="1" indent="0" eaLnBrk="1" hangingPunct="1">
              <a:buNone/>
              <a:defRPr/>
            </a:pPr>
            <a:r>
              <a:rPr lang="en-US" sz="3200" b="1" dirty="0"/>
              <a:t>EX: </a:t>
            </a:r>
            <a:r>
              <a:rPr lang="en-US" sz="3600" b="1" dirty="0"/>
              <a:t>8.20 </a:t>
            </a:r>
            <a:r>
              <a:rPr lang="en-US" sz="3200" b="1" dirty="0"/>
              <a:t>g Mg combines with </a:t>
            </a:r>
            <a:r>
              <a:rPr lang="en-US" sz="3600" b="1" dirty="0"/>
              <a:t>5.40 </a:t>
            </a:r>
            <a:r>
              <a:rPr lang="en-US" sz="3200" b="1" dirty="0"/>
              <a:t>g oxygen to form a compound.  What is the % composition of that compound?</a:t>
            </a:r>
          </a:p>
          <a:p>
            <a:pPr marL="914400" lvl="2" indent="0" eaLnBrk="1" hangingPunct="1">
              <a:buNone/>
              <a:defRPr/>
            </a:pPr>
            <a:endParaRPr lang="en-US" sz="2800" b="1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3A1ECB70-A0D6-ECC3-E9F5-60DC9E9985FB}"/>
              </a:ext>
            </a:extLst>
          </p:cNvPr>
          <p:cNvSpPr txBox="1">
            <a:spLocks/>
          </p:cNvSpPr>
          <p:nvPr/>
        </p:nvSpPr>
        <p:spPr>
          <a:xfrm>
            <a:off x="2079171" y="-21403"/>
            <a:ext cx="8022772" cy="1001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1500" dirty="0">
                <a:solidFill>
                  <a:schemeClr val="tx2"/>
                </a:solidFill>
              </a:rPr>
              <a:t>Unit </a:t>
            </a:r>
            <a:r>
              <a:rPr lang="en-US" sz="13900" dirty="0">
                <a:solidFill>
                  <a:schemeClr val="tx2"/>
                </a:solidFill>
              </a:rPr>
              <a:t>0</a:t>
            </a:r>
            <a:r>
              <a:rPr lang="en-US" sz="11500" dirty="0">
                <a:solidFill>
                  <a:schemeClr val="tx2"/>
                </a:solidFill>
              </a:rPr>
              <a:t>, Section 2</a:t>
            </a:r>
          </a:p>
        </p:txBody>
      </p:sp>
    </p:spTree>
    <p:extLst>
      <p:ext uri="{BB962C8B-B14F-4D97-AF65-F5344CB8AC3E}">
        <p14:creationId xmlns:p14="http://schemas.microsoft.com/office/powerpoint/2010/main" val="3275525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</TotalTime>
  <Words>783</Words>
  <Application>Microsoft Office PowerPoint</Application>
  <PresentationFormat>Widescreen</PresentationFormat>
  <Paragraphs>155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Corbel</vt:lpstr>
      <vt:lpstr>Wingdings</vt:lpstr>
      <vt:lpstr>Depth</vt:lpstr>
      <vt:lpstr>Unit 0 Notes:  General Review  </vt:lpstr>
      <vt:lpstr>Atom review </vt:lpstr>
      <vt:lpstr>Significant Figures – measured + 1 more decimal level!</vt:lpstr>
      <vt:lpstr>Significant Figures = tools of the trade</vt:lpstr>
      <vt:lpstr>Metric System</vt:lpstr>
      <vt:lpstr>Periodic Table Orientation</vt:lpstr>
      <vt:lpstr>Bonding &amp; compound formation</vt:lpstr>
      <vt:lpstr>Bonding &amp; compound formation</vt:lpstr>
      <vt:lpstr>Polarity &amp; Electronegativity</vt:lpstr>
      <vt:lpstr>Your assignment: Unit 0 packet   (submit online!)</vt:lpstr>
      <vt:lpstr>Mole &amp; Mole conversions</vt:lpstr>
      <vt:lpstr>Mole conversion examples:  particles</vt:lpstr>
      <vt:lpstr>Mole conversion examples:  particles</vt:lpstr>
      <vt:lpstr>Mole conversions: formula mass</vt:lpstr>
      <vt:lpstr>Mole conversion examples:  mass</vt:lpstr>
      <vt:lpstr>% composition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0 Notes </dc:title>
  <dc:creator>Scott Johnson</dc:creator>
  <cp:lastModifiedBy>Scott Johnson</cp:lastModifiedBy>
  <cp:revision>11</cp:revision>
  <dcterms:created xsi:type="dcterms:W3CDTF">2024-07-25T17:07:39Z</dcterms:created>
  <dcterms:modified xsi:type="dcterms:W3CDTF">2025-07-14T17:47:02Z</dcterms:modified>
</cp:coreProperties>
</file>