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4" r:id="rId1"/>
  </p:sldMasterIdLst>
  <p:notesMasterIdLst>
    <p:notesMasterId r:id="rId21"/>
  </p:notesMasterIdLst>
  <p:sldIdLst>
    <p:sldId id="256" r:id="rId2"/>
    <p:sldId id="257" r:id="rId3"/>
    <p:sldId id="258" r:id="rId4"/>
    <p:sldId id="264" r:id="rId5"/>
    <p:sldId id="259" r:id="rId6"/>
    <p:sldId id="260" r:id="rId7"/>
    <p:sldId id="261" r:id="rId8"/>
    <p:sldId id="262" r:id="rId9"/>
    <p:sldId id="269" r:id="rId10"/>
    <p:sldId id="263" r:id="rId11"/>
    <p:sldId id="265" r:id="rId12"/>
    <p:sldId id="266" r:id="rId13"/>
    <p:sldId id="267" r:id="rId14"/>
    <p:sldId id="268" r:id="rId15"/>
    <p:sldId id="270" r:id="rId16"/>
    <p:sldId id="271" r:id="rId17"/>
    <p:sldId id="272" r:id="rId18"/>
    <p:sldId id="273" r:id="rId19"/>
    <p:sldId id="274" r:id="rId2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512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FFB2B4F-8DC3-4B64-A120-6888B6289410}" type="datetimeFigureOut">
              <a:rPr lang="en-US" smtClean="0"/>
              <a:t>8/28/2026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23D18D1-5951-464E-AD66-C89ED91E05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30973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23D18D1-5951-464E-AD66-C89ED91E05D4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55432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23D18D1-5951-464E-AD66-C89ED91E05D4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50456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4464028"/>
            <a:ext cx="9144000" cy="1641490"/>
          </a:xfrm>
        </p:spPr>
        <p:txBody>
          <a:bodyPr wrap="none" anchor="t">
            <a:normAutofit/>
          </a:bodyPr>
          <a:lstStyle>
            <a:lvl1pPr algn="r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799" y="3694375"/>
            <a:ext cx="9144000" cy="754025"/>
          </a:xfrm>
        </p:spPr>
        <p:txBody>
          <a:bodyPr anchor="b">
            <a:normAutofit/>
          </a:bodyPr>
          <a:lstStyle>
            <a:lvl1pPr marL="0" indent="0" algn="r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C80EE-9B43-4E23-8207-B16ED57AB37A}" type="datetimeFigureOut">
              <a:rPr lang="en-US" smtClean="0"/>
              <a:t>8/28/2026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F5DEB7-8487-443B-967B-264B7FDF86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8997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C80EE-9B43-4E23-8207-B16ED57AB37A}" type="datetimeFigureOut">
              <a:rPr lang="en-US" smtClean="0"/>
              <a:t>8/28/2026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F5DEB7-8487-443B-967B-264B7FDF86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33509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854532" y="4464028"/>
            <a:ext cx="9144000" cy="1641490"/>
          </a:xfrm>
        </p:spPr>
        <p:txBody>
          <a:bodyPr wrap="none" anchor="t">
            <a:normAutofit/>
          </a:bodyPr>
          <a:lstStyle>
            <a:lvl1pPr algn="l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7000"/>
                        <a:lumOff val="53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854532" y="3693674"/>
            <a:ext cx="9144000" cy="754025"/>
          </a:xfrm>
        </p:spPr>
        <p:txBody>
          <a:bodyPr anchor="b">
            <a:normAutofit/>
          </a:bodyPr>
          <a:lstStyle>
            <a:lvl1pPr marL="0" indent="0" algn="l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C80EE-9B43-4E23-8207-B16ED57AB37A}" type="datetimeFigureOut">
              <a:rPr lang="en-US" smtClean="0"/>
              <a:t>8/28/2026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F5DEB7-8487-443B-967B-264B7FDF86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37888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20000" y="1825625"/>
            <a:ext cx="5025216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19840" y="1825625"/>
            <a:ext cx="503396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C80EE-9B43-4E23-8207-B16ED57AB37A}" type="datetimeFigureOut">
              <a:rPr lang="en-US" smtClean="0"/>
              <a:t>8/28/2026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F5DEB7-8487-443B-967B-264B7FDF86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8561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681163"/>
            <a:ext cx="5025216" cy="823912"/>
          </a:xfrm>
        </p:spPr>
        <p:txBody>
          <a:bodyPr anchor="b"/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20000" y="2505075"/>
            <a:ext cx="5025216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19840" y="1681163"/>
            <a:ext cx="5035548" cy="823912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19840" y="2505075"/>
            <a:ext cx="503554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C80EE-9B43-4E23-8207-B16ED57AB37A}" type="datetimeFigureOut">
              <a:rPr lang="en-US" smtClean="0"/>
              <a:t>8/28/2026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F5DEB7-8487-443B-967B-264B7FDF86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26338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C80EE-9B43-4E23-8207-B16ED57AB37A}" type="datetimeFigureOut">
              <a:rPr lang="en-US" smtClean="0"/>
              <a:t>8/28/2026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F5DEB7-8487-443B-967B-264B7FDF86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73452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C80EE-9B43-4E23-8207-B16ED57AB37A}" type="datetimeFigureOut">
              <a:rPr lang="en-US" smtClean="0"/>
              <a:t>8/28/2026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F5DEB7-8487-443B-967B-264B7FDF86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14539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C80EE-9B43-4E23-8207-B16ED57AB37A}" type="datetimeFigureOut">
              <a:rPr lang="en-US" smtClean="0"/>
              <a:t>8/28/2026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F5DEB7-8487-443B-967B-264B7FDF86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51978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C80EE-9B43-4E23-8207-B16ED57AB37A}" type="datetimeFigureOut">
              <a:rPr lang="en-US" smtClean="0"/>
              <a:t>8/28/2026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F5DEB7-8487-443B-967B-264B7FDF86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063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367160"/>
            <a:ext cx="10515600" cy="81935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39788" y="987425"/>
            <a:ext cx="10515600" cy="337973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5186516"/>
            <a:ext cx="10514012" cy="682472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C80EE-9B43-4E23-8207-B16ED57AB37A}" type="datetimeFigureOut">
              <a:rPr lang="en-US" smtClean="0"/>
              <a:t>8/28/2026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F5DEB7-8487-443B-967B-264B7FDF86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07431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489399"/>
            <a:ext cx="10514012" cy="1501826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C80EE-9B43-4E23-8207-B16ED57AB37A}" type="datetimeFigureOut">
              <a:rPr lang="en-US" smtClean="0"/>
              <a:t>8/28/2026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F5DEB7-8487-443B-967B-264B7FDF86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24958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365125"/>
            <a:ext cx="9302752" cy="2992904"/>
          </a:xfrm>
        </p:spPr>
        <p:txBody>
          <a:bodyPr anchor="ctr"/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501729"/>
            <a:ext cx="10512424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C80EE-9B43-4E23-8207-B16ED57AB37A}" type="datetimeFigureOut">
              <a:rPr lang="en-US" smtClean="0"/>
              <a:t>8/28/2026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F5DEB7-8487-443B-967B-264B7FDF866E}" type="slidenum">
              <a:rPr lang="en-US" smtClean="0"/>
              <a:t>‹#›</a:t>
            </a:fld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1111044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49512816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2326967"/>
            <a:ext cx="10515600" cy="2511835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850581"/>
            <a:ext cx="10514012" cy="1140644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C80EE-9B43-4E23-8207-B16ED57AB37A}" type="datetimeFigureOut">
              <a:rPr lang="en-US" smtClean="0"/>
              <a:t>8/28/2026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F5DEB7-8487-443B-967B-264B7FDF86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472475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337282" y="188595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356798" y="257175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87994" y="1885950"/>
            <a:ext cx="2936241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77441" y="257175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29035" y="1885950"/>
            <a:ext cx="2932113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 dirty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29035" y="257175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C80EE-9B43-4E23-8207-B16ED57AB37A}" type="datetimeFigureOut">
              <a:rPr lang="en-US" smtClean="0"/>
              <a:t>8/28/2026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F5DEB7-8487-443B-967B-264B7FDF86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36499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332085" y="4297503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2085" y="2256354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332085" y="4873765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997" y="4297503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56354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67644" y="4873764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04322" y="4297503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04321" y="2256354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04197" y="4873762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C80EE-9B43-4E23-8207-B16ED57AB37A}" type="datetimeFigureOut">
              <a:rPr lang="en-US" smtClean="0"/>
              <a:t>8/28/2026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F5DEB7-8487-443B-967B-264B7FDF86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983528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C80EE-9B43-4E23-8207-B16ED57AB37A}" type="datetimeFigureOut">
              <a:rPr lang="en-US" smtClean="0"/>
              <a:t>8/28/2026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F5DEB7-8487-443B-967B-264B7FDF86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689245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C80EE-9B43-4E23-8207-B16ED57AB37A}" type="datetimeFigureOut">
              <a:rPr lang="en-US" smtClean="0"/>
              <a:t>8/28/2026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F5DEB7-8487-443B-967B-264B7FDF86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49878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825625"/>
            <a:ext cx="102338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234C80EE-9B43-4E23-8207-B16ED57AB37A}" type="datetimeFigureOut">
              <a:rPr lang="en-US" smtClean="0"/>
              <a:t>8/28/2026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1BF5DEB7-8487-443B-967B-264B7FDF86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340250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18" r:id="rId4"/>
    <p:sldLayoutId id="2147483719" r:id="rId5"/>
    <p:sldLayoutId id="2147483720" r:id="rId6"/>
    <p:sldLayoutId id="2147483721" r:id="rId7"/>
    <p:sldLayoutId id="2147483722" r:id="rId8"/>
    <p:sldLayoutId id="2147483723" r:id="rId9"/>
    <p:sldLayoutId id="2147483724" r:id="rId10"/>
    <p:sldLayoutId id="2147483725" r:id="rId11"/>
    <p:sldLayoutId id="2147483726" r:id="rId12"/>
    <p:sldLayoutId id="2147483727" r:id="rId13"/>
    <p:sldLayoutId id="2147483728" r:id="rId14"/>
    <p:sldLayoutId id="2147483729" r:id="rId15"/>
    <p:sldLayoutId id="2147483730" r:id="rId16"/>
    <p:sldLayoutId id="2147483731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b="0" kern="1200">
          <a:gradFill flip="none" rotWithShape="1">
            <a:gsLst>
              <a:gs pos="28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  <a:tileRect/>
          </a:gra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https://youtu.be/wDxYS07Vodw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hyperlink" Target="https://youtu.be/gyKD6QULa0A" TargetMode="Externa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0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398C4F-A098-FB40-EC7C-B128819575A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1" y="3037999"/>
            <a:ext cx="9144000" cy="1641490"/>
          </a:xfrm>
        </p:spPr>
        <p:txBody>
          <a:bodyPr anchor="ctr">
            <a:normAutofit fontScale="90000"/>
          </a:bodyPr>
          <a:lstStyle/>
          <a:p>
            <a:pPr algn="ctr"/>
            <a:r>
              <a:rPr lang="en-US" dirty="0"/>
              <a:t>Atomic Structure </a:t>
            </a:r>
            <a:br>
              <a:rPr lang="en-US" dirty="0"/>
            </a:br>
            <a:r>
              <a:rPr lang="en-US" dirty="0"/>
              <a:t>&amp; Periodicity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F28AAC5-FBC9-B946-BBC2-73BE5EDF5B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1114460"/>
            <a:ext cx="9144000" cy="754025"/>
          </a:xfrm>
        </p:spPr>
        <p:txBody>
          <a:bodyPr anchor="ctr">
            <a:noAutofit/>
          </a:bodyPr>
          <a:lstStyle/>
          <a:p>
            <a:pPr algn="ctr"/>
            <a:r>
              <a:rPr lang="en-US" sz="9600" dirty="0"/>
              <a:t>Unit </a:t>
            </a:r>
            <a:r>
              <a:rPr lang="en-US" sz="12000" dirty="0"/>
              <a:t>1</a:t>
            </a:r>
            <a:r>
              <a:rPr lang="en-US" sz="9600" dirty="0"/>
              <a:t> Notes </a:t>
            </a:r>
          </a:p>
        </p:txBody>
      </p:sp>
    </p:spTree>
    <p:extLst>
      <p:ext uri="{BB962C8B-B14F-4D97-AF65-F5344CB8AC3E}">
        <p14:creationId xmlns:p14="http://schemas.microsoft.com/office/powerpoint/2010/main" val="2470866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AutoShape 3">
            <a:extLst>
              <a:ext uri="{FF2B5EF4-FFF2-40B4-BE49-F238E27FC236}">
                <a16:creationId xmlns:a16="http://schemas.microsoft.com/office/drawing/2014/main" id="{E3D09CC1-520E-7D4B-77B8-5306A5283C4E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642938" y="693738"/>
            <a:ext cx="6834187" cy="5470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ACC5AA6D-D677-316F-329C-95DECBDBC4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/>
              <a:t>Chapter 7, Section 1: Energy of Electrons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C31A9F7-1E92-97AD-74D2-707FAE99F6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19301"/>
            <a:ext cx="10233800" cy="4351338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Max Planck: Electromagnetic radiation follows equation  E = h ∙ </a:t>
            </a:r>
            <a:r>
              <a:rPr lang="el-GR" dirty="0"/>
              <a:t>λ</a:t>
            </a:r>
            <a:r>
              <a:rPr lang="en-US" dirty="0"/>
              <a:t> </a:t>
            </a:r>
          </a:p>
          <a:p>
            <a:pPr marL="457200" lvl="1" indent="0">
              <a:buNone/>
            </a:pPr>
            <a:r>
              <a:rPr lang="en-US" dirty="0"/>
              <a:t>Energy (Joules) = Planck’s constant (6.63 X 10</a:t>
            </a:r>
            <a:r>
              <a:rPr lang="en-US" baseline="30000" dirty="0"/>
              <a:t>-34</a:t>
            </a:r>
            <a:r>
              <a:rPr lang="en-US" dirty="0"/>
              <a:t>) * frequency (Hz)</a:t>
            </a:r>
            <a:r>
              <a:rPr lang="en-US" baseline="30000" dirty="0"/>
              <a:t> </a:t>
            </a:r>
            <a:r>
              <a:rPr lang="en-US" dirty="0"/>
              <a:t> </a:t>
            </a:r>
          </a:p>
          <a:p>
            <a:pPr lvl="1"/>
            <a:endParaRPr lang="en-US" dirty="0"/>
          </a:p>
        </p:txBody>
      </p:sp>
      <p:pic>
        <p:nvPicPr>
          <p:cNvPr id="7" name="Picture 6" descr="A diagram of a spectrum&#10;&#10;Description automatically generated">
            <a:extLst>
              <a:ext uri="{FF2B5EF4-FFF2-40B4-BE49-F238E27FC236}">
                <a16:creationId xmlns:a16="http://schemas.microsoft.com/office/drawing/2014/main" id="{329BFC76-ED20-AA97-8E64-512349FBE2E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73622" y="2965456"/>
            <a:ext cx="8162955" cy="37337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16731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5">
            <a:extLst>
              <a:ext uri="{FF2B5EF4-FFF2-40B4-BE49-F238E27FC236}">
                <a16:creationId xmlns:a16="http://schemas.microsoft.com/office/drawing/2014/main" id="{1B4D15AF-034D-5330-71FF-129F5A8D64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/>
              <a:t>Chapter 7, Section 1: Energy of Electrons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251D86-0357-F470-E477-94B6ED07B58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/>
              <a:t>Radiation moves at speed of light, 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r>
              <a:rPr lang="en-US" dirty="0"/>
              <a:t>Energy can then be calculated by</a:t>
            </a:r>
          </a:p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r>
              <a:rPr lang="en-US" dirty="0"/>
              <a:t>Can then identify elements by energy emitted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A14C1479-5A5F-FCFD-007B-1C1387C1B609}"/>
              </a:ext>
            </a:extLst>
          </p:cNvPr>
          <p:cNvGrpSpPr/>
          <p:nvPr/>
        </p:nvGrpSpPr>
        <p:grpSpPr>
          <a:xfrm>
            <a:off x="3955869" y="4907911"/>
            <a:ext cx="2177143" cy="1070871"/>
            <a:chOff x="3955869" y="4907911"/>
            <a:chExt cx="2177143" cy="1070871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75F377E5-F302-C63F-AA2D-3D45D18DA02A}"/>
                </a:ext>
              </a:extLst>
            </p:cNvPr>
            <p:cNvSpPr txBox="1"/>
            <p:nvPr/>
          </p:nvSpPr>
          <p:spPr>
            <a:xfrm>
              <a:off x="3955869" y="4907911"/>
              <a:ext cx="2177143" cy="107087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n-US" sz="1800" b="1" kern="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E = hv  also E = h </a:t>
              </a:r>
              <a:r>
                <a:rPr lang="en-US" sz="1800" b="1" kern="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∙</a:t>
              </a:r>
              <a:r>
                <a:rPr lang="en-US" sz="1800" b="1" kern="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c </a:t>
              </a:r>
            </a:p>
            <a:p>
              <a:pPr marL="0" marR="0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n-US" b="1" kern="100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		</a:t>
              </a:r>
              <a:r>
                <a:rPr lang="en-US" sz="1800" b="1" kern="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  	    λ          	</a:t>
              </a:r>
              <a:endPara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D57FAA84-F2EA-D4D9-3A49-725909FAE596}"/>
                </a:ext>
              </a:extLst>
            </p:cNvPr>
            <p:cNvCxnSpPr>
              <a:cxnSpLocks/>
            </p:cNvCxnSpPr>
            <p:nvPr/>
          </p:nvCxnSpPr>
          <p:spPr>
            <a:xfrm>
              <a:off x="5487036" y="5255178"/>
              <a:ext cx="389889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TextBox 14">
            <a:extLst>
              <a:ext uri="{FF2B5EF4-FFF2-40B4-BE49-F238E27FC236}">
                <a16:creationId xmlns:a16="http://schemas.microsoft.com/office/drawing/2014/main" id="{058813C1-CD28-7967-FD0D-7E3C1B9A6060}"/>
              </a:ext>
            </a:extLst>
          </p:cNvPr>
          <p:cNvSpPr txBox="1"/>
          <p:nvPr/>
        </p:nvSpPr>
        <p:spPr>
          <a:xfrm>
            <a:off x="3955869" y="2516930"/>
            <a:ext cx="2067058" cy="15724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c = </a:t>
            </a: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λ ∙ v     </a:t>
            </a: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 = 3.0 X 10</a:t>
            </a:r>
            <a:r>
              <a:rPr lang="en-US" sz="1800" kern="100" baseline="30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8</a:t>
            </a: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m/sec	    </a:t>
            </a: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λ = wavelength                 </a:t>
            </a: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 = frequency</a:t>
            </a:r>
            <a:endParaRPr lang="en-US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AA649A5F-19D4-F237-7874-622BC82644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34554" y="3720377"/>
            <a:ext cx="3245017" cy="1130358"/>
          </a:xfrm>
          <a:prstGeom prst="rect">
            <a:avLst/>
          </a:prstGeom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14A0A506-4650-946F-B542-E6C8F9B3367C}"/>
              </a:ext>
            </a:extLst>
          </p:cNvPr>
          <p:cNvGrpSpPr/>
          <p:nvPr/>
        </p:nvGrpSpPr>
        <p:grpSpPr>
          <a:xfrm>
            <a:off x="1489026" y="4645716"/>
            <a:ext cx="2466843" cy="646331"/>
            <a:chOff x="1409700" y="4695825"/>
            <a:chExt cx="2466843" cy="646331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8B9DD2AB-395C-BA66-A657-77EB86489825}"/>
                </a:ext>
              </a:extLst>
            </p:cNvPr>
            <p:cNvSpPr txBox="1"/>
            <p:nvPr/>
          </p:nvSpPr>
          <p:spPr>
            <a:xfrm>
              <a:off x="1409700" y="4695825"/>
              <a:ext cx="2177143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Planck’s equation</a:t>
              </a:r>
            </a:p>
            <a:p>
              <a:endParaRPr lang="en-US" dirty="0"/>
            </a:p>
          </p:txBody>
        </p:sp>
        <p:cxnSp>
          <p:nvCxnSpPr>
            <p:cNvPr id="8" name="Connector: Elbow 7">
              <a:extLst>
                <a:ext uri="{FF2B5EF4-FFF2-40B4-BE49-F238E27FC236}">
                  <a16:creationId xmlns:a16="http://schemas.microsoft.com/office/drawing/2014/main" id="{8FDA1F26-447E-8141-2DFE-61ECCE71EB39}"/>
                </a:ext>
              </a:extLst>
            </p:cNvPr>
            <p:cNvCxnSpPr/>
            <p:nvPr/>
          </p:nvCxnSpPr>
          <p:spPr>
            <a:xfrm>
              <a:off x="3257550" y="4850735"/>
              <a:ext cx="618993" cy="328243"/>
            </a:xfrm>
            <a:prstGeom prst="bentConnector3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1223363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D6FB8D-E672-524D-FDA5-BD11DF19A3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/>
              <a:t>Chapter 7, Section 1: Energy of Electrons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78E765-EC54-11A1-11CD-AF4BEB98A0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Emission spectrum lab</a:t>
            </a:r>
          </a:p>
        </p:txBody>
      </p:sp>
    </p:spTree>
    <p:extLst>
      <p:ext uri="{BB962C8B-B14F-4D97-AF65-F5344CB8AC3E}">
        <p14:creationId xmlns:p14="http://schemas.microsoft.com/office/powerpoint/2010/main" val="30553189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5">
            <a:extLst>
              <a:ext uri="{FF2B5EF4-FFF2-40B4-BE49-F238E27FC236}">
                <a16:creationId xmlns:a16="http://schemas.microsoft.com/office/drawing/2014/main" id="{5F1918FC-805F-6230-F59E-08996CF996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/>
              <a:t>Chapter 7, Section 1: Energy of Electrons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FE9D74-628A-C15F-B9B1-7DB98E01B68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EX 1: The blue color in fireworks is often achieved by heating copper (I) chloride (</a:t>
            </a:r>
            <a:r>
              <a:rPr lang="en-US" sz="24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CuCl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 to about 1200</a:t>
            </a:r>
            <a:r>
              <a:rPr lang="en-US" sz="2400" kern="100" baseline="30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0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C.  Then the compound emits blue light having a wavelength of 450nm.  What is the increment of energy (the quantum) that is emitted at 4.50 X 10</a:t>
            </a:r>
            <a:r>
              <a:rPr lang="en-US" sz="2400" kern="100" baseline="30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nm by </a:t>
            </a:r>
            <a:r>
              <a:rPr lang="en-US" sz="24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CuCl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?</a:t>
            </a:r>
          </a:p>
          <a:p>
            <a:endParaRPr lang="en-US" sz="3600" dirty="0"/>
          </a:p>
          <a:p>
            <a:endParaRPr lang="en-US" sz="3600" dirty="0"/>
          </a:p>
          <a:p>
            <a:endParaRPr lang="en-US" sz="3600" dirty="0"/>
          </a:p>
          <a:p>
            <a:pPr marL="0" indent="0">
              <a:buNone/>
            </a:pP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EX 2: It takes 208.4 kJ of energy to remove 1 mole of electrons from an atom on the surface of rubidium metal.  How much energy does it take to remove a single electron from an atom on the surface of solid rubidium?  What is the maximum wavelength of light capable of doing this?  What color range would this be?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8461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5">
            <a:extLst>
              <a:ext uri="{FF2B5EF4-FFF2-40B4-BE49-F238E27FC236}">
                <a16:creationId xmlns:a16="http://schemas.microsoft.com/office/drawing/2014/main" id="{39EB7394-BA45-A15B-0B94-1F9B01BDF6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/>
              <a:t>Chapter 7, Section 1: Energy of Electrons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F89021-AC1B-88C1-5FB0-03055A3EDF6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de Broglie used Einstein’s work (energy has mass) and surmised electron wavelengths:</a:t>
            </a:r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457200" lvl="1" indent="0">
              <a:buNone/>
            </a:pPr>
            <a:r>
              <a:rPr lang="en-US" dirty="0"/>
              <a:t>Smaller objects have larger wavelengths, larger objects have smaller wavelengths</a:t>
            </a:r>
          </a:p>
          <a:p>
            <a:pPr marL="0" indent="0">
              <a:buNone/>
            </a:pP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EX 3: Compare the wavelength for an electron (mass = 9.11 X 10</a:t>
            </a:r>
            <a:r>
              <a:rPr lang="en-US" sz="2400" kern="100" baseline="30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-31 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kg) traveling at a speed of 1.0 X 10</a:t>
            </a:r>
            <a:r>
              <a:rPr lang="en-US" sz="2400" kern="100" baseline="30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7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m/sec with that for a ball (mass = 0.10 kg) traveling at 35 m/sec.</a:t>
            </a:r>
            <a:endParaRPr lang="en-US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BB16B47A-EB6F-966B-FB30-9A2123980FBB}"/>
              </a:ext>
            </a:extLst>
          </p:cNvPr>
          <p:cNvGrpSpPr/>
          <p:nvPr/>
        </p:nvGrpSpPr>
        <p:grpSpPr>
          <a:xfrm>
            <a:off x="4299857" y="2721428"/>
            <a:ext cx="3592285" cy="646331"/>
            <a:chOff x="3744686" y="2819400"/>
            <a:chExt cx="3592285" cy="646331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B9C756DA-34A7-6325-895C-2500FF28BE05}"/>
                </a:ext>
              </a:extLst>
            </p:cNvPr>
            <p:cNvSpPr txBox="1"/>
            <p:nvPr/>
          </p:nvSpPr>
          <p:spPr>
            <a:xfrm>
              <a:off x="3744686" y="2819400"/>
              <a:ext cx="359228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dirty="0">
                  <a:effectLst/>
                  <a:latin typeface="Calibri" panose="020F0502020204030204" pitchFamily="34" charset="0"/>
                  <a:ea typeface="Calibri" panose="020F0502020204030204" pitchFamily="34" charset="0"/>
                </a:rPr>
                <a:t>λ</a:t>
              </a:r>
              <a:r>
                <a:rPr lang="en-US" sz="1800" b="1" dirty="0">
                  <a:effectLst/>
                  <a:latin typeface="Calibri" panose="020F0502020204030204" pitchFamily="34" charset="0"/>
                  <a:ea typeface="Calibri" panose="020F0502020204030204" pitchFamily="34" charset="0"/>
                </a:rPr>
                <a:t> =                  </a:t>
              </a:r>
              <a:r>
                <a:rPr lang="en-US" sz="1800" dirty="0">
                  <a:effectLst/>
                  <a:latin typeface="Calibri" panose="020F0502020204030204" pitchFamily="34" charset="0"/>
                  <a:ea typeface="Calibri" panose="020F0502020204030204" pitchFamily="34" charset="0"/>
                </a:rPr>
                <a:t>h						  (m ∙ velocity ∙ c)</a:t>
              </a:r>
              <a:endParaRPr lang="en-US" dirty="0"/>
            </a:p>
          </p:txBody>
        </p: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76EEDE42-6501-71D7-0215-9D9AE61A942B}"/>
                </a:ext>
              </a:extLst>
            </p:cNvPr>
            <p:cNvCxnSpPr/>
            <p:nvPr/>
          </p:nvCxnSpPr>
          <p:spPr>
            <a:xfrm>
              <a:off x="4661807" y="3147602"/>
              <a:ext cx="918845" cy="0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0090128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5">
            <a:extLst>
              <a:ext uri="{FF2B5EF4-FFF2-40B4-BE49-F238E27FC236}">
                <a16:creationId xmlns:a16="http://schemas.microsoft.com/office/drawing/2014/main" id="{2436BB28-1E3F-EE2E-1DBC-C3716288D7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/>
              <a:t>Chapter 7, Section 1: Energy of Electrons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BBE36B-EEA2-2F8D-A0BE-B539C3E0B3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0486" y="1825625"/>
            <a:ext cx="10972799" cy="4351338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dirty="0"/>
              <a:t>Neils Bohr developed model for electron locations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r>
              <a:rPr lang="en-US" dirty="0"/>
              <a:t>As energy is added, e</a:t>
            </a:r>
            <a:r>
              <a:rPr lang="en-US" baseline="30000" dirty="0"/>
              <a:t>- </a:t>
            </a:r>
            <a:r>
              <a:rPr lang="en-US" dirty="0"/>
              <a:t>jumps levels &amp; emits energy when collapses back to ground state.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EX 4: Calculate the energy evolved as an excited atom has an electron fall from n = 2 to n = 1.  Calculate the wavelength of energy and the type of radiation needed to do this.</a:t>
            </a:r>
            <a:endParaRPr lang="en-US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5" name="Picture 20" descr="Atom Model Moving - 25fps 640x480 | Uncategorized, Atom model, Letters">
            <a:extLst>
              <a:ext uri="{FF2B5EF4-FFF2-40B4-BE49-F238E27FC236}">
                <a16:creationId xmlns:a16="http://schemas.microsoft.com/office/drawing/2014/main" id="{521DABD2-24A2-DD8B-E107-C318A16B04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3729" y="2381704"/>
            <a:ext cx="1994193" cy="1493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37E7548-ED4B-B09E-B18F-A48442275366}"/>
              </a:ext>
            </a:extLst>
          </p:cNvPr>
          <p:cNvSpPr txBox="1"/>
          <p:nvPr/>
        </p:nvSpPr>
        <p:spPr>
          <a:xfrm>
            <a:off x="4060371" y="4463143"/>
            <a:ext cx="21662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E </a:t>
            </a:r>
            <a:r>
              <a:rPr lang="en-US" baseline="-25000" dirty="0"/>
              <a:t>electron</a:t>
            </a:r>
            <a:r>
              <a:rPr lang="en-US" dirty="0"/>
              <a:t> = - R</a:t>
            </a:r>
            <a:r>
              <a:rPr lang="en-US" baseline="-25000" dirty="0"/>
              <a:t>H</a:t>
            </a:r>
          </a:p>
          <a:p>
            <a:r>
              <a:rPr lang="en-US" dirty="0"/>
              <a:t>		   n</a:t>
            </a:r>
            <a:r>
              <a:rPr lang="en-US" baseline="30000" dirty="0"/>
              <a:t>2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EDA4C300-E214-51CB-CF29-3E3C42A809AB}"/>
              </a:ext>
            </a:extLst>
          </p:cNvPr>
          <p:cNvCxnSpPr/>
          <p:nvPr/>
        </p:nvCxnSpPr>
        <p:spPr>
          <a:xfrm flipV="1">
            <a:off x="5154318" y="4804319"/>
            <a:ext cx="248920" cy="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00BAF922-D6C4-3181-6853-6AC29F8B6D9C}"/>
              </a:ext>
            </a:extLst>
          </p:cNvPr>
          <p:cNvSpPr txBox="1"/>
          <p:nvPr/>
        </p:nvSpPr>
        <p:spPr>
          <a:xfrm>
            <a:off x="7086600" y="4463143"/>
            <a:ext cx="3985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R</a:t>
            </a:r>
            <a:r>
              <a:rPr lang="en-US" baseline="-25000" dirty="0"/>
              <a:t>H</a:t>
            </a:r>
            <a:r>
              <a:rPr lang="en-US" dirty="0"/>
              <a:t> = Rydberg’s constant: 2.179 X 10</a:t>
            </a:r>
            <a:r>
              <a:rPr lang="en-US" baseline="30000" dirty="0"/>
              <a:t>-18</a:t>
            </a:r>
            <a:r>
              <a:rPr lang="en-US" dirty="0"/>
              <a:t> J</a:t>
            </a:r>
          </a:p>
        </p:txBody>
      </p:sp>
    </p:spTree>
    <p:extLst>
      <p:ext uri="{BB962C8B-B14F-4D97-AF65-F5344CB8AC3E}">
        <p14:creationId xmlns:p14="http://schemas.microsoft.com/office/powerpoint/2010/main" val="4386973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0DF502-5983-AF69-B7C7-39E4592A5D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/>
              <a:t>Chapter 7, Section 1: Energy of Electrons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01A529-458C-E3EA-DA9F-B174EA164B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Assignment #1: Problems 1-6</a:t>
            </a:r>
          </a:p>
        </p:txBody>
      </p:sp>
    </p:spTree>
    <p:extLst>
      <p:ext uri="{BB962C8B-B14F-4D97-AF65-F5344CB8AC3E}">
        <p14:creationId xmlns:p14="http://schemas.microsoft.com/office/powerpoint/2010/main" val="28115278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4E09C7A3-3184-09C3-ED0B-D91AC67256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/>
              <a:t>Chapter 7, Section 1: Energy of Electrons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5594DE-D34B-F8B1-C3BE-02FA6C5CBF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Practice problems</a:t>
            </a:r>
          </a:p>
          <a:p>
            <a:r>
              <a:rPr lang="en-US" dirty="0">
                <a:hlinkClick r:id="rId2"/>
              </a:rPr>
              <a:t>Dr. Quantum video</a:t>
            </a:r>
            <a:endParaRPr lang="en-US" dirty="0"/>
          </a:p>
          <a:p>
            <a:r>
              <a:rPr lang="en-US" dirty="0"/>
              <a:t>Assignment: Take Home Quiz</a:t>
            </a:r>
          </a:p>
        </p:txBody>
      </p:sp>
    </p:spTree>
    <p:extLst>
      <p:ext uri="{BB962C8B-B14F-4D97-AF65-F5344CB8AC3E}">
        <p14:creationId xmlns:p14="http://schemas.microsoft.com/office/powerpoint/2010/main" val="22445877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E6F281-EE7C-386D-E506-FB4FC37902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/>
              <a:t>Chapter 7, Section 2: Location of Electrons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EF0080-4239-8337-380C-49142BFBB5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20000" y="1578430"/>
            <a:ext cx="10233800" cy="5279570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dirty="0"/>
              <a:t>Electron configurations</a:t>
            </a:r>
          </a:p>
          <a:p>
            <a:pPr marL="0" marR="0" lvl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en-US" sz="1800" b="1" u="sng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Shell</a:t>
            </a: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– an area where the electrons are located</a:t>
            </a:r>
            <a:endParaRPr lang="en-US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en-US" sz="1800" b="1" u="sng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Subshell</a:t>
            </a: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– the shape of the area of the electrons</a:t>
            </a:r>
            <a:endParaRPr lang="en-US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1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en-US" sz="1800" b="1" u="sng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Orbital</a:t>
            </a: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is a position in a subshell</a:t>
            </a: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EX 5: Draw electron configurations for the following </a:t>
            </a:r>
            <a:r>
              <a:rPr lang="en-US" sz="2400" b="1" u="sng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atoms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</a:t>
            </a:r>
            <a:endParaRPr lang="en-US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K</a:t>
            </a:r>
            <a:endParaRPr lang="en-US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 </a:t>
            </a:r>
            <a:endParaRPr lang="en-US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Sn</a:t>
            </a:r>
            <a:endParaRPr lang="en-US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 </a:t>
            </a:r>
            <a:endParaRPr lang="en-US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Cr</a:t>
            </a:r>
            <a:endParaRPr lang="en-US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 </a:t>
            </a:r>
            <a:endParaRPr lang="en-US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Ag</a:t>
            </a:r>
            <a:endParaRPr lang="en-US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 </a:t>
            </a:r>
            <a:endParaRPr lang="en-US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Pd</a:t>
            </a:r>
            <a:endParaRPr lang="en-US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endParaRPr lang="en-US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lvl="1" indent="0">
              <a:buNone/>
            </a:pP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554845F-2D02-5B80-89BD-385F0322DB3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66314" y="1156078"/>
            <a:ext cx="4125686" cy="25972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214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5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3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FAB4D6DC-C2E1-E1D0-DF37-A3EDF0FB65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/>
              <a:t>Chapter 7, Section 2: Location of Electrons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BF7601-302A-93DB-B2F2-4979298A0BC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EX 6: Draw electron configurations for the following </a:t>
            </a:r>
            <a:r>
              <a:rPr lang="en-US" sz="2400" b="1" u="sng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ions</a:t>
            </a:r>
            <a:r>
              <a:rPr lang="en-US" sz="24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(atoms with a charge):</a:t>
            </a:r>
            <a:endParaRPr lang="en-US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Ca</a:t>
            </a:r>
            <a:endParaRPr lang="en-US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 </a:t>
            </a:r>
            <a:endParaRPr lang="en-US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Se</a:t>
            </a:r>
            <a:endParaRPr lang="en-US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 </a:t>
            </a:r>
            <a:endParaRPr lang="en-US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Al</a:t>
            </a:r>
            <a:endParaRPr lang="en-US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 </a:t>
            </a:r>
            <a:endParaRPr lang="en-US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Cl</a:t>
            </a:r>
            <a:endParaRPr lang="en-US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0662A13-B1F0-5779-2E9C-13477E9BDD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61007" y="3879697"/>
            <a:ext cx="4730993" cy="29783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87348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D096280A-B6B0-EDF1-1D75-7EBBB4C810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/>
              <a:t>Chapter 7, Section 2: Location of Electrons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2CD1FB-C947-E856-68EB-BDF7128BFE0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2600" b="1" u="sng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Quantum numbers</a:t>
            </a:r>
            <a:endParaRPr lang="en-US" sz="26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2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en-US" sz="2600" b="1" u="sng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Principle quantum number (</a:t>
            </a:r>
            <a:r>
              <a:rPr lang="en-US" sz="2600" b="1" i="1" u="sng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</a:t>
            </a:r>
            <a:r>
              <a:rPr lang="en-US" sz="2600" b="1" u="sng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en-US" sz="2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  1, 2, 3, 4…   = shell</a:t>
            </a:r>
            <a:endParaRPr lang="en-US" sz="26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2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en-US" sz="2600" b="1" u="sng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Angular quantum number (</a:t>
            </a:r>
            <a:r>
              <a:rPr lang="en-US" sz="2600" b="1" i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ℓ</a:t>
            </a:r>
            <a:r>
              <a:rPr lang="en-US" sz="2600" b="1" u="sng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en-US" sz="2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  0 to n-1         = subshell  </a:t>
            </a:r>
            <a:endParaRPr lang="en-US" sz="26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2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		</a:t>
            </a:r>
            <a:r>
              <a:rPr lang="en-US" sz="2600" i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</a:t>
            </a:r>
            <a:r>
              <a:rPr lang="en-US" sz="2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= 0, </a:t>
            </a:r>
            <a:r>
              <a:rPr lang="en-US" sz="2600" i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</a:t>
            </a:r>
            <a:r>
              <a:rPr lang="en-US" sz="2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= 1, </a:t>
            </a:r>
            <a:r>
              <a:rPr lang="en-US" sz="2600" i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</a:t>
            </a:r>
            <a:r>
              <a:rPr lang="en-US" sz="2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= 2, </a:t>
            </a:r>
            <a:r>
              <a:rPr lang="en-US" sz="2600" i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 </a:t>
            </a:r>
            <a:r>
              <a:rPr lang="en-US" sz="2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= 3  </a:t>
            </a:r>
            <a:endParaRPr lang="en-US" sz="26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2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en-US" sz="2600" b="1" u="sng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Magnetic spin quantum number (</a:t>
            </a:r>
            <a:r>
              <a:rPr lang="en-US" sz="2600" b="1" i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</a:t>
            </a:r>
            <a:r>
              <a:rPr lang="en-US" sz="2600" b="1" i="1" kern="1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ℓ</a:t>
            </a:r>
            <a:r>
              <a:rPr lang="en-US" sz="2600" b="1" u="sng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en-US" sz="2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en-US" sz="2600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en-US" sz="2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= position in the orbital</a:t>
            </a:r>
            <a:endParaRPr lang="en-US" sz="26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2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		</a:t>
            </a:r>
            <a:r>
              <a:rPr lang="en-US" sz="2600" i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</a:t>
            </a:r>
            <a:r>
              <a:rPr lang="en-US" sz="2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= 0</a:t>
            </a:r>
            <a:endParaRPr lang="en-US" sz="26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2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		</a:t>
            </a:r>
            <a:r>
              <a:rPr lang="en-US" sz="2600" i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</a:t>
            </a:r>
            <a:r>
              <a:rPr lang="en-US" sz="2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= -1, 0, 1</a:t>
            </a:r>
            <a:endParaRPr lang="en-US" sz="26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2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		</a:t>
            </a:r>
            <a:r>
              <a:rPr lang="en-US" sz="2600" i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</a:t>
            </a:r>
            <a:r>
              <a:rPr lang="en-US" sz="2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= -2, -1, 0, 1, 2</a:t>
            </a:r>
            <a:endParaRPr lang="en-US" sz="26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2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		</a:t>
            </a:r>
            <a:r>
              <a:rPr lang="en-US" sz="2600" i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</a:t>
            </a:r>
            <a:r>
              <a:rPr lang="en-US" sz="2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= -3, -2, -1, 0, 1, 2, 3</a:t>
            </a:r>
            <a:endParaRPr lang="en-US" sz="26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2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en-US" sz="2600" b="1" u="sng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Spin quantum number (</a:t>
            </a:r>
            <a:r>
              <a:rPr lang="en-US" sz="2600" b="1" i="1" u="sng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</a:t>
            </a:r>
            <a:r>
              <a:rPr lang="en-US" sz="2600" b="1" u="sng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en-US" sz="2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 +1/2 or -1/2         = spin of the electron</a:t>
            </a:r>
            <a:endParaRPr lang="en-US" sz="26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27912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E87EEF60-66B2-8173-BF6D-22289E999A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/>
              <a:t>Chapter 7, Section 2: Location of Electrons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F62ACD-9004-20C8-8292-B1FB819AAF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20000" y="1825625"/>
            <a:ext cx="10233800" cy="4858204"/>
          </a:xfrm>
        </p:spPr>
        <p:txBody>
          <a:bodyPr/>
          <a:lstStyle/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 </a:t>
            </a:r>
            <a:r>
              <a:rPr lang="en-US" sz="2400" b="1" u="sng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Pauli exclusion principle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</a:t>
            </a:r>
            <a:endParaRPr lang="en-US" sz="2400" kern="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endParaRPr lang="en-US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Br (Bromine)    Atomic #35, Mass #80</a:t>
            </a:r>
            <a:endParaRPr lang="en-US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2400" b="1" u="sng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Electron configuration notation:</a:t>
            </a:r>
            <a:r>
              <a:rPr lang="en-US" sz="2400" b="1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1</a:t>
            </a:r>
            <a:r>
              <a:rPr lang="en-US" sz="2400" i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</a:t>
            </a:r>
            <a:r>
              <a:rPr lang="en-US" sz="2400" kern="100" baseline="30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en-US" sz="2400" i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</a:t>
            </a:r>
            <a:r>
              <a:rPr lang="en-US" sz="2400" kern="100" baseline="30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en-US" sz="2400" i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</a:t>
            </a:r>
            <a:r>
              <a:rPr lang="en-US" sz="2400" kern="100" baseline="30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6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</a:t>
            </a:r>
            <a:r>
              <a:rPr lang="en-US" sz="2400" i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</a:t>
            </a:r>
            <a:r>
              <a:rPr lang="en-US" sz="2400" kern="100" baseline="30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</a:t>
            </a:r>
            <a:r>
              <a:rPr lang="en-US" sz="2400" i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</a:t>
            </a:r>
            <a:r>
              <a:rPr lang="en-US" sz="2400" kern="100" baseline="30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6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</a:t>
            </a:r>
            <a:r>
              <a:rPr lang="en-US" sz="2400" i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</a:t>
            </a:r>
            <a:r>
              <a:rPr lang="en-US" sz="2400" kern="100" baseline="30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</a:t>
            </a:r>
            <a:r>
              <a:rPr lang="en-US" sz="2400" i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</a:t>
            </a:r>
            <a:r>
              <a:rPr lang="en-US" sz="2400" kern="100" baseline="30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10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</a:t>
            </a:r>
            <a:r>
              <a:rPr lang="en-US" sz="2400" i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</a:t>
            </a:r>
            <a:r>
              <a:rPr lang="en-US" sz="2400" kern="100" baseline="30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5</a:t>
            </a:r>
            <a:endParaRPr lang="en-US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endParaRPr lang="en-US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endParaRPr lang="en-US" sz="1800" kern="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endParaRPr lang="en-US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Quantum number set for A, B, and C?</a:t>
            </a:r>
          </a:p>
          <a:p>
            <a:pPr marL="0" indent="0">
              <a:buNone/>
            </a:pP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EX: Assign quantum numbers for </a:t>
            </a:r>
            <a:r>
              <a:rPr lang="en-US" sz="24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ALL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the electrons in the Neon atom.</a:t>
            </a:r>
            <a:endParaRPr lang="en-US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84" name="Picture 83">
            <a:extLst>
              <a:ext uri="{FF2B5EF4-FFF2-40B4-BE49-F238E27FC236}">
                <a16:creationId xmlns:a16="http://schemas.microsoft.com/office/drawing/2014/main" id="{1DC2BA05-DFFC-4B62-1D5A-0CBE0C1144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20942" y="3804081"/>
            <a:ext cx="5150115" cy="8826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8714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E25F16-8914-67A4-E416-0180B016B6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Assignment #2: Problems 1-10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C35DD596-F193-8C77-21B6-AF5ED0463FEB}"/>
              </a:ext>
            </a:extLst>
          </p:cNvPr>
          <p:cNvSpPr txBox="1">
            <a:spLocks/>
          </p:cNvSpPr>
          <p:nvPr/>
        </p:nvSpPr>
        <p:spPr>
          <a:xfrm>
            <a:off x="990600" y="5175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b="0" kern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  <a:tileRect/>
                </a:gra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dirty="0"/>
              <a:t>Chapter 7, Section 2: Location of Electrons</a:t>
            </a:r>
          </a:p>
        </p:txBody>
      </p:sp>
    </p:spTree>
    <p:extLst>
      <p:ext uri="{BB962C8B-B14F-4D97-AF65-F5344CB8AC3E}">
        <p14:creationId xmlns:p14="http://schemas.microsoft.com/office/powerpoint/2010/main" val="14340456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AF3E15CB-3632-377C-16BB-1142D227701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lIns="91440" tIns="45720" rIns="91440" bIns="45720" rtlCol="0" anchor="ctr">
            <a:normAutofit fontScale="9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b="0" kern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  <a:tileRect/>
                </a:gra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dirty="0"/>
              <a:t>Chapter 7, Section 2: Location of Electrons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2BA6F6-964B-DF5B-5E20-878598E1538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hlinkClick r:id="rId2"/>
              </a:rPr>
              <a:t>Photoelectric spectrum (PES) video </a:t>
            </a:r>
            <a:endParaRPr lang="en-US" dirty="0"/>
          </a:p>
          <a:p>
            <a:r>
              <a:rPr lang="en-US" dirty="0"/>
              <a:t>NMSI handout</a:t>
            </a:r>
          </a:p>
          <a:p>
            <a:r>
              <a:rPr lang="en-US" dirty="0"/>
              <a:t>Assignment: Russ Mauer </a:t>
            </a:r>
          </a:p>
        </p:txBody>
      </p:sp>
    </p:spTree>
    <p:extLst>
      <p:ext uri="{BB962C8B-B14F-4D97-AF65-F5344CB8AC3E}">
        <p14:creationId xmlns:p14="http://schemas.microsoft.com/office/powerpoint/2010/main" val="7838913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EA2B1FC1-040A-E932-1881-3DC89B65202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b="0" kern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  <a:tileRect/>
                </a:gra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dirty="0"/>
              <a:t>Chapter 7, Section 3: Periodicity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C095C4-4C8A-675F-03D3-F452165EA6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89908" y="1833336"/>
            <a:ext cx="10233800" cy="4351338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Atomic radii: smaller </a:t>
            </a:r>
            <a:r>
              <a:rPr lang="en-US" dirty="0">
                <a:sym typeface="Wingdings" panose="05000000000000000000" pitchFamily="2" charset="2"/>
              </a:rPr>
              <a:t>, larger</a:t>
            </a:r>
            <a:endParaRPr lang="en-US" dirty="0"/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3FC35C0E-EE60-3D3D-C6F3-B4726106508B}"/>
              </a:ext>
            </a:extLst>
          </p:cNvPr>
          <p:cNvCxnSpPr/>
          <p:nvPr/>
        </p:nvCxnSpPr>
        <p:spPr>
          <a:xfrm>
            <a:off x="5671458" y="1833336"/>
            <a:ext cx="0" cy="384175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6" descr="A table of periodic table of elements&#10;&#10;Description automatically generated">
            <a:extLst>
              <a:ext uri="{FF2B5EF4-FFF2-40B4-BE49-F238E27FC236}">
                <a16:creationId xmlns:a16="http://schemas.microsoft.com/office/drawing/2014/main" id="{6429DC2F-5BCB-85DA-9968-43644960393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01544" y="1821631"/>
            <a:ext cx="5078184" cy="363835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6BBBAE22-E713-B1BD-1D39-735A296AE588}"/>
                  </a:ext>
                </a:extLst>
              </p:cNvPr>
              <p:cNvSpPr txBox="1"/>
              <p:nvPr/>
            </p:nvSpPr>
            <p:spPr>
              <a:xfrm>
                <a:off x="2106386" y="2417564"/>
                <a:ext cx="6096000" cy="37484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>
                  <a:lnSpc>
                    <a:spcPct val="107000"/>
                  </a:lnSpc>
                  <a:spcBef>
                    <a:spcPts val="0"/>
                  </a:spcBef>
                  <a:spcAft>
                    <a:spcPts val="800"/>
                  </a:spcAft>
                </a:pPr>
                <a:r>
                  <a:rPr lang="en-US" sz="1800" b="1" u="sng" kern="1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Coulombs Law</a:t>
                </a:r>
                <a:r>
                  <a:rPr lang="en-US" sz="1800" kern="1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:  U</a:t>
                </a:r>
                <a:r>
                  <a:rPr lang="en-US" sz="1800" kern="100" baseline="-250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E </a:t>
                </a:r>
                <a14:m>
                  <m:oMath xmlns:m="http://schemas.openxmlformats.org/officeDocument/2006/math">
                    <m:r>
                      <a:rPr lang="en-US" sz="1800" i="1" kern="10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∝</m:t>
                    </m:r>
                  </m:oMath>
                </a14:m>
                <a:r>
                  <a:rPr lang="en-US" sz="1800" kern="1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q1*q2/d</a:t>
                </a: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6BBBAE22-E713-B1BD-1D39-735A296AE58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06386" y="2417564"/>
                <a:ext cx="6096000" cy="374846"/>
              </a:xfrm>
              <a:prstGeom prst="rect">
                <a:avLst/>
              </a:prstGeom>
              <a:blipFill>
                <a:blip r:embed="rId4"/>
                <a:stretch>
                  <a:fillRect l="-900" t="-8197" b="-262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TextBox 10">
            <a:extLst>
              <a:ext uri="{FF2B5EF4-FFF2-40B4-BE49-F238E27FC236}">
                <a16:creationId xmlns:a16="http://schemas.microsoft.com/office/drawing/2014/main" id="{DC6539D4-D309-2FD6-FF92-3755DDAF5587}"/>
              </a:ext>
            </a:extLst>
          </p:cNvPr>
          <p:cNvSpPr txBox="1"/>
          <p:nvPr/>
        </p:nvSpPr>
        <p:spPr>
          <a:xfrm>
            <a:off x="889908" y="2863495"/>
            <a:ext cx="6096000" cy="6719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b="1" u="sng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Effective Nuclear Charge</a:t>
            </a: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 the pull created by the protons in a      					    nucleus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54EF9E7-5F03-EE1E-3CCC-A341FBE4F0B8}"/>
              </a:ext>
            </a:extLst>
          </p:cNvPr>
          <p:cNvSpPr txBox="1"/>
          <p:nvPr/>
        </p:nvSpPr>
        <p:spPr>
          <a:xfrm>
            <a:off x="889908" y="3606495"/>
            <a:ext cx="6096000" cy="27630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b="1" u="sng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 size of ions</a:t>
            </a:r>
            <a:endParaRPr lang="en-US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en-US" sz="1800" b="1" u="sng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Anions</a:t>
            </a:r>
            <a:endParaRPr lang="en-US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	Cl:  1</a:t>
            </a:r>
            <a:r>
              <a:rPr lang="en-US" sz="1800" i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</a:t>
            </a:r>
            <a:r>
              <a:rPr lang="en-US" sz="1800" kern="100" baseline="30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n-US" sz="1800" i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</a:t>
            </a:r>
            <a:r>
              <a:rPr lang="en-US" sz="1800" kern="100" baseline="30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n-US" sz="1800" i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</a:t>
            </a:r>
            <a:r>
              <a:rPr lang="en-US" sz="1800" kern="100" baseline="30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6</a:t>
            </a: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r>
              <a:rPr lang="en-US" sz="1800" i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</a:t>
            </a:r>
            <a:r>
              <a:rPr lang="en-US" sz="1800" kern="100" baseline="30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r>
              <a:rPr lang="en-US" sz="1800" i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</a:t>
            </a:r>
            <a:r>
              <a:rPr lang="en-US" sz="1800" kern="100" baseline="30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5</a:t>
            </a:r>
            <a:endParaRPr lang="en-US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	Cl</a:t>
            </a:r>
            <a:r>
              <a:rPr lang="en-US" sz="1800" kern="100" baseline="30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1</a:t>
            </a:r>
            <a:r>
              <a:rPr lang="en-US" sz="1800" i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</a:t>
            </a:r>
            <a:r>
              <a:rPr lang="en-US" sz="1800" kern="100" baseline="30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n-US" sz="1800" i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</a:t>
            </a:r>
            <a:r>
              <a:rPr lang="en-US" sz="1800" kern="100" baseline="30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n-US" sz="1800" i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</a:t>
            </a:r>
            <a:r>
              <a:rPr lang="en-US" sz="1800" kern="100" baseline="30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6</a:t>
            </a: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r>
              <a:rPr lang="en-US" sz="1800" i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</a:t>
            </a:r>
            <a:r>
              <a:rPr lang="en-US" sz="1800" kern="100" baseline="30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r>
              <a:rPr lang="en-US" sz="1800" i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</a:t>
            </a:r>
            <a:r>
              <a:rPr lang="en-US" sz="1800" kern="100" baseline="30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6</a:t>
            </a:r>
            <a:endParaRPr lang="en-US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en-US" sz="1800" b="1" u="sng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Cations</a:t>
            </a:r>
            <a:endParaRPr lang="en-US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	Ca: 1</a:t>
            </a:r>
            <a:r>
              <a:rPr lang="en-US" sz="1800" i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</a:t>
            </a:r>
            <a:r>
              <a:rPr lang="en-US" sz="1800" kern="100" baseline="30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n-US" sz="1800" i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</a:t>
            </a:r>
            <a:r>
              <a:rPr lang="en-US" sz="1800" kern="100" baseline="30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n-US" sz="1800" i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</a:t>
            </a:r>
            <a:r>
              <a:rPr lang="en-US" sz="1800" kern="100" baseline="30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6</a:t>
            </a: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r>
              <a:rPr lang="en-US" sz="1800" i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</a:t>
            </a:r>
            <a:r>
              <a:rPr lang="en-US" sz="1800" kern="100" baseline="30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r>
              <a:rPr lang="en-US" sz="1800" i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</a:t>
            </a:r>
            <a:r>
              <a:rPr lang="en-US" sz="1800" kern="100" baseline="30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6</a:t>
            </a: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4</a:t>
            </a:r>
            <a:r>
              <a:rPr lang="en-US" sz="1800" i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</a:t>
            </a:r>
            <a:r>
              <a:rPr lang="en-US" sz="1800" kern="100" baseline="30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endParaRPr lang="en-US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dirty="0">
                <a:effectLst/>
              </a:rPr>
              <a:t>		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</a:t>
            </a:r>
            <a:r>
              <a:rPr lang="en-US" sz="1800" baseline="30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2+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1</a:t>
            </a:r>
            <a:r>
              <a:rPr lang="en-US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</a:t>
            </a:r>
            <a:r>
              <a:rPr lang="en-US" sz="1800" baseline="30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n-US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</a:t>
            </a:r>
            <a:r>
              <a:rPr lang="en-US" sz="1800" baseline="30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n-US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</a:t>
            </a:r>
            <a:r>
              <a:rPr lang="en-US" sz="1800" baseline="30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6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r>
              <a:rPr lang="en-US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</a:t>
            </a:r>
            <a:r>
              <a:rPr lang="en-US" sz="1800" baseline="30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r>
              <a:rPr lang="en-US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</a:t>
            </a:r>
            <a:r>
              <a:rPr lang="en-US" sz="1800" baseline="30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6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4</a:t>
            </a:r>
            <a:r>
              <a:rPr lang="en-US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</a:t>
            </a:r>
            <a:r>
              <a:rPr lang="en-US" sz="1800" baseline="30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0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10960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8D57380D-8DDA-BE7E-093E-761FCE8B169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b="0" kern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  <a:tileRect/>
                </a:gra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dirty="0"/>
              <a:t>Chapter 7, Section 3: Periodicity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2E685C-E740-8069-7800-515C30DAE8A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b="1" u="sng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First Ionization Energy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(energy required to give up electrons)</a:t>
            </a:r>
          </a:p>
          <a:p>
            <a:pPr marL="0" indent="0">
              <a:buNone/>
            </a:pPr>
            <a:r>
              <a:rPr lang="en-US" sz="2400" dirty="0"/>
              <a:t>Increase </a:t>
            </a:r>
            <a:r>
              <a:rPr lang="en-US" sz="2400" dirty="0">
                <a:sym typeface="Wingdings" panose="05000000000000000000" pitchFamily="2" charset="2"/>
              </a:rPr>
              <a:t></a:t>
            </a:r>
            <a:r>
              <a:rPr lang="en-US" sz="2400" dirty="0"/>
              <a:t>, decrease </a:t>
            </a:r>
          </a:p>
        </p:txBody>
      </p:sp>
      <p:pic>
        <p:nvPicPr>
          <p:cNvPr id="5" name="Picture 4" descr="A table of periodic table of elements&#10;&#10;Description automatically generated">
            <a:extLst>
              <a:ext uri="{FF2B5EF4-FFF2-40B4-BE49-F238E27FC236}">
                <a16:creationId xmlns:a16="http://schemas.microsoft.com/office/drawing/2014/main" id="{4D4C8A71-6D0E-994B-ECD8-E72F8577E6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06482" y="2486025"/>
            <a:ext cx="5492750" cy="4171950"/>
          </a:xfrm>
          <a:prstGeom prst="rect">
            <a:avLst/>
          </a:prstGeom>
        </p:spPr>
      </p:pic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6401DEF4-023C-BC0E-EE57-D876E8573206}"/>
              </a:ext>
            </a:extLst>
          </p:cNvPr>
          <p:cNvCxnSpPr/>
          <p:nvPr/>
        </p:nvCxnSpPr>
        <p:spPr>
          <a:xfrm>
            <a:off x="4082143" y="2293937"/>
            <a:ext cx="0" cy="384175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26194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4CE4D95A-F8D9-5845-81D7-12A848BA6B5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b="0" kern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  <a:tileRect/>
                </a:gra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dirty="0"/>
              <a:t>Chapter 7, Section 3: Periodicity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1AC3EE-2925-A312-3AF1-796DA36DFF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3286" y="1825625"/>
            <a:ext cx="12028714" cy="4351338"/>
          </a:xfrm>
        </p:spPr>
        <p:txBody>
          <a:bodyPr/>
          <a:lstStyle/>
          <a:p>
            <a:pPr marL="0" indent="0">
              <a:buNone/>
            </a:pPr>
            <a:r>
              <a:rPr lang="en-US" sz="2400" b="1" u="sng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Electronegativity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(force it exerts to take in electrons – “how much they like taking in electrons”)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5" name="Picture 4" descr="A table of periodic table of elements&#10;&#10;Description automatically generated">
            <a:extLst>
              <a:ext uri="{FF2B5EF4-FFF2-40B4-BE49-F238E27FC236}">
                <a16:creationId xmlns:a16="http://schemas.microsoft.com/office/drawing/2014/main" id="{3C48851A-9D12-C97B-6AD1-A55248CD23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73157" y="2540454"/>
            <a:ext cx="5359400" cy="417195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5B96F8A0-2D02-1972-F423-674D950C7F6A}"/>
              </a:ext>
            </a:extLst>
          </p:cNvPr>
          <p:cNvSpPr txBox="1"/>
          <p:nvPr/>
        </p:nvSpPr>
        <p:spPr>
          <a:xfrm>
            <a:off x="1023257" y="2540454"/>
            <a:ext cx="6096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US" sz="2400" dirty="0"/>
              <a:t>Increase </a:t>
            </a:r>
            <a:r>
              <a:rPr lang="en-US" sz="2400" dirty="0">
                <a:sym typeface="Wingdings" panose="05000000000000000000" pitchFamily="2" charset="2"/>
              </a:rPr>
              <a:t></a:t>
            </a:r>
            <a:r>
              <a:rPr lang="en-US" sz="2400" dirty="0"/>
              <a:t>, decrease </a:t>
            </a: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303D3D18-F00E-252B-9695-398F69346EF1}"/>
              </a:ext>
            </a:extLst>
          </p:cNvPr>
          <p:cNvCxnSpPr/>
          <p:nvPr/>
        </p:nvCxnSpPr>
        <p:spPr>
          <a:xfrm>
            <a:off x="3929741" y="2566080"/>
            <a:ext cx="0" cy="384175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117924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7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9E05DC36-2E1C-659E-1AAA-4021A6CBE07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b="0" kern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  <a:tileRect/>
                </a:gra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dirty="0"/>
              <a:t>Chapter 7 – Unit wrap-up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581572-8183-E0AC-4456-E23A31D136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Quiz: PES</a:t>
            </a:r>
          </a:p>
          <a:p>
            <a:r>
              <a:rPr lang="en-US" dirty="0"/>
              <a:t>NMSI problems</a:t>
            </a:r>
          </a:p>
          <a:p>
            <a:r>
              <a:rPr lang="en-US" dirty="0"/>
              <a:t>Review MCs</a:t>
            </a:r>
          </a:p>
        </p:txBody>
      </p:sp>
    </p:spTree>
    <p:extLst>
      <p:ext uri="{BB962C8B-B14F-4D97-AF65-F5344CB8AC3E}">
        <p14:creationId xmlns:p14="http://schemas.microsoft.com/office/powerpoint/2010/main" val="1155269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Depth">
  <a:themeElements>
    <a:clrScheme name="Depth">
      <a:dk1>
        <a:sysClr val="windowText" lastClr="000000"/>
      </a:dk1>
      <a:lt1>
        <a:sysClr val="window" lastClr="FFFFFF"/>
      </a:lt1>
      <a:dk2>
        <a:srgbClr val="455F51"/>
      </a:dk2>
      <a:lt2>
        <a:srgbClr val="94D7E4"/>
      </a:lt2>
      <a:accent1>
        <a:srgbClr val="41AEBD"/>
      </a:accent1>
      <a:accent2>
        <a:srgbClr val="97E9D5"/>
      </a:accent2>
      <a:accent3>
        <a:srgbClr val="A2CF49"/>
      </a:accent3>
      <a:accent4>
        <a:srgbClr val="608F3D"/>
      </a:accent4>
      <a:accent5>
        <a:srgbClr val="F4DE3A"/>
      </a:accent5>
      <a:accent6>
        <a:srgbClr val="FCB11C"/>
      </a:accent6>
      <a:hlink>
        <a:srgbClr val="FBCA98"/>
      </a:hlink>
      <a:folHlink>
        <a:srgbClr val="D3B86D"/>
      </a:folHlink>
    </a:clrScheme>
    <a:fontScheme name="Depth">
      <a:maj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epth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pth" id="{7BEAFC2A-325C-49C4-AC08-2B765DA903F9}" vid="{1735E755-43E6-43AA-ABA2-C989ECC79AF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728</TotalTime>
  <Words>955</Words>
  <Application>Microsoft Office PowerPoint</Application>
  <PresentationFormat>Widescreen</PresentationFormat>
  <Paragraphs>131</Paragraphs>
  <Slides>19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6" baseType="lpstr">
      <vt:lpstr>Aptos</vt:lpstr>
      <vt:lpstr>Arial</vt:lpstr>
      <vt:lpstr>Calibri</vt:lpstr>
      <vt:lpstr>Cambria Math</vt:lpstr>
      <vt:lpstr>Corbel</vt:lpstr>
      <vt:lpstr>Wingdings</vt:lpstr>
      <vt:lpstr>Depth</vt:lpstr>
      <vt:lpstr>Atomic Structure  &amp; Periodicity</vt:lpstr>
      <vt:lpstr>Chapter 7, Section 1: Energy of Electrons</vt:lpstr>
      <vt:lpstr>Chapter 7, Section 1: Energy of Electrons</vt:lpstr>
      <vt:lpstr>Chapter 7, Section 1: Energy of Electrons</vt:lpstr>
      <vt:lpstr>Chapter 7, Section 1: Energy of Electrons</vt:lpstr>
      <vt:lpstr>Chapter 7, Section 1: Energy of Electrons</vt:lpstr>
      <vt:lpstr>Chapter 7, Section 1: Energy of Electrons</vt:lpstr>
      <vt:lpstr>Chapter 7, Section 1: Energy of Electrons</vt:lpstr>
      <vt:lpstr>Chapter 7, Section 1: Energy of Electrons</vt:lpstr>
      <vt:lpstr>Chapter 7, Section 2: Location of Electrons</vt:lpstr>
      <vt:lpstr>Chapter 7, Section 2: Location of Electrons</vt:lpstr>
      <vt:lpstr>Chapter 7, Section 2: Location of Electrons</vt:lpstr>
      <vt:lpstr>Chapter 7, Section 2: Location of Electrons</vt:lpstr>
      <vt:lpstr>PowerPoint Presentation</vt:lpstr>
      <vt:lpstr>Chapter 7, Section 2: Location of Electrons</vt:lpstr>
      <vt:lpstr>Chapter 7, Section 3: Periodicity</vt:lpstr>
      <vt:lpstr>Chapter 7, Section 3: Periodicity</vt:lpstr>
      <vt:lpstr>Chapter 7, Section 3: Periodicity</vt:lpstr>
      <vt:lpstr>Chapter 7 – Unit wrap-up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Unit 0 Notes</dc:title>
  <dc:creator>Scott Johnson</dc:creator>
  <cp:lastModifiedBy>Scott Johnson</cp:lastModifiedBy>
  <cp:revision>9</cp:revision>
  <dcterms:created xsi:type="dcterms:W3CDTF">2024-07-25T17:07:39Z</dcterms:created>
  <dcterms:modified xsi:type="dcterms:W3CDTF">2026-08-28T16:58:23Z</dcterms:modified>
</cp:coreProperties>
</file>