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60" r:id="rId6"/>
    <p:sldId id="275" r:id="rId7"/>
    <p:sldId id="279" r:id="rId8"/>
    <p:sldId id="280" r:id="rId9"/>
    <p:sldId id="281" r:id="rId10"/>
    <p:sldId id="283" r:id="rId11"/>
    <p:sldId id="278" r:id="rId12"/>
    <p:sldId id="261" r:id="rId13"/>
    <p:sldId id="262" r:id="rId14"/>
    <p:sldId id="282" r:id="rId15"/>
    <p:sldId id="263" r:id="rId16"/>
    <p:sldId id="276" r:id="rId17"/>
    <p:sldId id="265" r:id="rId18"/>
    <p:sldId id="266" r:id="rId19"/>
    <p:sldId id="277" r:id="rId20"/>
    <p:sldId id="267" r:id="rId21"/>
    <p:sldId id="27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10A684-25B9-488D-A829-987C0D4AA68E}" v="34" dt="2025-12-09T13:36:04.4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ott Johnson" userId="c8e5ad30-523c-4d58-869c-aea467ce5173" providerId="ADAL" clId="{23F736FF-3A38-4FB8-8EF4-F13FB99DF109}"/>
    <pc:docChg chg="modSld">
      <pc:chgData name="Scott Johnson" userId="c8e5ad30-523c-4d58-869c-aea467ce5173" providerId="ADAL" clId="{23F736FF-3A38-4FB8-8EF4-F13FB99DF109}" dt="2025-07-14T19:49:46.158" v="61" actId="1037"/>
      <pc:docMkLst>
        <pc:docMk/>
      </pc:docMkLst>
      <pc:sldChg chg="modSp mod modAnim">
        <pc:chgData name="Scott Johnson" userId="c8e5ad30-523c-4d58-869c-aea467ce5173" providerId="ADAL" clId="{23F736FF-3A38-4FB8-8EF4-F13FB99DF109}" dt="2025-07-14T19:49:46.158" v="61" actId="1037"/>
        <pc:sldMkLst>
          <pc:docMk/>
          <pc:sldMk cId="1391673162" sldId="257"/>
        </pc:sldMkLst>
      </pc:sldChg>
    </pc:docChg>
  </pc:docChgLst>
  <pc:docChgLst>
    <pc:chgData name="Scott Johnson" userId="c8e5ad30-523c-4d58-869c-aea467ce5173" providerId="ADAL" clId="{80DA30FF-778F-4697-B98C-DA1957272C53}"/>
    <pc:docChg chg="modSld">
      <pc:chgData name="Scott Johnson" userId="c8e5ad30-523c-4d58-869c-aea467ce5173" providerId="ADAL" clId="{80DA30FF-778F-4697-B98C-DA1957272C53}" dt="2025-12-09T13:36:04.420" v="34"/>
      <pc:docMkLst>
        <pc:docMk/>
      </pc:docMkLst>
      <pc:sldChg chg="modAnim">
        <pc:chgData name="Scott Johnson" userId="c8e5ad30-523c-4d58-869c-aea467ce5173" providerId="ADAL" clId="{80DA30FF-778F-4697-B98C-DA1957272C53}" dt="2025-11-20T18:32:08.520" v="9"/>
        <pc:sldMkLst>
          <pc:docMk/>
          <pc:sldMk cId="1391673162" sldId="257"/>
        </pc:sldMkLst>
      </pc:sldChg>
      <pc:sldChg chg="modSp">
        <pc:chgData name="Scott Johnson" userId="c8e5ad30-523c-4d58-869c-aea467ce5173" providerId="ADAL" clId="{80DA30FF-778F-4697-B98C-DA1957272C53}" dt="2025-12-04T17:17:20.731" v="28" actId="20577"/>
        <pc:sldMkLst>
          <pc:docMk/>
          <pc:sldMk cId="438697309" sldId="261"/>
        </pc:sldMkLst>
        <pc:spChg chg="mod">
          <ac:chgData name="Scott Johnson" userId="c8e5ad30-523c-4d58-869c-aea467ce5173" providerId="ADAL" clId="{80DA30FF-778F-4697-B98C-DA1957272C53}" dt="2025-12-04T17:17:20.731" v="28" actId="20577"/>
          <ac:spMkLst>
            <pc:docMk/>
            <pc:sldMk cId="438697309" sldId="261"/>
            <ac:spMk id="10" creationId="{6FF4436B-FE60-68AD-5867-AE66869B8704}"/>
          </ac:spMkLst>
        </pc:spChg>
      </pc:sldChg>
      <pc:sldChg chg="addSp modSp mod modAnim">
        <pc:chgData name="Scott Johnson" userId="c8e5ad30-523c-4d58-869c-aea467ce5173" providerId="ADAL" clId="{80DA30FF-778F-4697-B98C-DA1957272C53}" dt="2025-12-09T13:36:04.420" v="34"/>
        <pc:sldMkLst>
          <pc:docMk/>
          <pc:sldMk cId="137214795" sldId="263"/>
        </pc:sldMkLst>
        <pc:picChg chg="add mod">
          <ac:chgData name="Scott Johnson" userId="c8e5ad30-523c-4d58-869c-aea467ce5173" providerId="ADAL" clId="{80DA30FF-778F-4697-B98C-DA1957272C53}" dt="2025-12-03T19:42:39.691" v="12" actId="962"/>
          <ac:picMkLst>
            <pc:docMk/>
            <pc:sldMk cId="137214795" sldId="263"/>
            <ac:picMk id="4" creationId="{AD867BDD-8C7D-232F-0BDE-43C3DE381D8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34C80EE-9B43-4E23-8207-B16ED57AB37A}"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91899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543350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2383788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4C80EE-9B43-4E23-8207-B16ED57AB37A}"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424856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4C80EE-9B43-4E23-8207-B16ED57AB37A}" type="datetimeFigureOut">
              <a:rPr lang="en-US" smtClean="0"/>
              <a:t>12/9/2025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412633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4C80EE-9B43-4E23-8207-B16ED57AB37A}" type="datetimeFigureOut">
              <a:rPr lang="en-US" smtClean="0"/>
              <a:t>12/9/2025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2367345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4C80EE-9B43-4E23-8207-B16ED57AB37A}" type="datetimeFigureOut">
              <a:rPr lang="en-US" smtClean="0"/>
              <a:t>12/9/2025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281453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6519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7906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740743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2249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95128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94724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34C80EE-9B43-4E23-8207-B16ED57AB37A}" type="datetimeFigureOut">
              <a:rPr lang="en-US" smtClean="0"/>
              <a:t>12/9/2025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55364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34C80EE-9B43-4E23-8207-B16ED57AB37A}" type="datetimeFigureOut">
              <a:rPr lang="en-US" smtClean="0"/>
              <a:t>12/9/2025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069835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676892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12/9/2025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4094987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34C80EE-9B43-4E23-8207-B16ED57AB37A}" type="datetimeFigureOut">
              <a:rPr lang="en-US" smtClean="0"/>
              <a:t>12/9/2025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1BF5DEB7-8487-443B-967B-264B7FDF866E}" type="slidenum">
              <a:rPr lang="en-US" smtClean="0"/>
              <a:t>‹#›</a:t>
            </a:fld>
            <a:endParaRPr lang="en-US"/>
          </a:p>
        </p:txBody>
      </p:sp>
    </p:spTree>
    <p:extLst>
      <p:ext uri="{BB962C8B-B14F-4D97-AF65-F5344CB8AC3E}">
        <p14:creationId xmlns:p14="http://schemas.microsoft.com/office/powerpoint/2010/main" val="181340250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youtu.be/jD3_pN5gR8A?si=l72Gkb5jf83x-BM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98C4F-A098-FB40-EC7C-B128819575A1}"/>
              </a:ext>
            </a:extLst>
          </p:cNvPr>
          <p:cNvSpPr>
            <a:spLocks noGrp="1"/>
          </p:cNvSpPr>
          <p:nvPr>
            <p:ph type="ctrTitle"/>
          </p:nvPr>
        </p:nvSpPr>
        <p:spPr>
          <a:xfrm>
            <a:off x="1524001" y="3037999"/>
            <a:ext cx="9144000" cy="1641490"/>
          </a:xfrm>
        </p:spPr>
        <p:txBody>
          <a:bodyPr anchor="ctr">
            <a:normAutofit/>
          </a:bodyPr>
          <a:lstStyle/>
          <a:p>
            <a:pPr algn="ctr"/>
            <a:r>
              <a:rPr lang="en-US" dirty="0"/>
              <a:t>Solutions &amp; IMFs</a:t>
            </a:r>
          </a:p>
        </p:txBody>
      </p:sp>
      <p:sp>
        <p:nvSpPr>
          <p:cNvPr id="3" name="Subtitle 2">
            <a:extLst>
              <a:ext uri="{FF2B5EF4-FFF2-40B4-BE49-F238E27FC236}">
                <a16:creationId xmlns:a16="http://schemas.microsoft.com/office/drawing/2014/main" id="{3F28AAC5-FBC9-B946-BBC2-73BE5EDF5B65}"/>
              </a:ext>
            </a:extLst>
          </p:cNvPr>
          <p:cNvSpPr>
            <a:spLocks noGrp="1"/>
          </p:cNvSpPr>
          <p:nvPr>
            <p:ph type="subTitle" idx="1"/>
          </p:nvPr>
        </p:nvSpPr>
        <p:spPr>
          <a:xfrm>
            <a:off x="1524000" y="1114460"/>
            <a:ext cx="9144000" cy="754025"/>
          </a:xfrm>
        </p:spPr>
        <p:txBody>
          <a:bodyPr anchor="ctr">
            <a:noAutofit/>
          </a:bodyPr>
          <a:lstStyle/>
          <a:p>
            <a:pPr algn="ctr"/>
            <a:r>
              <a:rPr lang="en-US" sz="9600" dirty="0"/>
              <a:t>Unit 6 Notes </a:t>
            </a:r>
          </a:p>
        </p:txBody>
      </p:sp>
    </p:spTree>
    <p:extLst>
      <p:ext uri="{BB962C8B-B14F-4D97-AF65-F5344CB8AC3E}">
        <p14:creationId xmlns:p14="http://schemas.microsoft.com/office/powerpoint/2010/main" val="2470866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AutoShape 3">
            <a:extLst>
              <a:ext uri="{FF2B5EF4-FFF2-40B4-BE49-F238E27FC236}">
                <a16:creationId xmlns:a16="http://schemas.microsoft.com/office/drawing/2014/main" id="{E3D09CC1-520E-7D4B-77B8-5306A5283C4E}"/>
              </a:ext>
            </a:extLst>
          </p:cNvPr>
          <p:cNvSpPr>
            <a:spLocks noChangeAspect="1" noChangeArrowheads="1" noTextEdit="1"/>
          </p:cNvSpPr>
          <p:nvPr/>
        </p:nvSpPr>
        <p:spPr bwMode="auto">
          <a:xfrm>
            <a:off x="642938" y="693738"/>
            <a:ext cx="6834187" cy="547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Title 5">
            <a:extLst>
              <a:ext uri="{FF2B5EF4-FFF2-40B4-BE49-F238E27FC236}">
                <a16:creationId xmlns:a16="http://schemas.microsoft.com/office/drawing/2014/main" id="{ACC5AA6D-D677-316F-329C-95DECBDBC440}"/>
              </a:ext>
            </a:extLst>
          </p:cNvPr>
          <p:cNvSpPr>
            <a:spLocks noGrp="1"/>
          </p:cNvSpPr>
          <p:nvPr>
            <p:ph type="title"/>
          </p:nvPr>
        </p:nvSpPr>
        <p:spPr/>
        <p:txBody>
          <a:bodyPr>
            <a:normAutofit fontScale="90000"/>
          </a:bodyPr>
          <a:lstStyle/>
          <a:p>
            <a:pPr algn="ctr"/>
            <a:r>
              <a:rPr lang="en-US" dirty="0"/>
              <a:t>Chapter 11, Section 1:  Expressions of concentrations</a:t>
            </a:r>
          </a:p>
        </p:txBody>
      </p:sp>
      <p:sp>
        <p:nvSpPr>
          <p:cNvPr id="10" name="Content Placeholder 9">
            <a:extLst>
              <a:ext uri="{FF2B5EF4-FFF2-40B4-BE49-F238E27FC236}">
                <a16:creationId xmlns:a16="http://schemas.microsoft.com/office/drawing/2014/main" id="{AEB189D3-D4AD-D959-2826-389F81B3E2D2}"/>
              </a:ext>
            </a:extLst>
          </p:cNvPr>
          <p:cNvSpPr>
            <a:spLocks noGrp="1"/>
          </p:cNvSpPr>
          <p:nvPr>
            <p:ph idx="1"/>
          </p:nvPr>
        </p:nvSpPr>
        <p:spPr>
          <a:xfrm>
            <a:off x="195943" y="1814738"/>
            <a:ext cx="11996057" cy="5043261"/>
          </a:xfrm>
        </p:spPr>
        <p:txBody>
          <a:bodyPr>
            <a:normAutofit/>
          </a:bodyPr>
          <a:lstStyle/>
          <a:p>
            <a:pPr marL="0" indent="0">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Remember:  solute – gets dissolved; solvent – does the dissolving; solution = solute + solvent</a:t>
            </a:r>
          </a:p>
          <a:p>
            <a:pPr marL="0" marR="0" indent="0">
              <a:lnSpc>
                <a:spcPct val="107000"/>
              </a:lnSpc>
              <a:spcBef>
                <a:spcPts val="0"/>
              </a:spcBef>
              <a:spcAft>
                <a:spcPts val="800"/>
              </a:spcAft>
              <a:buNone/>
            </a:pPr>
            <a:endParaRPr lang="en-US" sz="24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Expressions of concentration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1.00 grams of ethanol (C</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5</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OH) is dissolved in 100 grams of water (assume the density of the solution is 1 g/mL).  Express the concentration of this solution in terms of:</a:t>
            </a:r>
          </a:p>
          <a:p>
            <a:pPr marL="0" indent="0">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	Molarity (</a:t>
            </a:r>
            <a:r>
              <a:rPr lang="en-US" sz="2400" b="1" i="1" dirty="0">
                <a:effectLst/>
                <a:latin typeface="Calibri" panose="020F0502020204030204" pitchFamily="34" charset="0"/>
                <a:ea typeface="Calibri" panose="020F0502020204030204" pitchFamily="34" charset="0"/>
                <a:cs typeface="Times New Roman" panose="02020603050405020304" pitchFamily="18" charset="0"/>
              </a:rPr>
              <a:t>M</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    moles solute		Mass % =   mass of solute     X 100% </a:t>
            </a:r>
          </a:p>
          <a:p>
            <a:pPr marL="0" indent="0">
              <a:buNone/>
            </a:pPr>
            <a:r>
              <a:rPr lang="en-US" sz="2400" b="1" dirty="0">
                <a:effectLst/>
                <a:latin typeface="Calibri" panose="020F0502020204030204" pitchFamily="34" charset="0"/>
                <a:ea typeface="Calibri" panose="020F0502020204030204" pitchFamily="34" charset="0"/>
                <a:cs typeface="Times New Roman" panose="02020603050405020304" pitchFamily="18" charset="0"/>
              </a:rPr>
              <a:t>	             	 	 liters of solution</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mass of solution</a:t>
            </a:r>
          </a:p>
          <a:p>
            <a:pPr marL="0" indent="0">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Mole fraction  =          mole A			Molality (</a:t>
            </a:r>
            <a:r>
              <a:rPr lang="en-US" sz="2400" b="1" i="1" dirty="0">
                <a:effectLst/>
                <a:latin typeface="Calibri" panose="020F0502020204030204" pitchFamily="34" charset="0"/>
                <a:ea typeface="Calibri" panose="020F0502020204030204" pitchFamily="34" charset="0"/>
                <a:cs typeface="Times New Roman" panose="02020603050405020304" pitchFamily="18" charset="0"/>
              </a:rPr>
              <a:t>m</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  moles solute</a:t>
            </a:r>
          </a:p>
          <a:p>
            <a:pPr marL="0" indent="0">
              <a:buNone/>
            </a:pPr>
            <a:r>
              <a:rPr lang="en-US" sz="2400" b="1" dirty="0">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mole A + mole B)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kg of solvent</a:t>
            </a:r>
            <a:endParaRPr lang="en-US" sz="3600" dirty="0"/>
          </a:p>
        </p:txBody>
      </p:sp>
      <p:cxnSp>
        <p:nvCxnSpPr>
          <p:cNvPr id="17" name="Straight Connector 16">
            <a:extLst>
              <a:ext uri="{FF2B5EF4-FFF2-40B4-BE49-F238E27FC236}">
                <a16:creationId xmlns:a16="http://schemas.microsoft.com/office/drawing/2014/main" id="{22CD47E3-3EA2-B4C1-AB80-EEC5CDE467FA}"/>
              </a:ext>
            </a:extLst>
          </p:cNvPr>
          <p:cNvCxnSpPr>
            <a:cxnSpLocks/>
          </p:cNvCxnSpPr>
          <p:nvPr/>
        </p:nvCxnSpPr>
        <p:spPr>
          <a:xfrm>
            <a:off x="3132548" y="4592434"/>
            <a:ext cx="196332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A544979-8F2C-C49D-345A-8CAA96908B80}"/>
              </a:ext>
            </a:extLst>
          </p:cNvPr>
          <p:cNvCxnSpPr>
            <a:cxnSpLocks/>
          </p:cNvCxnSpPr>
          <p:nvPr/>
        </p:nvCxnSpPr>
        <p:spPr>
          <a:xfrm>
            <a:off x="7972611" y="4610722"/>
            <a:ext cx="202319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BB9CABC-A9E5-33BF-316F-0832806AF2C0}"/>
              </a:ext>
            </a:extLst>
          </p:cNvPr>
          <p:cNvCxnSpPr>
            <a:cxnSpLocks/>
          </p:cNvCxnSpPr>
          <p:nvPr/>
        </p:nvCxnSpPr>
        <p:spPr>
          <a:xfrm>
            <a:off x="3370673" y="5873466"/>
            <a:ext cx="21443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1BAD72-2A66-A62E-A766-67836FA9AA5D}"/>
              </a:ext>
            </a:extLst>
          </p:cNvPr>
          <p:cNvCxnSpPr>
            <a:cxnSpLocks/>
          </p:cNvCxnSpPr>
          <p:nvPr/>
        </p:nvCxnSpPr>
        <p:spPr>
          <a:xfrm>
            <a:off x="8546828" y="5880868"/>
            <a:ext cx="165308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673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animEffect transition="in" filter="fade">
                                      <p:cBhvr>
                                        <p:cTn id="15" dur="500"/>
                                        <p:tgtEl>
                                          <p:spTgt spid="10">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4" end="4"/>
                                            </p:txEl>
                                          </p:spTgt>
                                        </p:tgtEl>
                                        <p:attrNameLst>
                                          <p:attrName>style.visibility</p:attrName>
                                        </p:attrNameLst>
                                      </p:cBhvr>
                                      <p:to>
                                        <p:strVal val="visible"/>
                                      </p:to>
                                    </p:set>
                                    <p:animEffect transition="in" filter="fade">
                                      <p:cBhvr>
                                        <p:cTn id="20" dur="500"/>
                                        <p:tgtEl>
                                          <p:spTgt spid="10">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xEl>
                                              <p:pRg st="5" end="5"/>
                                            </p:txEl>
                                          </p:spTgt>
                                        </p:tgtEl>
                                        <p:attrNameLst>
                                          <p:attrName>style.visibility</p:attrName>
                                        </p:attrNameLst>
                                      </p:cBhvr>
                                      <p:to>
                                        <p:strVal val="visible"/>
                                      </p:to>
                                    </p:set>
                                    <p:animEffect transition="in" filter="fade">
                                      <p:cBhvr>
                                        <p:cTn id="23" dur="500"/>
                                        <p:tgtEl>
                                          <p:spTgt spid="10">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xEl>
                                              <p:pRg st="7" end="7"/>
                                            </p:txEl>
                                          </p:spTgt>
                                        </p:tgtEl>
                                        <p:attrNameLst>
                                          <p:attrName>style.visibility</p:attrName>
                                        </p:attrNameLst>
                                      </p:cBhvr>
                                      <p:to>
                                        <p:strVal val="visible"/>
                                      </p:to>
                                    </p:set>
                                    <p:animEffect transition="in" filter="fade">
                                      <p:cBhvr>
                                        <p:cTn id="34" dur="500"/>
                                        <p:tgtEl>
                                          <p:spTgt spid="10">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0">
                                            <p:txEl>
                                              <p:pRg st="8" end="8"/>
                                            </p:txEl>
                                          </p:spTgt>
                                        </p:tgtEl>
                                        <p:attrNameLst>
                                          <p:attrName>style.visibility</p:attrName>
                                        </p:attrNameLst>
                                      </p:cBhvr>
                                      <p:to>
                                        <p:strVal val="visible"/>
                                      </p:to>
                                    </p:set>
                                    <p:animEffect transition="in" filter="fade">
                                      <p:cBhvr>
                                        <p:cTn id="37" dur="500"/>
                                        <p:tgtEl>
                                          <p:spTgt spid="10">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1B4D15AF-034D-5330-71FF-129F5A8D6433}"/>
              </a:ext>
            </a:extLst>
          </p:cNvPr>
          <p:cNvSpPr>
            <a:spLocks noGrp="1"/>
          </p:cNvSpPr>
          <p:nvPr>
            <p:ph type="title"/>
          </p:nvPr>
        </p:nvSpPr>
        <p:spPr/>
        <p:txBody>
          <a:bodyPr>
            <a:normAutofit fontScale="90000"/>
          </a:bodyPr>
          <a:lstStyle/>
          <a:p>
            <a:pPr algn="ctr"/>
            <a:r>
              <a:rPr lang="en-US" dirty="0"/>
              <a:t>Chapter 11, Section 1:  Expressions of concentrations</a:t>
            </a:r>
          </a:p>
        </p:txBody>
      </p:sp>
      <p:sp>
        <p:nvSpPr>
          <p:cNvPr id="19" name="Content Placeholder 18">
            <a:extLst>
              <a:ext uri="{FF2B5EF4-FFF2-40B4-BE49-F238E27FC236}">
                <a16:creationId xmlns:a16="http://schemas.microsoft.com/office/drawing/2014/main" id="{A6BAED0C-E8B5-8173-EF54-3592615488C3}"/>
              </a:ext>
            </a:extLst>
          </p:cNvPr>
          <p:cNvSpPr>
            <a:spLocks noGrp="1"/>
          </p:cNvSpPr>
          <p:nvPr>
            <p:ph idx="1"/>
          </p:nvPr>
        </p:nvSpPr>
        <p:spPr>
          <a:xfrm>
            <a:off x="0" y="1809086"/>
            <a:ext cx="12192000" cy="5201313"/>
          </a:xfrm>
        </p:spPr>
        <p:txBody>
          <a:bodyPr>
            <a:normAutofit lnSpcReduction="10000"/>
          </a:bodyPr>
          <a:lstStyle/>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  A 1.5-liter solution of a 4.25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LiCl</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solution is produced.  If the density of the solution is  </a:t>
            </a:r>
          </a:p>
          <a:p>
            <a:pPr marL="0" indent="0">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1.126 g/mL, calculate the: a) mass %, b) molality, and c) mole fraction of the solution.</a:t>
            </a:r>
          </a:p>
          <a:p>
            <a:pPr marL="0" indent="0">
              <a:buNone/>
            </a:pPr>
            <a:endParaRPr lang="en-US" sz="3600" dirty="0"/>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2:  The electrolyte in automobile lead storage batteries is a 3.75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sulfuric acid solution that </a:t>
            </a:r>
          </a:p>
          <a:p>
            <a:pPr marL="0" indent="0">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has a density of 1.230 g/mL.  Calculate the a) mass %, b) molality, c) mole fraction of the </a:t>
            </a:r>
          </a:p>
          <a:p>
            <a:pPr marL="0" indent="0">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sulfuric acid.</a:t>
            </a:r>
          </a:p>
          <a:p>
            <a:pPr marL="0" indent="0">
              <a:buNone/>
            </a:pPr>
            <a:endParaRPr lang="en-US" sz="3600" dirty="0"/>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3:  Common commercial acids are sold with certain properties.  For sulfuric acid they are:</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density = 1.84 g/cm</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mass % = 95</a:t>
            </a: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Calculate the a) molarity, b) molality, c) mole fraction of the solution.</a:t>
            </a:r>
          </a:p>
          <a:p>
            <a:pPr marL="0" indent="0">
              <a:buNone/>
            </a:pPr>
            <a:endParaRPr lang="en-US" dirty="0"/>
          </a:p>
        </p:txBody>
      </p:sp>
    </p:spTree>
    <p:extLst>
      <p:ext uri="{BB962C8B-B14F-4D97-AF65-F5344CB8AC3E}">
        <p14:creationId xmlns:p14="http://schemas.microsoft.com/office/powerpoint/2010/main" val="3122336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3" end="3"/>
                                            </p:txEl>
                                          </p:spTgt>
                                        </p:tgtEl>
                                        <p:attrNameLst>
                                          <p:attrName>style.visibility</p:attrName>
                                        </p:attrNameLst>
                                      </p:cBhvr>
                                      <p:to>
                                        <p:strVal val="visible"/>
                                      </p:to>
                                    </p:set>
                                    <p:animEffect transition="in" filter="fade">
                                      <p:cBhvr>
                                        <p:cTn id="15" dur="500"/>
                                        <p:tgtEl>
                                          <p:spTgt spid="19">
                                            <p:txEl>
                                              <p:pRg st="3" end="3"/>
                                            </p:txEl>
                                          </p:spTgt>
                                        </p:tgtEl>
                                      </p:cBhvr>
                                    </p:animEffect>
                                  </p:childTnLst>
                                </p:cTn>
                              </p:par>
                              <p:par>
                                <p:cTn id="16" presetID="10" presetClass="exit" presetSubtype="0" fill="hold" nodeType="withEffect">
                                  <p:stCondLst>
                                    <p:cond delay="0"/>
                                  </p:stCondLst>
                                  <p:childTnLst>
                                    <p:animEffect transition="out" filter="fade">
                                      <p:cBhvr>
                                        <p:cTn id="17" dur="500"/>
                                        <p:tgtEl>
                                          <p:spTgt spid="19">
                                            <p:txEl>
                                              <p:pRg st="0" end="0"/>
                                            </p:txEl>
                                          </p:spTgt>
                                        </p:tgtEl>
                                      </p:cBhvr>
                                    </p:animEffect>
                                    <p:set>
                                      <p:cBhvr>
                                        <p:cTn id="18" dur="1" fill="hold">
                                          <p:stCondLst>
                                            <p:cond delay="499"/>
                                          </p:stCondLst>
                                        </p:cTn>
                                        <p:tgtEl>
                                          <p:spTgt spid="19">
                                            <p:txEl>
                                              <p:pRg st="0" end="0"/>
                                            </p:txEl>
                                          </p:spTgt>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19">
                                            <p:txEl>
                                              <p:pRg st="1" end="1"/>
                                            </p:txEl>
                                          </p:spTgt>
                                        </p:tgtEl>
                                      </p:cBhvr>
                                    </p:animEffect>
                                    <p:set>
                                      <p:cBhvr>
                                        <p:cTn id="21" dur="1" fill="hold">
                                          <p:stCondLst>
                                            <p:cond delay="499"/>
                                          </p:stCondLst>
                                        </p:cTn>
                                        <p:tgtEl>
                                          <p:spTgt spid="19">
                                            <p:txEl>
                                              <p:pRg st="1" end="1"/>
                                            </p:txEl>
                                          </p:spTgt>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19">
                                            <p:txEl>
                                              <p:pRg st="4" end="4"/>
                                            </p:txEl>
                                          </p:spTgt>
                                        </p:tgtEl>
                                        <p:attrNameLst>
                                          <p:attrName>style.visibility</p:attrName>
                                        </p:attrNameLst>
                                      </p:cBhvr>
                                      <p:to>
                                        <p:strVal val="visible"/>
                                      </p:to>
                                    </p:set>
                                    <p:animEffect transition="in" filter="fade">
                                      <p:cBhvr>
                                        <p:cTn id="24" dur="500"/>
                                        <p:tgtEl>
                                          <p:spTgt spid="19">
                                            <p:txEl>
                                              <p:pRg st="4" end="4"/>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9">
                                            <p:txEl>
                                              <p:pRg st="5" end="5"/>
                                            </p:txEl>
                                          </p:spTgt>
                                        </p:tgtEl>
                                        <p:attrNameLst>
                                          <p:attrName>style.visibility</p:attrName>
                                        </p:attrNameLst>
                                      </p:cBhvr>
                                      <p:to>
                                        <p:strVal val="visible"/>
                                      </p:to>
                                    </p:set>
                                    <p:animEffect transition="in" filter="fade">
                                      <p:cBhvr>
                                        <p:cTn id="27" dur="500"/>
                                        <p:tgtEl>
                                          <p:spTgt spid="19">
                                            <p:txEl>
                                              <p:pRg st="5" end="5"/>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9">
                                            <p:txEl>
                                              <p:pRg st="7" end="7"/>
                                            </p:txEl>
                                          </p:spTgt>
                                        </p:tgtEl>
                                        <p:attrNameLst>
                                          <p:attrName>style.visibility</p:attrName>
                                        </p:attrNameLst>
                                      </p:cBhvr>
                                      <p:to>
                                        <p:strVal val="visible"/>
                                      </p:to>
                                    </p:set>
                                    <p:animEffect transition="in" filter="fade">
                                      <p:cBhvr>
                                        <p:cTn id="30" dur="500"/>
                                        <p:tgtEl>
                                          <p:spTgt spid="19">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9">
                                            <p:txEl>
                                              <p:pRg st="8" end="8"/>
                                            </p:txEl>
                                          </p:spTgt>
                                        </p:tgtEl>
                                        <p:attrNameLst>
                                          <p:attrName>style.visibility</p:attrName>
                                        </p:attrNameLst>
                                      </p:cBhvr>
                                      <p:to>
                                        <p:strVal val="visible"/>
                                      </p:to>
                                    </p:set>
                                    <p:animEffect transition="in" filter="fade">
                                      <p:cBhvr>
                                        <p:cTn id="35" dur="500"/>
                                        <p:tgtEl>
                                          <p:spTgt spid="19">
                                            <p:txEl>
                                              <p:pRg st="8" end="8"/>
                                            </p:txEl>
                                          </p:spTgt>
                                        </p:tgtEl>
                                      </p:cBhvr>
                                    </p:animEffect>
                                  </p:childTnLst>
                                </p:cTn>
                              </p:par>
                              <p:par>
                                <p:cTn id="36" presetID="10" presetClass="exit" presetSubtype="0" fill="hold" nodeType="withEffect">
                                  <p:stCondLst>
                                    <p:cond delay="0"/>
                                  </p:stCondLst>
                                  <p:childTnLst>
                                    <p:animEffect transition="out" filter="fade">
                                      <p:cBhvr>
                                        <p:cTn id="37" dur="500"/>
                                        <p:tgtEl>
                                          <p:spTgt spid="19">
                                            <p:txEl>
                                              <p:pRg st="3" end="3"/>
                                            </p:txEl>
                                          </p:spTgt>
                                        </p:tgtEl>
                                      </p:cBhvr>
                                    </p:animEffect>
                                    <p:set>
                                      <p:cBhvr>
                                        <p:cTn id="38" dur="1" fill="hold">
                                          <p:stCondLst>
                                            <p:cond delay="499"/>
                                          </p:stCondLst>
                                        </p:cTn>
                                        <p:tgtEl>
                                          <p:spTgt spid="19">
                                            <p:txEl>
                                              <p:pRg st="3" end="3"/>
                                            </p:txEl>
                                          </p:spTgt>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19">
                                            <p:txEl>
                                              <p:pRg st="4" end="4"/>
                                            </p:txEl>
                                          </p:spTgt>
                                        </p:tgtEl>
                                      </p:cBhvr>
                                    </p:animEffect>
                                    <p:set>
                                      <p:cBhvr>
                                        <p:cTn id="41" dur="1" fill="hold">
                                          <p:stCondLst>
                                            <p:cond delay="499"/>
                                          </p:stCondLst>
                                        </p:cTn>
                                        <p:tgtEl>
                                          <p:spTgt spid="19">
                                            <p:txEl>
                                              <p:pRg st="4" end="4"/>
                                            </p:txEl>
                                          </p:spTgt>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19">
                                            <p:txEl>
                                              <p:pRg st="5" end="5"/>
                                            </p:txEl>
                                          </p:spTgt>
                                        </p:tgtEl>
                                      </p:cBhvr>
                                    </p:animEffect>
                                    <p:set>
                                      <p:cBhvr>
                                        <p:cTn id="44" dur="1" fill="hold">
                                          <p:stCondLst>
                                            <p:cond delay="499"/>
                                          </p:stCondLst>
                                        </p:cTn>
                                        <p:tgtEl>
                                          <p:spTgt spid="19">
                                            <p:txEl>
                                              <p:pRg st="5" end="5"/>
                                            </p:txEl>
                                          </p:spTgt>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19">
                                            <p:txEl>
                                              <p:pRg st="9" end="9"/>
                                            </p:txEl>
                                          </p:spTgt>
                                        </p:tgtEl>
                                        <p:attrNameLst>
                                          <p:attrName>style.visibility</p:attrName>
                                        </p:attrNameLst>
                                      </p:cBhvr>
                                      <p:to>
                                        <p:strVal val="visible"/>
                                      </p:to>
                                    </p:set>
                                    <p:animEffect transition="in" filter="fade">
                                      <p:cBhvr>
                                        <p:cTn id="47" dur="500"/>
                                        <p:tgtEl>
                                          <p:spTgt spid="19">
                                            <p:txEl>
                                              <p:pRg st="9" end="9"/>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19">
                                            <p:txEl>
                                              <p:pRg st="10" end="10"/>
                                            </p:txEl>
                                          </p:spTgt>
                                        </p:tgtEl>
                                        <p:attrNameLst>
                                          <p:attrName>style.visibility</p:attrName>
                                        </p:attrNameLst>
                                      </p:cBhvr>
                                      <p:to>
                                        <p:strVal val="visible"/>
                                      </p:to>
                                    </p:set>
                                    <p:animEffect transition="in" filter="fade">
                                      <p:cBhvr>
                                        <p:cTn id="50" dur="500"/>
                                        <p:tgtEl>
                                          <p:spTgt spid="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5F1918FC-805F-6230-F59E-08996CF996C2}"/>
              </a:ext>
            </a:extLst>
          </p:cNvPr>
          <p:cNvSpPr>
            <a:spLocks noGrp="1"/>
          </p:cNvSpPr>
          <p:nvPr>
            <p:ph type="title"/>
          </p:nvPr>
        </p:nvSpPr>
        <p:spPr/>
        <p:txBody>
          <a:bodyPr>
            <a:normAutofit fontScale="90000"/>
          </a:bodyPr>
          <a:lstStyle/>
          <a:p>
            <a:pPr algn="ctr"/>
            <a:r>
              <a:rPr lang="en-US" dirty="0"/>
              <a:t>Chapter 11, Section 1:  Expressions of concentrations</a:t>
            </a:r>
          </a:p>
        </p:txBody>
      </p:sp>
      <p:sp>
        <p:nvSpPr>
          <p:cNvPr id="6" name="Content Placeholder 5">
            <a:extLst>
              <a:ext uri="{FF2B5EF4-FFF2-40B4-BE49-F238E27FC236}">
                <a16:creationId xmlns:a16="http://schemas.microsoft.com/office/drawing/2014/main" id="{979EC236-9EB1-D256-DF3A-DD8B267691CC}"/>
              </a:ext>
            </a:extLst>
          </p:cNvPr>
          <p:cNvSpPr>
            <a:spLocks noGrp="1"/>
          </p:cNvSpPr>
          <p:nvPr>
            <p:ph idx="1"/>
          </p:nvPr>
        </p:nvSpPr>
        <p:spPr/>
        <p:txBody>
          <a:bodyPr/>
          <a:lstStyle/>
          <a:p>
            <a:pPr marL="0" marR="0" indent="0">
              <a:lnSpc>
                <a:spcPct val="107000"/>
              </a:lnSpc>
              <a:spcBef>
                <a:spcPts val="0"/>
              </a:spcBef>
              <a:spcAft>
                <a:spcPts val="800"/>
              </a:spcAft>
              <a:buNone/>
            </a:pPr>
            <a:r>
              <a:rPr lang="en-US" sz="2400" u="sng" kern="100" dirty="0">
                <a:latin typeface="Calibri" panose="020F0502020204030204" pitchFamily="34" charset="0"/>
                <a:ea typeface="Calibri" panose="020F0502020204030204" pitchFamily="34" charset="0"/>
                <a:cs typeface="Times New Roman" panose="02020603050405020304" pitchFamily="18" charset="0"/>
              </a:rPr>
              <a:t>D</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ilutions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are problems that require you to produce a certain concentration.  They are of two types:</a:t>
            </a: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Solid dilutions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a:t>
            </a:r>
          </a:p>
          <a:p>
            <a:pPr marL="0" marR="0" indent="0">
              <a:lnSpc>
                <a:spcPct val="107000"/>
              </a:lnSpc>
              <a:spcBef>
                <a:spcPts val="0"/>
              </a:spcBef>
              <a:spcAft>
                <a:spcPts val="800"/>
              </a:spcAft>
              <a:buNone/>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Liquid dilutions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1 </a:t>
            </a:r>
            <a:r>
              <a:rPr lang="en-US" sz="2400" b="1" kern="100" dirty="0">
                <a:effectLst/>
                <a:latin typeface="Calibri" panose="020F0502020204030204" pitchFamily="34" charset="0"/>
                <a:ea typeface="Calibri" panose="020F0502020204030204" pitchFamily="34" charset="0"/>
                <a:cs typeface="Calibri" panose="020F0502020204030204" pitchFamily="34" charset="0"/>
              </a:rPr>
              <a:t>∙</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V</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M</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2 </a:t>
            </a:r>
            <a:r>
              <a:rPr lang="en-US" sz="2400" b="1" kern="100" dirty="0">
                <a:effectLst/>
                <a:latin typeface="Calibri" panose="020F0502020204030204" pitchFamily="34" charset="0"/>
                <a:ea typeface="Calibri" panose="020F0502020204030204" pitchFamily="34" charset="0"/>
                <a:cs typeface="Calibri" panose="020F0502020204030204" pitchFamily="34" charset="0"/>
              </a:rPr>
              <a:t>∙</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V</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258461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39EB7394-BA45-A15B-0B94-1F9B01BDF67D}"/>
              </a:ext>
            </a:extLst>
          </p:cNvPr>
          <p:cNvSpPr>
            <a:spLocks noGrp="1"/>
          </p:cNvSpPr>
          <p:nvPr>
            <p:ph type="title"/>
          </p:nvPr>
        </p:nvSpPr>
        <p:spPr/>
        <p:txBody>
          <a:bodyPr>
            <a:normAutofit fontScale="90000"/>
          </a:bodyPr>
          <a:lstStyle/>
          <a:p>
            <a:pPr algn="ctr"/>
            <a:r>
              <a:rPr lang="en-US" dirty="0"/>
              <a:t>Chapter 11, Section 1:  Expressions of concentrations</a:t>
            </a:r>
          </a:p>
        </p:txBody>
      </p:sp>
      <p:sp>
        <p:nvSpPr>
          <p:cNvPr id="11" name="Content Placeholder 10">
            <a:extLst>
              <a:ext uri="{FF2B5EF4-FFF2-40B4-BE49-F238E27FC236}">
                <a16:creationId xmlns:a16="http://schemas.microsoft.com/office/drawing/2014/main" id="{A0CFA8C9-C919-13ED-DBBB-F4120B9D0CA8}"/>
              </a:ext>
            </a:extLst>
          </p:cNvPr>
          <p:cNvSpPr>
            <a:spLocks noGrp="1"/>
          </p:cNvSpPr>
          <p:nvPr>
            <p:ph idx="1"/>
          </p:nvPr>
        </p:nvSpPr>
        <p:spPr/>
        <p:txBody>
          <a:bodyPr>
            <a:normAutofit/>
          </a:bodyPr>
          <a:lstStyle/>
          <a:p>
            <a:pPr marL="0" indent="0">
              <a:buNone/>
            </a:pPr>
            <a:r>
              <a:rPr lang="en-US" dirty="0"/>
              <a:t>Assignment #1:  Problems 1-5</a:t>
            </a:r>
          </a:p>
          <a:p>
            <a:pPr marL="0" indent="0">
              <a:buNone/>
            </a:pPr>
            <a:endParaRPr lang="en-US" dirty="0"/>
          </a:p>
        </p:txBody>
      </p:sp>
    </p:spTree>
    <p:extLst>
      <p:ext uri="{BB962C8B-B14F-4D97-AF65-F5344CB8AC3E}">
        <p14:creationId xmlns:p14="http://schemas.microsoft.com/office/powerpoint/2010/main" val="10090128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39EB7394-BA45-A15B-0B94-1F9B01BDF67D}"/>
              </a:ext>
            </a:extLst>
          </p:cNvPr>
          <p:cNvSpPr>
            <a:spLocks noGrp="1"/>
          </p:cNvSpPr>
          <p:nvPr>
            <p:ph type="title"/>
          </p:nvPr>
        </p:nvSpPr>
        <p:spPr/>
        <p:txBody>
          <a:bodyPr>
            <a:normAutofit fontScale="90000"/>
          </a:bodyPr>
          <a:lstStyle/>
          <a:p>
            <a:pPr algn="ctr"/>
            <a:r>
              <a:rPr lang="en-US" dirty="0"/>
              <a:t>Chapter 11, Section 1:  Expressions of concentrations</a:t>
            </a:r>
          </a:p>
        </p:txBody>
      </p:sp>
      <p:sp>
        <p:nvSpPr>
          <p:cNvPr id="11" name="Content Placeholder 10">
            <a:extLst>
              <a:ext uri="{FF2B5EF4-FFF2-40B4-BE49-F238E27FC236}">
                <a16:creationId xmlns:a16="http://schemas.microsoft.com/office/drawing/2014/main" id="{A0CFA8C9-C919-13ED-DBBB-F4120B9D0CA8}"/>
              </a:ext>
            </a:extLst>
          </p:cNvPr>
          <p:cNvSpPr>
            <a:spLocks noGrp="1"/>
          </p:cNvSpPr>
          <p:nvPr>
            <p:ph idx="1"/>
          </p:nvPr>
        </p:nvSpPr>
        <p:spPr/>
        <p:txBody>
          <a:bodyPr>
            <a:normAutofit lnSpcReduction="10000"/>
          </a:bodyPr>
          <a:lstStyle/>
          <a:p>
            <a:pPr marL="0" indent="0">
              <a:buNone/>
            </a:pPr>
            <a:r>
              <a:rPr lang="en-US" dirty="0">
                <a:hlinkClick r:id="rId2"/>
              </a:rPr>
              <a:t>Introduction to Beer’s Law video</a:t>
            </a:r>
            <a:endParaRPr lang="en-US" dirty="0"/>
          </a:p>
          <a:p>
            <a:pPr marL="0" indent="0">
              <a:buNone/>
            </a:pPr>
            <a:endParaRPr lang="en-US" dirty="0"/>
          </a:p>
          <a:p>
            <a:pPr marL="0" indent="0">
              <a:buNone/>
            </a:pPr>
            <a:r>
              <a:rPr lang="en-US" dirty="0"/>
              <a:t>Pre-lab instructions</a:t>
            </a:r>
          </a:p>
          <a:p>
            <a:pPr marL="0" indent="0">
              <a:buNone/>
            </a:pPr>
            <a:endParaRPr lang="en-US" dirty="0"/>
          </a:p>
          <a:p>
            <a:pPr marL="0" indent="0">
              <a:buNone/>
            </a:pPr>
            <a:r>
              <a:rPr lang="en-US" dirty="0"/>
              <a:t>Lab:  Beer’s Law</a:t>
            </a:r>
          </a:p>
          <a:p>
            <a:pPr marL="0" indent="0">
              <a:buNone/>
            </a:pPr>
            <a:endParaRPr lang="en-US" dirty="0"/>
          </a:p>
          <a:p>
            <a:pPr marL="0" indent="0">
              <a:buNone/>
            </a:pPr>
            <a:r>
              <a:rPr lang="en-US" dirty="0"/>
              <a:t>Quiz:  Expressions of concentrations</a:t>
            </a:r>
          </a:p>
          <a:p>
            <a:pPr marL="0" indent="0">
              <a:buNone/>
            </a:pPr>
            <a:endParaRPr lang="en-US" dirty="0"/>
          </a:p>
          <a:p>
            <a:pPr marL="0" indent="0">
              <a:buNone/>
            </a:pPr>
            <a:r>
              <a:rPr lang="en-US" dirty="0"/>
              <a:t>AP conclusion questions</a:t>
            </a:r>
          </a:p>
        </p:txBody>
      </p:sp>
    </p:spTree>
    <p:extLst>
      <p:ext uri="{BB962C8B-B14F-4D97-AF65-F5344CB8AC3E}">
        <p14:creationId xmlns:p14="http://schemas.microsoft.com/office/powerpoint/2010/main" val="3213490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DF502-5983-AF69-B7C7-39E4592A5D2A}"/>
              </a:ext>
            </a:extLst>
          </p:cNvPr>
          <p:cNvSpPr>
            <a:spLocks noGrp="1"/>
          </p:cNvSpPr>
          <p:nvPr>
            <p:ph type="title"/>
          </p:nvPr>
        </p:nvSpPr>
        <p:spPr/>
        <p:txBody>
          <a:bodyPr>
            <a:normAutofit fontScale="90000"/>
          </a:bodyPr>
          <a:lstStyle/>
          <a:p>
            <a:pPr algn="ctr"/>
            <a:r>
              <a:rPr lang="en-US" dirty="0"/>
              <a:t>Chapter 11, Section 2:  Colligative properties and </a:t>
            </a:r>
            <a:r>
              <a:rPr lang="en-US" dirty="0" err="1"/>
              <a:t>van’t</a:t>
            </a:r>
            <a:r>
              <a:rPr lang="en-US" dirty="0"/>
              <a:t> Hoff factors</a:t>
            </a:r>
          </a:p>
        </p:txBody>
      </p:sp>
      <p:sp>
        <p:nvSpPr>
          <p:cNvPr id="5" name="Content Placeholder 4">
            <a:extLst>
              <a:ext uri="{FF2B5EF4-FFF2-40B4-BE49-F238E27FC236}">
                <a16:creationId xmlns:a16="http://schemas.microsoft.com/office/drawing/2014/main" id="{BF6A443A-7738-062F-A54D-C38374E5B3E0}"/>
              </a:ext>
            </a:extLst>
          </p:cNvPr>
          <p:cNvSpPr>
            <a:spLocks noGrp="1"/>
          </p:cNvSpPr>
          <p:nvPr>
            <p:ph idx="1"/>
          </p:nvPr>
        </p:nvSpPr>
        <p:spPr/>
        <p:txBody>
          <a:bodyPr>
            <a:normAutofit/>
          </a:bodyPr>
          <a:lstStyle/>
          <a:p>
            <a:pPr marL="0" indent="0">
              <a:buNone/>
            </a:pPr>
            <a:r>
              <a:rPr lang="en-US" b="1" u="sng" dirty="0"/>
              <a:t>Colligative properties</a:t>
            </a:r>
            <a:r>
              <a:rPr lang="en-US" dirty="0"/>
              <a:t>: are properties determined by the number of particles, not the type or chemistry of the solute.</a:t>
            </a:r>
          </a:p>
          <a:p>
            <a:pPr marL="0" indent="0">
              <a:buNone/>
            </a:pPr>
            <a:r>
              <a:rPr lang="en-US" dirty="0"/>
              <a:t>	</a:t>
            </a:r>
            <a:r>
              <a:rPr lang="en-US" u="sng" dirty="0"/>
              <a:t>Boiling point elevation</a:t>
            </a:r>
            <a:r>
              <a:rPr lang="en-US" dirty="0"/>
              <a:t> -  </a:t>
            </a:r>
            <a:r>
              <a:rPr lang="en-US" b="1" dirty="0" err="1"/>
              <a:t>ΔT</a:t>
            </a:r>
            <a:r>
              <a:rPr lang="en-US" b="1" baseline="-25000" dirty="0" err="1"/>
              <a:t>b</a:t>
            </a:r>
            <a:r>
              <a:rPr lang="en-US" b="1" dirty="0"/>
              <a:t> = </a:t>
            </a:r>
            <a:r>
              <a:rPr lang="en-US" b="1" dirty="0" err="1"/>
              <a:t>K</a:t>
            </a:r>
            <a:r>
              <a:rPr lang="en-US" b="1" baseline="-25000" dirty="0" err="1"/>
              <a:t>b</a:t>
            </a:r>
            <a:r>
              <a:rPr lang="en-US" b="1" i="1" dirty="0"/>
              <a:t> </a:t>
            </a:r>
            <a:r>
              <a:rPr lang="en-US" b="1" dirty="0"/>
              <a:t>∙</a:t>
            </a:r>
            <a:r>
              <a:rPr lang="en-US" b="1" i="1" dirty="0"/>
              <a:t> m</a:t>
            </a:r>
            <a:r>
              <a:rPr lang="en-US" dirty="0"/>
              <a:t>	</a:t>
            </a:r>
            <a:r>
              <a:rPr lang="en-US" b="1" dirty="0"/>
              <a:t> ∙ </a:t>
            </a:r>
            <a:r>
              <a:rPr lang="en-US" b="1" i="1" dirty="0" err="1"/>
              <a:t>i</a:t>
            </a:r>
            <a:r>
              <a:rPr lang="en-US" dirty="0"/>
              <a:t>	</a:t>
            </a:r>
          </a:p>
          <a:p>
            <a:pPr marL="0" indent="0">
              <a:buNone/>
            </a:pPr>
            <a:r>
              <a:rPr lang="en-US" dirty="0"/>
              <a:t>		</a:t>
            </a:r>
            <a:r>
              <a:rPr lang="en-US" b="1" dirty="0" err="1"/>
              <a:t>K</a:t>
            </a:r>
            <a:r>
              <a:rPr lang="en-US" b="1" baseline="-25000" dirty="0" err="1"/>
              <a:t>b</a:t>
            </a:r>
            <a:r>
              <a:rPr lang="en-US" b="1" dirty="0"/>
              <a:t> = boiling point constant (0.51</a:t>
            </a:r>
            <a:r>
              <a:rPr lang="en-US" b="1" baseline="30000" dirty="0"/>
              <a:t>0</a:t>
            </a:r>
            <a:r>
              <a:rPr lang="en-US" b="1" dirty="0"/>
              <a:t>C/</a:t>
            </a:r>
            <a:r>
              <a:rPr lang="en-US" b="1" i="1" dirty="0"/>
              <a:t>m</a:t>
            </a:r>
            <a:r>
              <a:rPr lang="en-US" b="1" baseline="30000" dirty="0"/>
              <a:t> </a:t>
            </a:r>
            <a:r>
              <a:rPr lang="en-US" b="1" dirty="0"/>
              <a:t>for water)			</a:t>
            </a:r>
            <a:r>
              <a:rPr lang="en-US" b="1" i="1" dirty="0"/>
              <a:t>m</a:t>
            </a:r>
            <a:r>
              <a:rPr lang="en-US" b="1" dirty="0"/>
              <a:t> = molality of solution </a:t>
            </a:r>
            <a:endParaRPr lang="en-US" dirty="0"/>
          </a:p>
          <a:p>
            <a:pPr marL="0" indent="0">
              <a:buNone/>
            </a:pPr>
            <a:endParaRPr lang="en-US" dirty="0"/>
          </a:p>
          <a:p>
            <a:pPr marL="0" indent="0">
              <a:buNone/>
            </a:pPr>
            <a:r>
              <a:rPr lang="en-US" dirty="0"/>
              <a:t>	</a:t>
            </a:r>
            <a:r>
              <a:rPr lang="en-US" u="sng" dirty="0"/>
              <a:t>Freezing point depression</a:t>
            </a:r>
            <a:r>
              <a:rPr lang="en-US" dirty="0"/>
              <a:t> -  </a:t>
            </a:r>
            <a:r>
              <a:rPr lang="en-US" b="1" dirty="0" err="1"/>
              <a:t>ΔT</a:t>
            </a:r>
            <a:r>
              <a:rPr lang="en-US" b="1" baseline="-25000" dirty="0" err="1"/>
              <a:t>f</a:t>
            </a:r>
            <a:r>
              <a:rPr lang="en-US" b="1" dirty="0"/>
              <a:t> = </a:t>
            </a:r>
            <a:r>
              <a:rPr lang="en-US" b="1" dirty="0" err="1"/>
              <a:t>K</a:t>
            </a:r>
            <a:r>
              <a:rPr lang="en-US" b="1" baseline="-25000" dirty="0" err="1"/>
              <a:t>f</a:t>
            </a:r>
            <a:r>
              <a:rPr lang="en-US" b="1" i="1" dirty="0"/>
              <a:t> </a:t>
            </a:r>
            <a:r>
              <a:rPr lang="en-US" b="1" dirty="0"/>
              <a:t>∙ </a:t>
            </a:r>
            <a:r>
              <a:rPr lang="en-US" b="1" i="1" dirty="0"/>
              <a:t>m </a:t>
            </a:r>
            <a:r>
              <a:rPr lang="en-US" b="1" dirty="0"/>
              <a:t>∙ </a:t>
            </a:r>
            <a:r>
              <a:rPr lang="en-US" b="1" i="1"/>
              <a:t>i</a:t>
            </a:r>
            <a:r>
              <a:rPr lang="en-US" dirty="0"/>
              <a:t>	</a:t>
            </a:r>
          </a:p>
          <a:p>
            <a:pPr marL="0" indent="0">
              <a:buNone/>
            </a:pPr>
            <a:r>
              <a:rPr lang="en-US" dirty="0"/>
              <a:t>		</a:t>
            </a:r>
            <a:r>
              <a:rPr lang="en-US" b="1" dirty="0" err="1"/>
              <a:t>K</a:t>
            </a:r>
            <a:r>
              <a:rPr lang="en-US" b="1" baseline="-25000" dirty="0" err="1"/>
              <a:t>f</a:t>
            </a:r>
            <a:r>
              <a:rPr lang="en-US" b="1" dirty="0"/>
              <a:t> = freezing pt constant (1.86</a:t>
            </a:r>
            <a:r>
              <a:rPr lang="en-US" b="1" baseline="30000" dirty="0"/>
              <a:t>0</a:t>
            </a:r>
            <a:r>
              <a:rPr lang="en-US" b="1" dirty="0"/>
              <a:t>C/</a:t>
            </a:r>
            <a:r>
              <a:rPr lang="en-US" b="1" i="1" dirty="0"/>
              <a:t>m</a:t>
            </a:r>
            <a:r>
              <a:rPr lang="en-US" b="1" baseline="30000" dirty="0"/>
              <a:t> </a:t>
            </a:r>
            <a:r>
              <a:rPr lang="en-US" b="1" dirty="0"/>
              <a:t>for water)</a:t>
            </a:r>
            <a:endParaRPr lang="en-US" dirty="0"/>
          </a:p>
          <a:p>
            <a:pPr marL="0" indent="0">
              <a:buNone/>
            </a:pPr>
            <a:r>
              <a:rPr lang="en-US" b="1" dirty="0"/>
              <a:t>		</a:t>
            </a:r>
            <a:r>
              <a:rPr lang="en-US" b="1" i="1" dirty="0"/>
              <a:t>m </a:t>
            </a:r>
            <a:r>
              <a:rPr lang="en-US" dirty="0"/>
              <a:t>= </a:t>
            </a:r>
            <a:r>
              <a:rPr lang="en-US" b="1" dirty="0"/>
              <a:t>molality of solution</a:t>
            </a:r>
            <a:r>
              <a:rPr lang="en-US" dirty="0"/>
              <a:t> </a:t>
            </a:r>
          </a:p>
          <a:p>
            <a:pPr marL="0" indent="0">
              <a:buNone/>
            </a:pPr>
            <a:endParaRPr lang="en-US" dirty="0"/>
          </a:p>
        </p:txBody>
      </p:sp>
    </p:spTree>
    <p:extLst>
      <p:ext uri="{BB962C8B-B14F-4D97-AF65-F5344CB8AC3E}">
        <p14:creationId xmlns:p14="http://schemas.microsoft.com/office/powerpoint/2010/main" val="15959462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5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500"/>
                                        <p:tgtEl>
                                          <p:spTgt spid="5">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0CE21-C5EE-0960-2B01-57BE116CF72C}"/>
              </a:ext>
            </a:extLst>
          </p:cNvPr>
          <p:cNvSpPr>
            <a:spLocks noGrp="1"/>
          </p:cNvSpPr>
          <p:nvPr>
            <p:ph type="title"/>
          </p:nvPr>
        </p:nvSpPr>
        <p:spPr/>
        <p:txBody>
          <a:bodyPr>
            <a:normAutofit fontScale="90000"/>
          </a:bodyPr>
          <a:lstStyle/>
          <a:p>
            <a:pPr algn="ctr"/>
            <a:r>
              <a:rPr lang="en-US" dirty="0"/>
              <a:t>Chapter 11, Section 2:  Colligative properties and </a:t>
            </a:r>
            <a:r>
              <a:rPr lang="en-US" dirty="0" err="1"/>
              <a:t>van’t</a:t>
            </a:r>
            <a:r>
              <a:rPr lang="en-US" dirty="0"/>
              <a:t> Hoff factors</a:t>
            </a:r>
          </a:p>
        </p:txBody>
      </p:sp>
      <p:sp>
        <p:nvSpPr>
          <p:cNvPr id="3" name="Content Placeholder 2">
            <a:extLst>
              <a:ext uri="{FF2B5EF4-FFF2-40B4-BE49-F238E27FC236}">
                <a16:creationId xmlns:a16="http://schemas.microsoft.com/office/drawing/2014/main" id="{B60DB475-0FB5-4248-6A42-117E7537C5DC}"/>
              </a:ext>
            </a:extLst>
          </p:cNvPr>
          <p:cNvSpPr>
            <a:spLocks noGrp="1"/>
          </p:cNvSpPr>
          <p:nvPr>
            <p:ph idx="1"/>
          </p:nvPr>
        </p:nvSpPr>
        <p:spPr/>
        <p:txBody>
          <a:bodyPr/>
          <a:lstStyle/>
          <a:p>
            <a:pPr marL="0" marR="0" indent="0">
              <a:lnSpc>
                <a:spcPct val="107000"/>
              </a:lnSpc>
              <a:spcBef>
                <a:spcPts val="0"/>
              </a:spcBef>
              <a:spcAft>
                <a:spcPts val="800"/>
              </a:spcAft>
              <a:buNone/>
            </a:pP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EX 7:  Calculate the boiling point elevation and freezing point depression of a solution that contains 2.0 grams of sucrose (C</a:t>
            </a:r>
            <a:r>
              <a:rPr lang="en-US" sz="1800" kern="100" baseline="-25000" dirty="0">
                <a:effectLst/>
                <a:latin typeface="Calibri" panose="020F0502020204030204" pitchFamily="34" charset="0"/>
                <a:ea typeface="Times New Roman" panose="02020603050405020304" pitchFamily="18" charset="0"/>
                <a:cs typeface="Times New Roman" panose="02020603050405020304" pitchFamily="18" charset="0"/>
              </a:rPr>
              <a:t>12</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H</a:t>
            </a:r>
            <a:r>
              <a:rPr lang="en-US" sz="1800" kern="100" baseline="-25000" dirty="0">
                <a:effectLst/>
                <a:latin typeface="Calibri" panose="020F0502020204030204" pitchFamily="34" charset="0"/>
                <a:ea typeface="Times New Roman" panose="02020603050405020304" pitchFamily="18" charset="0"/>
                <a:cs typeface="Times New Roman" panose="02020603050405020304" pitchFamily="18" charset="0"/>
              </a:rPr>
              <a:t>22</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O</a:t>
            </a:r>
            <a:r>
              <a:rPr lang="en-US" sz="1800" kern="100" baseline="-25000" dirty="0">
                <a:effectLst/>
                <a:latin typeface="Calibri" panose="020F0502020204030204" pitchFamily="34" charset="0"/>
                <a:ea typeface="Times New Roman" panose="02020603050405020304" pitchFamily="18" charset="0"/>
                <a:cs typeface="Times New Roman" panose="02020603050405020304" pitchFamily="18" charset="0"/>
              </a:rPr>
              <a:t>11</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molar mass = 343 grams) in 100 grams of solution.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u="sng" kern="100" dirty="0">
                <a:effectLst/>
                <a:latin typeface="Calibri" panose="020F0502020204030204" pitchFamily="34" charset="0"/>
                <a:ea typeface="Times New Roman" panose="02020603050405020304" pitchFamily="18" charset="0"/>
                <a:cs typeface="Times New Roman" panose="02020603050405020304" pitchFamily="18" charset="0"/>
              </a:rPr>
              <a:t>The </a:t>
            </a:r>
            <a:r>
              <a:rPr lang="en-US" sz="1800" b="1" u="sng" kern="100" dirty="0" err="1">
                <a:effectLst/>
                <a:latin typeface="Calibri" panose="020F0502020204030204" pitchFamily="34" charset="0"/>
                <a:ea typeface="Times New Roman" panose="02020603050405020304" pitchFamily="18" charset="0"/>
                <a:cs typeface="Times New Roman" panose="02020603050405020304" pitchFamily="18" charset="0"/>
              </a:rPr>
              <a:t>van’t</a:t>
            </a:r>
            <a:r>
              <a:rPr lang="en-US" sz="1800" b="1" u="sng" kern="100" dirty="0">
                <a:effectLst/>
                <a:latin typeface="Calibri" panose="020F0502020204030204" pitchFamily="34" charset="0"/>
                <a:ea typeface="Times New Roman" panose="02020603050405020304" pitchFamily="18" charset="0"/>
                <a:cs typeface="Times New Roman" panose="02020603050405020304" pitchFamily="18" charset="0"/>
              </a:rPr>
              <a:t> Hoff factor (</a:t>
            </a:r>
            <a:r>
              <a:rPr lang="en-US" sz="1800" b="1" i="1" u="sng" kern="100" dirty="0" err="1">
                <a:effectLst/>
                <a:latin typeface="Calibri" panose="020F0502020204030204" pitchFamily="34" charset="0"/>
                <a:ea typeface="Times New Roman" panose="02020603050405020304" pitchFamily="18" charset="0"/>
                <a:cs typeface="Times New Roman" panose="02020603050405020304" pitchFamily="18" charset="0"/>
              </a:rPr>
              <a:t>i</a:t>
            </a:r>
            <a:r>
              <a:rPr lang="en-US" sz="1800" b="1" u="sng" kern="100" dirty="0">
                <a:effectLst/>
                <a:latin typeface="Calibri" panose="020F0502020204030204" pitchFamily="34" charset="0"/>
                <a:ea typeface="Times New Roman" panose="02020603050405020304" pitchFamily="18" charset="0"/>
                <a:cs typeface="Times New Roman" panose="02020603050405020304" pitchFamily="18" charset="0"/>
              </a:rPr>
              <a:t>)</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 is the effect an ionic solute has on the colligative properties of a solution.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EX 8:  Calculate the boiling point elevation and freezing point depression of a solution that contains 2.0 grams of NaCl (molar mass = 58.5 grams) in 100 grams of solution.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descr="A table with numbers and symbols&#10;&#10;Description automatically generated">
            <a:extLst>
              <a:ext uri="{FF2B5EF4-FFF2-40B4-BE49-F238E27FC236}">
                <a16:creationId xmlns:a16="http://schemas.microsoft.com/office/drawing/2014/main" id="{C2A001FC-AB2E-CBD2-A286-37705CA32643}"/>
              </a:ext>
            </a:extLst>
          </p:cNvPr>
          <p:cNvPicPr>
            <a:picLocks noChangeAspect="1"/>
          </p:cNvPicPr>
          <p:nvPr/>
        </p:nvPicPr>
        <p:blipFill>
          <a:blip r:embed="rId2"/>
          <a:stretch>
            <a:fillRect/>
          </a:stretch>
        </p:blipFill>
        <p:spPr>
          <a:xfrm>
            <a:off x="9030335" y="2169660"/>
            <a:ext cx="3161665" cy="1422400"/>
          </a:xfrm>
          <a:prstGeom prst="rect">
            <a:avLst/>
          </a:prstGeom>
        </p:spPr>
      </p:pic>
    </p:spTree>
    <p:extLst>
      <p:ext uri="{BB962C8B-B14F-4D97-AF65-F5344CB8AC3E}">
        <p14:creationId xmlns:p14="http://schemas.microsoft.com/office/powerpoint/2010/main" val="424092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par>
                                <p:cTn id="16" presetID="10" presetClass="exit" presetSubtype="0" fill="hold" nodeType="withEffect">
                                  <p:stCondLst>
                                    <p:cond delay="0"/>
                                  </p:stCondLst>
                                  <p:childTnLst>
                                    <p:animEffect transition="out" filter="fade">
                                      <p:cBhvr>
                                        <p:cTn id="17" dur="500"/>
                                        <p:tgtEl>
                                          <p:spTgt spid="3">
                                            <p:txEl>
                                              <p:pRg st="0" end="0"/>
                                            </p:txEl>
                                          </p:spTgt>
                                        </p:tgtEl>
                                      </p:cBhvr>
                                    </p:animEffect>
                                    <p:set>
                                      <p:cBhvr>
                                        <p:cTn id="18"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662B9-7050-A660-3177-F099312AC7BD}"/>
              </a:ext>
            </a:extLst>
          </p:cNvPr>
          <p:cNvSpPr>
            <a:spLocks noGrp="1"/>
          </p:cNvSpPr>
          <p:nvPr>
            <p:ph type="title"/>
          </p:nvPr>
        </p:nvSpPr>
        <p:spPr/>
        <p:txBody>
          <a:bodyPr>
            <a:normAutofit fontScale="90000"/>
          </a:bodyPr>
          <a:lstStyle/>
          <a:p>
            <a:pPr algn="ctr"/>
            <a:r>
              <a:rPr lang="en-US" dirty="0"/>
              <a:t>Chapter 11, Section 2:  Colligative properties and </a:t>
            </a:r>
            <a:r>
              <a:rPr lang="en-US" dirty="0" err="1"/>
              <a:t>van’t</a:t>
            </a:r>
            <a:r>
              <a:rPr lang="en-US" dirty="0"/>
              <a:t> Hoff factors</a:t>
            </a:r>
          </a:p>
        </p:txBody>
      </p:sp>
      <p:sp>
        <p:nvSpPr>
          <p:cNvPr id="3" name="Content Placeholder 2">
            <a:extLst>
              <a:ext uri="{FF2B5EF4-FFF2-40B4-BE49-F238E27FC236}">
                <a16:creationId xmlns:a16="http://schemas.microsoft.com/office/drawing/2014/main" id="{A17E626C-5916-C33C-090A-3CA2BE381804}"/>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EX 9:  A solution is prepared by dissolving 18.0 grams of a nonvolatile solute in 150.0 grams of water.  The resulting solution was found to have a boiling point of 100.34</a:t>
            </a:r>
            <a:r>
              <a:rPr lang="en-US" sz="1800" kern="100" baseline="30000" dirty="0">
                <a:effectLst/>
                <a:latin typeface="Calibri" panose="020F0502020204030204" pitchFamily="34" charset="0"/>
                <a:ea typeface="Times New Roman" panose="02020603050405020304" pitchFamily="18" charset="0"/>
                <a:cs typeface="Times New Roman" panose="02020603050405020304" pitchFamily="18" charset="0"/>
              </a:rPr>
              <a:t>0</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C.  Calculate the molar mass of glucose.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EX 10:  What mass of ethylene glycol (C</a:t>
            </a:r>
            <a:r>
              <a:rPr lang="en-US" sz="1800" kern="100" baseline="-25000" dirty="0">
                <a:effectLst/>
                <a:latin typeface="Calibri" panose="020F0502020204030204" pitchFamily="34" charset="0"/>
                <a:ea typeface="Times New Roman" panose="02020603050405020304" pitchFamily="18" charset="0"/>
                <a:cs typeface="Times New Roman" panose="02020603050405020304" pitchFamily="18" charset="0"/>
              </a:rPr>
              <a:t>2</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H</a:t>
            </a:r>
            <a:r>
              <a:rPr lang="en-US" sz="1800" kern="100" baseline="-25000" dirty="0">
                <a:effectLst/>
                <a:latin typeface="Calibri" panose="020F0502020204030204" pitchFamily="34" charset="0"/>
                <a:ea typeface="Times New Roman" panose="02020603050405020304" pitchFamily="18" charset="0"/>
                <a:cs typeface="Times New Roman" panose="02020603050405020304" pitchFamily="18" charset="0"/>
              </a:rPr>
              <a:t>6</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O</a:t>
            </a:r>
            <a:r>
              <a:rPr lang="en-US" sz="1800" kern="100" baseline="-25000" dirty="0">
                <a:effectLst/>
                <a:latin typeface="Calibri" panose="020F0502020204030204" pitchFamily="34" charset="0"/>
                <a:ea typeface="Times New Roman" panose="02020603050405020304" pitchFamily="18" charset="0"/>
                <a:cs typeface="Times New Roman" panose="02020603050405020304" pitchFamily="18" charset="0"/>
              </a:rPr>
              <a:t>2</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molar mass = 62.1 g/mol), the main component in antifreeze, must be added to 10.0 liters of water to produce a solution for use in a car radiator that freezes at -23.3</a:t>
            </a:r>
            <a:r>
              <a:rPr lang="en-US" sz="1800" kern="100" baseline="30000" dirty="0">
                <a:effectLst/>
                <a:latin typeface="Calibri" panose="020F0502020204030204" pitchFamily="34" charset="0"/>
                <a:ea typeface="Times New Roman" panose="02020603050405020304" pitchFamily="18" charset="0"/>
                <a:cs typeface="Times New Roman" panose="02020603050405020304" pitchFamily="18" charset="0"/>
              </a:rPr>
              <a:t>0</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C?  Assume the water density is 1 g/mL.</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kern="100" dirty="0">
              <a:latin typeface="Calibri" panose="020F0502020204030204" pitchFamily="34" charset="0"/>
              <a:ea typeface="Times New Roman" panose="02020603050405020304" pitchFamily="18" charset="0"/>
              <a:cs typeface="Times New Roman" panose="02020603050405020304" pitchFamily="18" charset="0"/>
            </a:endParaRPr>
          </a:p>
          <a:p>
            <a:pPr marL="0" marR="0" indent="0">
              <a:lnSpc>
                <a:spcPct val="107000"/>
              </a:lnSpc>
              <a:spcBef>
                <a:spcPts val="0"/>
              </a:spcBef>
              <a:spcAft>
                <a:spcPts val="800"/>
              </a:spcAft>
              <a:buNone/>
            </a:pPr>
            <a:r>
              <a:rPr lang="en-US" sz="1800" kern="100" dirty="0">
                <a:latin typeface="Calibri" panose="020F0502020204030204" pitchFamily="34" charset="0"/>
                <a:ea typeface="Times New Roman" panose="02020603050405020304" pitchFamily="18" charset="0"/>
                <a:cs typeface="Times New Roman" panose="02020603050405020304" pitchFamily="18" charset="0"/>
              </a:rPr>
              <a:t>E</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X 11:  A chemist is trying to identify a human hormone by determining its molar mass.  A sample with a mass of 0.546 grams is dissolved in 15.0 g of benzene and the freezing point depression was determined to be 0.240</a:t>
            </a:r>
            <a:r>
              <a:rPr lang="en-US" sz="1800" kern="100" baseline="30000" dirty="0">
                <a:effectLst/>
                <a:latin typeface="Calibri" panose="020F0502020204030204" pitchFamily="34" charset="0"/>
                <a:ea typeface="Times New Roman" panose="02020603050405020304" pitchFamily="18" charset="0"/>
                <a:cs typeface="Times New Roman" panose="02020603050405020304" pitchFamily="18" charset="0"/>
              </a:rPr>
              <a:t>0</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C.  Calculate the molar mass of the hormone.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748006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xit" presetSubtype="0" fill="hold" nodeType="withEffect">
                                  <p:stCondLst>
                                    <p:cond delay="0"/>
                                  </p:stCondLst>
                                  <p:childTnLst>
                                    <p:animEffect transition="out" filter="fade">
                                      <p:cBhvr>
                                        <p:cTn id="14" dur="500"/>
                                        <p:tgtEl>
                                          <p:spTgt spid="3">
                                            <p:txEl>
                                              <p:pRg st="0" end="0"/>
                                            </p:txEl>
                                          </p:spTgt>
                                        </p:tgtEl>
                                      </p:cBhvr>
                                    </p:animEffect>
                                    <p:set>
                                      <p:cBhvr>
                                        <p:cTn id="15"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xit" presetSubtype="0" fill="hold" nodeType="withEffect">
                                  <p:stCondLst>
                                    <p:cond delay="0"/>
                                  </p:stCondLst>
                                  <p:childTnLst>
                                    <p:animEffect transition="out" filter="fade">
                                      <p:cBhvr>
                                        <p:cTn id="22" dur="500"/>
                                        <p:tgtEl>
                                          <p:spTgt spid="3">
                                            <p:txEl>
                                              <p:pRg st="2" end="2"/>
                                            </p:txEl>
                                          </p:spTgt>
                                        </p:tgtEl>
                                      </p:cBhvr>
                                    </p:animEffect>
                                    <p:set>
                                      <p:cBhvr>
                                        <p:cTn id="23"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F7212-3E0D-179B-8A9C-4BDD283614CF}"/>
              </a:ext>
            </a:extLst>
          </p:cNvPr>
          <p:cNvSpPr>
            <a:spLocks noGrp="1"/>
          </p:cNvSpPr>
          <p:nvPr>
            <p:ph type="title"/>
          </p:nvPr>
        </p:nvSpPr>
        <p:spPr/>
        <p:txBody>
          <a:bodyPr>
            <a:normAutofit fontScale="90000"/>
          </a:bodyPr>
          <a:lstStyle/>
          <a:p>
            <a:pPr algn="ctr"/>
            <a:r>
              <a:rPr lang="en-US" dirty="0"/>
              <a:t>Chapter 11, Section 2:  Osmotic pressure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DD0AC75-132A-0B5A-5019-D726F3262CB0}"/>
                  </a:ext>
                </a:extLst>
              </p:cNvPr>
              <p:cNvSpPr>
                <a:spLocks noGrp="1"/>
              </p:cNvSpPr>
              <p:nvPr>
                <p:ph idx="1"/>
              </p:nvPr>
            </p:nvSpPr>
            <p:spPr>
              <a:xfrm>
                <a:off x="1120000" y="1545771"/>
                <a:ext cx="10233800" cy="5214258"/>
              </a:xfrm>
            </p:spPr>
            <p:txBody>
              <a:bodyPr>
                <a:normAutofit/>
              </a:bodyPr>
              <a:lstStyle/>
              <a:p>
                <a:pPr marL="0" marR="0" indent="0">
                  <a:lnSpc>
                    <a:spcPct val="107000"/>
                  </a:lnSpc>
                  <a:spcBef>
                    <a:spcPts val="0"/>
                  </a:spcBef>
                  <a:spcAft>
                    <a:spcPts val="800"/>
                  </a:spcAft>
                  <a:buNone/>
                </a:pP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Osmotic pressure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is caused by passing water through a semipermeable membrane.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US" sz="1800" b="1" i="1" kern="100">
                        <a:effectLst/>
                        <a:latin typeface="Cambria Math" panose="02040503050406030204" pitchFamily="18" charset="0"/>
                        <a:ea typeface="Calibri" panose="020F0502020204030204" pitchFamily="34" charset="0"/>
                        <a:cs typeface="Times New Roman" panose="02020603050405020304" pitchFamily="18" charset="0"/>
                      </a:rPr>
                      <m:t>𝝅</m:t>
                    </m:r>
                  </m:oMath>
                </a14:m>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kern="100" dirty="0">
                    <a:effectLst/>
                    <a:latin typeface="Calibri" panose="020F0502020204030204" pitchFamily="34" charset="0"/>
                    <a:ea typeface="Calibri" panose="020F0502020204030204" pitchFamily="34" charset="0"/>
                    <a:cs typeface="Calibri" panose="020F0502020204030204" pitchFamily="34" charset="0"/>
                  </a:rPr>
                  <a:t>= </a:t>
                </a:r>
                <a:r>
                  <a:rPr lang="en-US" sz="1800" b="1" i="1" kern="100" dirty="0" err="1">
                    <a:effectLst/>
                    <a:latin typeface="Calibri" panose="020F0502020204030204" pitchFamily="34" charset="0"/>
                    <a:ea typeface="Calibri" panose="020F0502020204030204" pitchFamily="34" charset="0"/>
                    <a:cs typeface="Calibri" panose="020F0502020204030204" pitchFamily="34" charset="0"/>
                  </a:rPr>
                  <a:t>i</a:t>
                </a:r>
                <a:r>
                  <a:rPr lang="en-US" sz="1800" b="1" kern="100" dirty="0">
                    <a:effectLst/>
                    <a:latin typeface="Calibri" panose="020F0502020204030204" pitchFamily="34" charset="0"/>
                    <a:ea typeface="Calibri" panose="020F0502020204030204" pitchFamily="34" charset="0"/>
                    <a:cs typeface="Calibri" panose="020F0502020204030204" pitchFamily="34" charset="0"/>
                  </a:rPr>
                  <a:t> ∙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1800" b="1" i="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kern="100" dirty="0">
                    <a:effectLst/>
                    <a:latin typeface="Calibri" panose="020F0502020204030204" pitchFamily="34" charset="0"/>
                    <a:ea typeface="Calibri" panose="020F0502020204030204" pitchFamily="34" charset="0"/>
                    <a:cs typeface="Calibri" panose="020F0502020204030204" pitchFamily="34" charset="0"/>
                  </a:rPr>
                  <a:t>∙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R </a:t>
                </a:r>
                <a:r>
                  <a:rPr lang="en-US" sz="1800" b="1" kern="100" dirty="0">
                    <a:effectLst/>
                    <a:latin typeface="Calibri" panose="020F0502020204030204" pitchFamily="34" charset="0"/>
                    <a:ea typeface="Calibri" panose="020F0502020204030204" pitchFamily="34" charset="0"/>
                    <a:cs typeface="Calibri" panose="020F0502020204030204" pitchFamily="34" charset="0"/>
                  </a:rPr>
                  <a:t>∙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T </a:t>
                </a:r>
                <a:r>
                  <a:rPr lang="en-US" sz="1800" b="1" kern="100" dirty="0">
                    <a:effectLst/>
                    <a:latin typeface="Calibri" panose="020F0502020204030204" pitchFamily="34" charset="0"/>
                    <a:ea typeface="Calibri" panose="020F0502020204030204" pitchFamily="34" charset="0"/>
                    <a:cs typeface="Calibri" panose="020F0502020204030204" pitchFamily="34" charset="0"/>
                  </a:rPr>
                  <a: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1800" kern="100" dirty="0">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𝜋</m:t>
                    </m:r>
                  </m:oMath>
                </a14:m>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 pressure in atmospheres</a:t>
                </a:r>
                <a:r>
                  <a:rPr lang="en-US" sz="1800" kern="100" dirty="0">
                    <a:latin typeface="Calibri" panose="020F0502020204030204" pitchFamily="34" charset="0"/>
                    <a:ea typeface="Calibri" panose="020F0502020204030204" pitchFamily="34" charset="0"/>
                    <a:cs typeface="Times New Roman" panose="02020603050405020304" pitchFamily="18" charset="0"/>
                  </a:rPr>
                  <a:t>		</a:t>
                </a:r>
                <a:r>
                  <a:rPr lang="en-US" sz="1800" i="1" kern="100" dirty="0" err="1">
                    <a:effectLst/>
                    <a:latin typeface="Calibri" panose="020F0502020204030204" pitchFamily="34" charset="0"/>
                    <a:ea typeface="Times New Roman" panose="02020603050405020304" pitchFamily="18" charset="0"/>
                    <a:cs typeface="Times New Roman" panose="02020603050405020304" pitchFamily="18" charset="0"/>
                  </a:rPr>
                  <a:t>i</a:t>
                </a:r>
                <a:r>
                  <a:rPr lang="en-US" sz="1800" i="1"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1800" kern="100" dirty="0" err="1">
                    <a:effectLst/>
                    <a:latin typeface="Calibri" panose="020F0502020204030204" pitchFamily="34" charset="0"/>
                    <a:ea typeface="Times New Roman" panose="02020603050405020304" pitchFamily="18" charset="0"/>
                    <a:cs typeface="Times New Roman" panose="02020603050405020304" pitchFamily="18" charset="0"/>
                  </a:rPr>
                  <a:t>van’t</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Hoff factor</a:t>
                </a:r>
              </a:p>
              <a:p>
                <a:pPr marL="0" indent="0">
                  <a:lnSpc>
                    <a:spcPct val="107000"/>
                  </a:lnSpc>
                  <a:spcBef>
                    <a:spcPts val="0"/>
                  </a:spcBef>
                  <a:spcAft>
                    <a:spcPts val="800"/>
                  </a:spcAft>
                  <a:buNone/>
                </a:pPr>
                <a:r>
                  <a:rPr lang="en-US" sz="1800" i="1" kern="100" dirty="0">
                    <a:latin typeface="Calibri" panose="020F0502020204030204" pitchFamily="34" charset="0"/>
                    <a:ea typeface="Times New Roman" panose="02020603050405020304" pitchFamily="18" charset="0"/>
                    <a:cs typeface="Times New Roman" panose="02020603050405020304" pitchFamily="18" charset="0"/>
                  </a:rPr>
                  <a:t>	</a:t>
                </a:r>
                <a:r>
                  <a:rPr lang="en-US" sz="1800" i="1" kern="100" dirty="0">
                    <a:effectLst/>
                    <a:latin typeface="Calibri" panose="020F0502020204030204" pitchFamily="34" charset="0"/>
                    <a:ea typeface="Times New Roman" panose="02020603050405020304" pitchFamily="18" charset="0"/>
                    <a:cs typeface="Times New Roman" panose="02020603050405020304" pitchFamily="18" charset="0"/>
                  </a:rPr>
                  <a:t>M</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 Molarity of solution		R = 0.08206 L-atm/</a:t>
                </a:r>
                <a:r>
                  <a:rPr lang="en-US" sz="1800" kern="100" dirty="0" err="1">
                    <a:effectLst/>
                    <a:latin typeface="Calibri" panose="020F0502020204030204" pitchFamily="34" charset="0"/>
                    <a:ea typeface="Times New Roman" panose="02020603050405020304" pitchFamily="18" charset="0"/>
                    <a:cs typeface="Times New Roman" panose="02020603050405020304" pitchFamily="18" charset="0"/>
                  </a:rPr>
                  <a:t>K</a:t>
                </a:r>
                <a:r>
                  <a:rPr lang="en-US" sz="1800" kern="100" dirty="0" err="1">
                    <a:effectLst/>
                    <a:latin typeface="Calibri" panose="020F0502020204030204" pitchFamily="34" charset="0"/>
                    <a:ea typeface="Times New Roman" panose="02020603050405020304" pitchFamily="18" charset="0"/>
                    <a:cs typeface="Calibri" panose="020F0502020204030204" pitchFamily="34" charset="0"/>
                  </a:rPr>
                  <a:t>∙</a:t>
                </a:r>
                <a:r>
                  <a:rPr lang="en-US" sz="1800" kern="100" dirty="0" err="1">
                    <a:effectLst/>
                    <a:latin typeface="Calibri" panose="020F0502020204030204" pitchFamily="34" charset="0"/>
                    <a:ea typeface="Times New Roman" panose="02020603050405020304" pitchFamily="18" charset="0"/>
                    <a:cs typeface="Times New Roman" panose="02020603050405020304" pitchFamily="18" charset="0"/>
                  </a:rPr>
                  <a:t>mol</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T = Kelvin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EX 12:  A normal human cell will burst if the pressure inside the cell exceeds 90 atm of pressure.  Calculate the osmotic pressure of a cell if the contents have 0.0029 grams of NaCl dissolved in 0.0250 mL of water at 25</a:t>
                </a:r>
                <a:r>
                  <a:rPr lang="en-US" sz="1800" kern="100" baseline="30000" dirty="0">
                    <a:effectLst/>
                    <a:latin typeface="Calibri" panose="020F0502020204030204" pitchFamily="34" charset="0"/>
                    <a:ea typeface="Times New Roman" panose="02020603050405020304" pitchFamily="18" charset="0"/>
                    <a:cs typeface="Times New Roman" panose="02020603050405020304" pitchFamily="18" charset="0"/>
                  </a:rPr>
                  <a:t>0</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C and determine if the cell can survive.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07000"/>
                  </a:lnSpc>
                  <a:spcBef>
                    <a:spcPts val="0"/>
                  </a:spcBef>
                  <a:spcAft>
                    <a:spcPts val="800"/>
                  </a:spcAft>
                  <a:buNone/>
                </a:pP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										 </a:t>
                </a:r>
              </a:p>
              <a:p>
                <a:pPr marL="0" indent="0">
                  <a:lnSpc>
                    <a:spcPct val="107000"/>
                  </a:lnSpc>
                  <a:spcBef>
                    <a:spcPts val="0"/>
                  </a:spcBef>
                  <a:spcAft>
                    <a:spcPts val="800"/>
                  </a:spcAft>
                  <a:buNone/>
                </a:pP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EX 13:  To determine the molar mass of a certain protein, 0.001 grams of it is dissolved in enough water to make 1.00 mL of solution.  The osmotic pressure of this solution was found to be 1.12 torr at 25</a:t>
                </a:r>
                <a:r>
                  <a:rPr lang="en-US" sz="1800" kern="100" baseline="30000" dirty="0">
                    <a:effectLst/>
                    <a:latin typeface="Calibri" panose="020F0502020204030204" pitchFamily="34" charset="0"/>
                    <a:ea typeface="Times New Roman" panose="02020603050405020304" pitchFamily="18" charset="0"/>
                    <a:cs typeface="Times New Roman" panose="02020603050405020304" pitchFamily="18" charset="0"/>
                  </a:rPr>
                  <a:t>0</a:t>
                </a:r>
                <a:r>
                  <a:rPr lang="en-US" sz="1800" kern="100" dirty="0">
                    <a:effectLst/>
                    <a:latin typeface="Calibri" panose="020F0502020204030204" pitchFamily="34" charset="0"/>
                    <a:ea typeface="Times New Roman" panose="02020603050405020304" pitchFamily="18" charset="0"/>
                    <a:cs typeface="Times New Roman" panose="02020603050405020304" pitchFamily="18" charset="0"/>
                  </a:rPr>
                  <a:t>C.  Calculate the molar mass of the protein.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mc:Choice>
        <mc:Fallback xmlns="">
          <p:sp>
            <p:nvSpPr>
              <p:cNvPr id="3" name="Content Placeholder 2">
                <a:extLst>
                  <a:ext uri="{FF2B5EF4-FFF2-40B4-BE49-F238E27FC236}">
                    <a16:creationId xmlns:a16="http://schemas.microsoft.com/office/drawing/2014/main" id="{7DD0AC75-132A-0B5A-5019-D726F3262CB0}"/>
                  </a:ext>
                </a:extLst>
              </p:cNvPr>
              <p:cNvSpPr>
                <a:spLocks noGrp="1" noRot="1" noChangeAspect="1" noMove="1" noResize="1" noEditPoints="1" noAdjustHandles="1" noChangeArrowheads="1" noChangeShapeType="1" noTextEdit="1"/>
              </p:cNvSpPr>
              <p:nvPr>
                <p:ph idx="1"/>
              </p:nvPr>
            </p:nvSpPr>
            <p:spPr>
              <a:xfrm>
                <a:off x="1120000" y="1545771"/>
                <a:ext cx="10233800" cy="5214258"/>
              </a:xfr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7599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childTnLst>
                                </p:cTn>
                              </p:par>
                              <p:par>
                                <p:cTn id="12" presetID="10" presetClass="exit" presetSubtype="0" fill="hold" nodeType="withEffect">
                                  <p:stCondLst>
                                    <p:cond delay="0"/>
                                  </p:stCondLst>
                                  <p:childTnLst>
                                    <p:animEffect transition="out" filter="fade">
                                      <p:cBhvr>
                                        <p:cTn id="13" dur="500"/>
                                        <p:tgtEl>
                                          <p:spTgt spid="3">
                                            <p:txEl>
                                              <p:pRg st="5" end="5"/>
                                            </p:txEl>
                                          </p:spTgt>
                                        </p:tgtEl>
                                      </p:cBhvr>
                                    </p:animEffect>
                                    <p:set>
                                      <p:cBhvr>
                                        <p:cTn id="14" dur="1" fill="hold">
                                          <p:stCondLst>
                                            <p:cond delay="499"/>
                                          </p:stCondLst>
                                        </p:cTn>
                                        <p:tgtEl>
                                          <p:spTgt spid="3">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04437-E04B-6A42-CCF7-13FF2FCA239B}"/>
              </a:ext>
            </a:extLst>
          </p:cNvPr>
          <p:cNvSpPr>
            <a:spLocks noGrp="1"/>
          </p:cNvSpPr>
          <p:nvPr>
            <p:ph type="title"/>
          </p:nvPr>
        </p:nvSpPr>
        <p:spPr/>
        <p:txBody>
          <a:bodyPr>
            <a:normAutofit fontScale="90000"/>
          </a:bodyPr>
          <a:lstStyle/>
          <a:p>
            <a:pPr algn="ctr"/>
            <a:r>
              <a:rPr lang="en-US" dirty="0"/>
              <a:t>Chapter 11, Section 2:  Colligative properties and </a:t>
            </a:r>
            <a:r>
              <a:rPr lang="en-US" dirty="0" err="1"/>
              <a:t>van’t</a:t>
            </a:r>
            <a:r>
              <a:rPr lang="en-US" dirty="0"/>
              <a:t> Hoff factors</a:t>
            </a:r>
          </a:p>
        </p:txBody>
      </p:sp>
      <p:sp>
        <p:nvSpPr>
          <p:cNvPr id="3" name="Content Placeholder 2">
            <a:extLst>
              <a:ext uri="{FF2B5EF4-FFF2-40B4-BE49-F238E27FC236}">
                <a16:creationId xmlns:a16="http://schemas.microsoft.com/office/drawing/2014/main" id="{BDA80B7A-CA2E-B37B-95F2-CFE836FFBD65}"/>
              </a:ext>
            </a:extLst>
          </p:cNvPr>
          <p:cNvSpPr>
            <a:spLocks noGrp="1"/>
          </p:cNvSpPr>
          <p:nvPr>
            <p:ph idx="1"/>
          </p:nvPr>
        </p:nvSpPr>
        <p:spPr/>
        <p:txBody>
          <a:bodyPr/>
          <a:lstStyle/>
          <a:p>
            <a:pPr marL="0" indent="0">
              <a:buNone/>
            </a:pPr>
            <a:endParaRPr lang="en-US" dirty="0"/>
          </a:p>
          <a:p>
            <a:pPr marL="0" indent="0">
              <a:buNone/>
            </a:pPr>
            <a:r>
              <a:rPr lang="en-US" dirty="0"/>
              <a:t>Assignment #2:  Problems 1-7</a:t>
            </a:r>
          </a:p>
          <a:p>
            <a:pPr marL="0" indent="0">
              <a:buNone/>
            </a:pPr>
            <a:endParaRPr lang="en-US" dirty="0"/>
          </a:p>
          <a:p>
            <a:pPr marL="0" indent="0">
              <a:buNone/>
            </a:pPr>
            <a:r>
              <a:rPr lang="en-US" dirty="0"/>
              <a:t>Lab:  Freezing point depression</a:t>
            </a:r>
          </a:p>
        </p:txBody>
      </p:sp>
    </p:spTree>
    <p:extLst>
      <p:ext uri="{BB962C8B-B14F-4D97-AF65-F5344CB8AC3E}">
        <p14:creationId xmlns:p14="http://schemas.microsoft.com/office/powerpoint/2010/main" val="3811982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2436BB28-1E3F-EE2E-1DBC-C3716288D7E6}"/>
              </a:ext>
            </a:extLst>
          </p:cNvPr>
          <p:cNvSpPr>
            <a:spLocks noGrp="1"/>
          </p:cNvSpPr>
          <p:nvPr>
            <p:ph type="title"/>
          </p:nvPr>
        </p:nvSpPr>
        <p:spPr/>
        <p:txBody>
          <a:bodyPr>
            <a:normAutofit fontScale="90000"/>
          </a:bodyPr>
          <a:lstStyle/>
          <a:p>
            <a:pPr algn="ctr"/>
            <a:r>
              <a:rPr lang="en-US" dirty="0"/>
              <a:t>Chapter 11, Section 3:  Pressure of solutions with </a:t>
            </a:r>
            <a:r>
              <a:rPr lang="en-US" dirty="0" err="1"/>
              <a:t>Raoult’s</a:t>
            </a:r>
            <a:r>
              <a:rPr lang="en-US" dirty="0"/>
              <a:t> Law and </a:t>
            </a:r>
            <a:br>
              <a:rPr lang="en-US" dirty="0"/>
            </a:br>
            <a:r>
              <a:rPr lang="en-US" dirty="0"/>
              <a:t>Pascal’s Law</a:t>
            </a:r>
          </a:p>
        </p:txBody>
      </p:sp>
      <p:sp>
        <p:nvSpPr>
          <p:cNvPr id="10" name="Content Placeholder 9">
            <a:extLst>
              <a:ext uri="{FF2B5EF4-FFF2-40B4-BE49-F238E27FC236}">
                <a16:creationId xmlns:a16="http://schemas.microsoft.com/office/drawing/2014/main" id="{6FF4436B-FE60-68AD-5867-AE66869B8704}"/>
              </a:ext>
            </a:extLst>
          </p:cNvPr>
          <p:cNvSpPr>
            <a:spLocks noGrp="1"/>
          </p:cNvSpPr>
          <p:nvPr>
            <p:ph idx="1"/>
          </p:nvPr>
        </p:nvSpPr>
        <p:spPr>
          <a:xfrm>
            <a:off x="402771" y="1817914"/>
            <a:ext cx="11625943" cy="4953000"/>
          </a:xfrm>
        </p:spPr>
        <p:txBody>
          <a:bodyPr>
            <a:normAutofit/>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Raoult’s Law</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describes that the presence of a nonvolatile solute lowers the vapor pressure of </a:t>
            </a:r>
            <a:r>
              <a:rPr lang="en-US" sz="2400" kern="100">
                <a:effectLst/>
                <a:latin typeface="Calibri" panose="020F0502020204030204" pitchFamily="34" charset="0"/>
                <a:ea typeface="Calibri" panose="020F0502020204030204" pitchFamily="34" charset="0"/>
                <a:cs typeface="Times New Roman" panose="02020603050405020304" pitchFamily="18" charset="0"/>
              </a:rPr>
              <a:t>a solution.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err="1">
                <a:effectLst/>
                <a:latin typeface="Calibri" panose="020F0502020204030204" pitchFamily="34" charset="0"/>
                <a:ea typeface="Calibri" panose="020F0502020204030204" pitchFamily="34" charset="0"/>
                <a:cs typeface="Times New Roman" panose="02020603050405020304" pitchFamily="18" charset="0"/>
              </a:rPr>
              <a:t>P</a:t>
            </a:r>
            <a:r>
              <a:rPr lang="en-US" sz="2400" b="1" kern="100" baseline="-25000" dirty="0" err="1">
                <a:effectLst/>
                <a:latin typeface="Calibri" panose="020F0502020204030204" pitchFamily="34" charset="0"/>
                <a:ea typeface="Calibri" panose="020F0502020204030204" pitchFamily="34" charset="0"/>
                <a:cs typeface="Times New Roman" panose="02020603050405020304" pitchFamily="18" charset="0"/>
              </a:rPr>
              <a:t>solution</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2400" b="1" kern="100" dirty="0" err="1">
                <a:effectLst/>
                <a:latin typeface="Calibri" panose="020F0502020204030204" pitchFamily="34" charset="0"/>
                <a:ea typeface="Calibri" panose="020F0502020204030204" pitchFamily="34" charset="0"/>
                <a:cs typeface="Times New Roman" panose="02020603050405020304" pitchFamily="18" charset="0"/>
              </a:rPr>
              <a:t>X</a:t>
            </a:r>
            <a:r>
              <a:rPr lang="en-US" sz="2400" b="1" kern="100" baseline="-25000" dirty="0" err="1">
                <a:effectLst/>
                <a:latin typeface="Calibri" panose="020F0502020204030204" pitchFamily="34" charset="0"/>
                <a:ea typeface="Calibri" panose="020F0502020204030204" pitchFamily="34" charset="0"/>
                <a:cs typeface="Times New Roman" panose="02020603050405020304" pitchFamily="18" charset="0"/>
              </a:rPr>
              <a:t>solvent</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P</a:t>
            </a:r>
            <a:r>
              <a:rPr lang="en-US" sz="2400" b="1"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solvent</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err="1">
                <a:effectLst/>
                <a:latin typeface="Calibri" panose="020F0502020204030204" pitchFamily="34" charset="0"/>
                <a:ea typeface="Calibri" panose="020F0502020204030204" pitchFamily="34" charset="0"/>
                <a:cs typeface="Times New Roman" panose="02020603050405020304" pitchFamily="18" charset="0"/>
              </a:rPr>
              <a:t>X</a:t>
            </a:r>
            <a:r>
              <a:rPr lang="en-US" sz="2400" b="1" kern="100" baseline="-25000" dirty="0" err="1">
                <a:effectLst/>
                <a:latin typeface="Calibri" panose="020F0502020204030204" pitchFamily="34" charset="0"/>
                <a:ea typeface="Calibri" panose="020F0502020204030204" pitchFamily="34" charset="0"/>
                <a:cs typeface="Times New Roman" panose="02020603050405020304" pitchFamily="18" charset="0"/>
              </a:rPr>
              <a:t>solvent</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mole fraction of solvent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P</a:t>
            </a:r>
            <a:r>
              <a:rPr lang="en-US" sz="2400" b="1"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solvent</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vapor pressure solvent</a:t>
            </a:r>
          </a:p>
          <a:p>
            <a:pPr marL="0" indent="0">
              <a:lnSpc>
                <a:spcPct val="107000"/>
              </a:lnSpc>
              <a:spcBef>
                <a:spcPts val="0"/>
              </a:spcBef>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Equilibrium vapor pressure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pressure of a liquid in equilibrium with its vapor</a:t>
            </a:r>
          </a:p>
          <a:p>
            <a:pPr marL="0" marR="0" indent="0">
              <a:lnSpc>
                <a:spcPct val="107000"/>
              </a:lnSpc>
              <a:spcBef>
                <a:spcPts val="0"/>
              </a:spcBef>
              <a:spcAft>
                <a:spcPts val="8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				Liquid + energy        	vapor</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Boiling liquids are dependent on their equilibrium vapor pressure</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Pascal’s law</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pressure on the surface of a liquid acts the same throughout the liquid</a:t>
            </a:r>
          </a:p>
          <a:p>
            <a:pPr marL="0" marR="0" indent="0">
              <a:lnSpc>
                <a:spcPct val="107000"/>
              </a:lnSpc>
              <a:spcBef>
                <a:spcPts val="0"/>
              </a:spcBef>
              <a:spcAft>
                <a:spcPts val="800"/>
              </a:spcAft>
              <a:buNone/>
            </a:pP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cxnSp>
        <p:nvCxnSpPr>
          <p:cNvPr id="6" name="Straight Arrow Connector 5">
            <a:extLst>
              <a:ext uri="{FF2B5EF4-FFF2-40B4-BE49-F238E27FC236}">
                <a16:creationId xmlns:a16="http://schemas.microsoft.com/office/drawing/2014/main" id="{A80555A8-73C7-4255-E665-44B2EB64D68D}"/>
              </a:ext>
            </a:extLst>
          </p:cNvPr>
          <p:cNvCxnSpPr>
            <a:cxnSpLocks/>
          </p:cNvCxnSpPr>
          <p:nvPr/>
        </p:nvCxnSpPr>
        <p:spPr>
          <a:xfrm>
            <a:off x="6096000" y="4842782"/>
            <a:ext cx="664029" cy="0"/>
          </a:xfrm>
          <a:prstGeom prst="straightConnector1">
            <a:avLst/>
          </a:prstGeom>
          <a:ln w="28575">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386973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fade">
                                      <p:cBhvr>
                                        <p:cTn id="15" dur="500"/>
                                        <p:tgtEl>
                                          <p:spTgt spid="10">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4" end="4"/>
                                            </p:txEl>
                                          </p:spTgt>
                                        </p:tgtEl>
                                        <p:attrNameLst>
                                          <p:attrName>style.visibility</p:attrName>
                                        </p:attrNameLst>
                                      </p:cBhvr>
                                      <p:to>
                                        <p:strVal val="visible"/>
                                      </p:to>
                                    </p:set>
                                    <p:animEffect transition="in" filter="fade">
                                      <p:cBhvr>
                                        <p:cTn id="20" dur="500"/>
                                        <p:tgtEl>
                                          <p:spTgt spid="10">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xEl>
                                              <p:pRg st="5" end="5"/>
                                            </p:txEl>
                                          </p:spTgt>
                                        </p:tgtEl>
                                        <p:attrNameLst>
                                          <p:attrName>style.visibility</p:attrName>
                                        </p:attrNameLst>
                                      </p:cBhvr>
                                      <p:to>
                                        <p:strVal val="visible"/>
                                      </p:to>
                                    </p:set>
                                    <p:animEffect transition="in" filter="fade">
                                      <p:cBhvr>
                                        <p:cTn id="23" dur="500"/>
                                        <p:tgtEl>
                                          <p:spTgt spid="10">
                                            <p:txEl>
                                              <p:pRg st="5" end="5"/>
                                            </p:txEl>
                                          </p:spTgt>
                                        </p:tgtEl>
                                      </p:cBhvr>
                                    </p:animEffect>
                                  </p:childTnLst>
                                </p:cTn>
                              </p:par>
                              <p:par>
                                <p:cTn id="24" presetID="1"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xEl>
                                              <p:pRg st="6" end="6"/>
                                            </p:txEl>
                                          </p:spTgt>
                                        </p:tgtEl>
                                        <p:attrNameLst>
                                          <p:attrName>style.visibility</p:attrName>
                                        </p:attrNameLst>
                                      </p:cBhvr>
                                      <p:to>
                                        <p:strVal val="visible"/>
                                      </p:to>
                                    </p:set>
                                    <p:animEffect transition="in" filter="fade">
                                      <p:cBhvr>
                                        <p:cTn id="30" dur="500"/>
                                        <p:tgtEl>
                                          <p:spTgt spid="10">
                                            <p:txEl>
                                              <p:pRg st="6" end="6"/>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0">
                                            <p:txEl>
                                              <p:pRg st="7" end="7"/>
                                            </p:txEl>
                                          </p:spTgt>
                                        </p:tgtEl>
                                        <p:attrNameLst>
                                          <p:attrName>style.visibility</p:attrName>
                                        </p:attrNameLst>
                                      </p:cBhvr>
                                      <p:to>
                                        <p:strVal val="visible"/>
                                      </p:to>
                                    </p:set>
                                    <p:animEffect transition="in" filter="fade">
                                      <p:cBhvr>
                                        <p:cTn id="33"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DF502-5983-AF69-B7C7-39E4592A5D2A}"/>
              </a:ext>
            </a:extLst>
          </p:cNvPr>
          <p:cNvSpPr>
            <a:spLocks noGrp="1"/>
          </p:cNvSpPr>
          <p:nvPr>
            <p:ph type="title"/>
          </p:nvPr>
        </p:nvSpPr>
        <p:spPr/>
        <p:txBody>
          <a:bodyPr>
            <a:normAutofit fontScale="90000"/>
          </a:bodyPr>
          <a:lstStyle/>
          <a:p>
            <a:pPr algn="ctr"/>
            <a:r>
              <a:rPr lang="en-US" dirty="0"/>
              <a:t>Chapter 11, Section 3:  Pressure of solutions with </a:t>
            </a:r>
            <a:r>
              <a:rPr lang="en-US" dirty="0" err="1"/>
              <a:t>Raoult’s</a:t>
            </a:r>
            <a:r>
              <a:rPr lang="en-US" dirty="0"/>
              <a:t> Law and </a:t>
            </a:r>
            <a:br>
              <a:rPr lang="en-US" dirty="0"/>
            </a:br>
            <a:r>
              <a:rPr lang="en-US" dirty="0"/>
              <a:t>Pascal’s Law</a:t>
            </a:r>
          </a:p>
        </p:txBody>
      </p:sp>
      <p:sp>
        <p:nvSpPr>
          <p:cNvPr id="5" name="Content Placeholder 4">
            <a:extLst>
              <a:ext uri="{FF2B5EF4-FFF2-40B4-BE49-F238E27FC236}">
                <a16:creationId xmlns:a16="http://schemas.microsoft.com/office/drawing/2014/main" id="{BF6A443A-7738-062F-A54D-C38374E5B3E0}"/>
              </a:ext>
            </a:extLst>
          </p:cNvPr>
          <p:cNvSpPr>
            <a:spLocks noGrp="1"/>
          </p:cNvSpPr>
          <p:nvPr>
            <p:ph idx="1"/>
          </p:nvPr>
        </p:nvSpPr>
        <p:spPr>
          <a:xfrm>
            <a:off x="1120000" y="2141537"/>
            <a:ext cx="10233800" cy="4351338"/>
          </a:xfrm>
        </p:spPr>
        <p:txBody>
          <a:bodyPr>
            <a:normAutofit fontScale="92500" lnSpcReduction="10000"/>
          </a:bodyPr>
          <a:lstStyle/>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4:  Calculate the vapor pressure at 25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for a solution prepared by dissolving 158.0 grams of table sugar (C</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12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11</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342 g/mole) in 643.5 cm</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of water.  At 25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the density of water is 0.9971 g/cm</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the vapor pressure is 23.76 torr.</a:t>
            </a:r>
          </a:p>
          <a:p>
            <a:pPr marL="0" indent="0">
              <a:buNone/>
            </a:pPr>
            <a:endParaRPr lang="en-US" sz="3600" dirty="0"/>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5:  A mixture of 10 mL of octane (C</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8</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8</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density = 0.75 g/mL) at a pressure of 150 torr and 15 mL butane (C</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10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density = 0.98 g/mL) at a pressure of 100 torr is mixed in a closed container.  Calculate the a) vapor pressure of the solution, and b) mole fraction of the two gases in the vapor.</a:t>
            </a:r>
          </a:p>
          <a:p>
            <a:pPr marL="0" indent="0">
              <a:buNone/>
            </a:pPr>
            <a:endParaRPr lang="en-US" sz="3600" dirty="0"/>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6:  Predict the vapor pressure of a solution prepared by mixing 35.0 grams of solid Na</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(molar mass = 142 g/mole) with 175 grams of water at 25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(Vapor pressure of water @ 25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 23.76 torr)</a:t>
            </a:r>
          </a:p>
          <a:p>
            <a:pPr marL="0" indent="0">
              <a:buNone/>
            </a:pPr>
            <a:endParaRPr lang="en-US" dirty="0"/>
          </a:p>
        </p:txBody>
      </p:sp>
    </p:spTree>
    <p:extLst>
      <p:ext uri="{BB962C8B-B14F-4D97-AF65-F5344CB8AC3E}">
        <p14:creationId xmlns:p14="http://schemas.microsoft.com/office/powerpoint/2010/main" val="2811527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par>
                                <p:cTn id="13" presetID="10" presetClass="exit" presetSubtype="0" fill="hold" nodeType="withEffect">
                                  <p:stCondLst>
                                    <p:cond delay="0"/>
                                  </p:stCondLst>
                                  <p:childTnLst>
                                    <p:animEffect transition="out" filter="fade">
                                      <p:cBhvr>
                                        <p:cTn id="14" dur="500"/>
                                        <p:tgtEl>
                                          <p:spTgt spid="5">
                                            <p:txEl>
                                              <p:pRg st="0" end="0"/>
                                            </p:txEl>
                                          </p:spTgt>
                                        </p:tgtEl>
                                      </p:cBhvr>
                                    </p:animEffect>
                                    <p:set>
                                      <p:cBhvr>
                                        <p:cTn id="15" dur="1" fill="hold">
                                          <p:stCondLst>
                                            <p:cond delay="499"/>
                                          </p:stCondLst>
                                        </p:cTn>
                                        <p:tgtEl>
                                          <p:spTgt spid="5">
                                            <p:txEl>
                                              <p:pRg st="0" end="0"/>
                                            </p:txEl>
                                          </p:spTgt>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Effect transition="in" filter="fade">
                                      <p:cBhvr>
                                        <p:cTn id="20" dur="500"/>
                                        <p:tgtEl>
                                          <p:spTgt spid="5">
                                            <p:txEl>
                                              <p:pRg st="4" end="4"/>
                                            </p:txEl>
                                          </p:spTgt>
                                        </p:tgtEl>
                                      </p:cBhvr>
                                    </p:animEffect>
                                  </p:childTnLst>
                                </p:cTn>
                              </p:par>
                              <p:par>
                                <p:cTn id="21" presetID="10" presetClass="exit" presetSubtype="0" fill="hold" nodeType="withEffect">
                                  <p:stCondLst>
                                    <p:cond delay="0"/>
                                  </p:stCondLst>
                                  <p:childTnLst>
                                    <p:animEffect transition="out" filter="fade">
                                      <p:cBhvr>
                                        <p:cTn id="22" dur="500"/>
                                        <p:tgtEl>
                                          <p:spTgt spid="5">
                                            <p:txEl>
                                              <p:pRg st="2" end="2"/>
                                            </p:txEl>
                                          </p:spTgt>
                                        </p:tgtEl>
                                      </p:cBhvr>
                                    </p:animEffect>
                                    <p:set>
                                      <p:cBhvr>
                                        <p:cTn id="23" dur="1" fill="hold">
                                          <p:stCondLst>
                                            <p:cond delay="499"/>
                                          </p:stCondLst>
                                        </p:cTn>
                                        <p:tgtEl>
                                          <p:spTgt spid="5">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F7B22-09C0-88F3-CA92-9D7EA24B9C23}"/>
              </a:ext>
            </a:extLst>
          </p:cNvPr>
          <p:cNvSpPr>
            <a:spLocks noGrp="1"/>
          </p:cNvSpPr>
          <p:nvPr>
            <p:ph type="title"/>
          </p:nvPr>
        </p:nvSpPr>
        <p:spPr/>
        <p:txBody>
          <a:bodyPr>
            <a:normAutofit fontScale="90000"/>
          </a:bodyPr>
          <a:lstStyle/>
          <a:p>
            <a:pPr algn="ctr"/>
            <a:r>
              <a:rPr lang="en-US" dirty="0"/>
              <a:t>Chapter 11, Section 3:  Pressure of solutions with </a:t>
            </a:r>
            <a:r>
              <a:rPr lang="en-US" dirty="0" err="1"/>
              <a:t>Raoult’s</a:t>
            </a:r>
            <a:r>
              <a:rPr lang="en-US" dirty="0"/>
              <a:t> Law and </a:t>
            </a:r>
            <a:br>
              <a:rPr lang="en-US" dirty="0"/>
            </a:br>
            <a:r>
              <a:rPr lang="en-US" dirty="0"/>
              <a:t>Pascal’s Law</a:t>
            </a:r>
          </a:p>
        </p:txBody>
      </p:sp>
      <p:sp>
        <p:nvSpPr>
          <p:cNvPr id="3" name="Content Placeholder 2">
            <a:extLst>
              <a:ext uri="{FF2B5EF4-FFF2-40B4-BE49-F238E27FC236}">
                <a16:creationId xmlns:a16="http://schemas.microsoft.com/office/drawing/2014/main" id="{14A4D005-2D36-59F4-D36E-3A0FE69C43CA}"/>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dirty="0"/>
              <a:t>Assignment #3:  Problems 1-4</a:t>
            </a:r>
          </a:p>
          <a:p>
            <a:endParaRPr lang="en-US" dirty="0"/>
          </a:p>
        </p:txBody>
      </p:sp>
    </p:spTree>
    <p:extLst>
      <p:ext uri="{BB962C8B-B14F-4D97-AF65-F5344CB8AC3E}">
        <p14:creationId xmlns:p14="http://schemas.microsoft.com/office/powerpoint/2010/main" val="2141813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6F281-EE7C-386D-E506-FB4FC3790229}"/>
              </a:ext>
            </a:extLst>
          </p:cNvPr>
          <p:cNvSpPr>
            <a:spLocks noGrp="1"/>
          </p:cNvSpPr>
          <p:nvPr>
            <p:ph type="title"/>
          </p:nvPr>
        </p:nvSpPr>
        <p:spPr>
          <a:xfrm>
            <a:off x="697300" y="119062"/>
            <a:ext cx="10515600" cy="1325563"/>
          </a:xfrm>
        </p:spPr>
        <p:txBody>
          <a:bodyPr>
            <a:normAutofit fontScale="90000"/>
          </a:bodyPr>
          <a:lstStyle/>
          <a:p>
            <a:pPr algn="ctr"/>
            <a:r>
              <a:rPr lang="en-US" dirty="0"/>
              <a:t>Chapter 11, Section 4:  Intermolecular Forces (IMFs)</a:t>
            </a:r>
          </a:p>
        </p:txBody>
      </p:sp>
      <p:sp>
        <p:nvSpPr>
          <p:cNvPr id="5" name="Content Placeholder 4">
            <a:extLst>
              <a:ext uri="{FF2B5EF4-FFF2-40B4-BE49-F238E27FC236}">
                <a16:creationId xmlns:a16="http://schemas.microsoft.com/office/drawing/2014/main" id="{5B9A7A55-EE5E-8C85-D61C-643CF8DA30F4}"/>
              </a:ext>
            </a:extLst>
          </p:cNvPr>
          <p:cNvSpPr>
            <a:spLocks noGrp="1"/>
          </p:cNvSpPr>
          <p:nvPr>
            <p:ph idx="1"/>
          </p:nvPr>
        </p:nvSpPr>
        <p:spPr>
          <a:xfrm>
            <a:off x="979100" y="1444624"/>
            <a:ext cx="10233800" cy="5489575"/>
          </a:xfrm>
        </p:spPr>
        <p:txBody>
          <a:bodyPr>
            <a:noAutofit/>
          </a:bodyPr>
          <a:lstStyle/>
          <a:p>
            <a:pPr marL="0" marR="0" indent="0">
              <a:lnSpc>
                <a:spcPct val="107000"/>
              </a:lnSpc>
              <a:spcBef>
                <a:spcPts val="0"/>
              </a:spcBef>
              <a:spcAft>
                <a:spcPts val="800"/>
              </a:spcAft>
              <a:buNone/>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Intermolecular and Intramolecular bonds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3 common intramolecular forces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1)</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3)</a:t>
            </a: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List these forces from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weakest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to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strongest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3 common intermolecular forces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1)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3)</a:t>
            </a: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List these forces from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weakest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to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strongest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dirty="0"/>
          </a:p>
        </p:txBody>
      </p:sp>
      <p:pic>
        <p:nvPicPr>
          <p:cNvPr id="4" name="Picture 3" descr="A group of cartoon characters&#10;&#10;AI-generated content may be incorrect.">
            <a:extLst>
              <a:ext uri="{FF2B5EF4-FFF2-40B4-BE49-F238E27FC236}">
                <a16:creationId xmlns:a16="http://schemas.microsoft.com/office/drawing/2014/main" id="{AD867BDD-8C7D-232F-0BDE-43C3DE381D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5568" y="0"/>
            <a:ext cx="8180863" cy="6858000"/>
          </a:xfrm>
          <a:prstGeom prst="rect">
            <a:avLst/>
          </a:prstGeom>
        </p:spPr>
      </p:pic>
    </p:spTree>
    <p:extLst>
      <p:ext uri="{BB962C8B-B14F-4D97-AF65-F5344CB8AC3E}">
        <p14:creationId xmlns:p14="http://schemas.microsoft.com/office/powerpoint/2010/main" val="137214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500"/>
                                        <p:tgtEl>
                                          <p:spTgt spid="5">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fade">
                                      <p:cBhvr>
                                        <p:cTn id="31" dur="500"/>
                                        <p:tgtEl>
                                          <p:spTgt spid="5">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Effect transition="in" filter="fade">
                                      <p:cBhvr>
                                        <p:cTn id="34" dur="500"/>
                                        <p:tgtEl>
                                          <p:spTgt spid="5">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fade">
                                      <p:cBhvr>
                                        <p:cTn id="37" dur="500"/>
                                        <p:tgtEl>
                                          <p:spTgt spid="5">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5">
                                            <p:txEl>
                                              <p:pRg st="9" end="9"/>
                                            </p:txEl>
                                          </p:spTgt>
                                        </p:tgtEl>
                                        <p:attrNameLst>
                                          <p:attrName>style.visibility</p:attrName>
                                        </p:attrNameLst>
                                      </p:cBhvr>
                                      <p:to>
                                        <p:strVal val="visible"/>
                                      </p:to>
                                    </p:set>
                                    <p:animEffect transition="in" filter="fade">
                                      <p:cBhvr>
                                        <p:cTn id="40" dur="500"/>
                                        <p:tgtEl>
                                          <p:spTgt spid="5">
                                            <p:txEl>
                                              <p:pRg st="9" end="9"/>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animEffect transition="in" filter="fade">
                                      <p:cBhvr>
                                        <p:cTn id="43" dur="500"/>
                                        <p:tgtEl>
                                          <p:spTgt spid="5">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500"/>
                                        <p:tgtEl>
                                          <p:spTgt spid="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nodeType="clickEffect">
                                  <p:stCondLst>
                                    <p:cond delay="0"/>
                                  </p:stCondLst>
                                  <p:childTnLst>
                                    <p:animEffect transition="out" filter="fade">
                                      <p:cBhvr>
                                        <p:cTn id="52" dur="500"/>
                                        <p:tgtEl>
                                          <p:spTgt spid="4"/>
                                        </p:tgtEl>
                                      </p:cBhvr>
                                    </p:animEffect>
                                    <p:set>
                                      <p:cBhvr>
                                        <p:cTn id="5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B4D6DC-C2E1-E1D0-DF37-A3EDF0FB6530}"/>
              </a:ext>
            </a:extLst>
          </p:cNvPr>
          <p:cNvSpPr>
            <a:spLocks noGrp="1"/>
          </p:cNvSpPr>
          <p:nvPr>
            <p:ph type="title"/>
          </p:nvPr>
        </p:nvSpPr>
        <p:spPr/>
        <p:txBody>
          <a:bodyPr>
            <a:normAutofit fontScale="90000"/>
          </a:bodyPr>
          <a:lstStyle/>
          <a:p>
            <a:pPr algn="ctr"/>
            <a:r>
              <a:rPr lang="en-US" dirty="0"/>
              <a:t>Chapter 11, Section 4:  Intermolecular Forces (IMFs)</a:t>
            </a:r>
          </a:p>
        </p:txBody>
      </p:sp>
      <p:sp>
        <p:nvSpPr>
          <p:cNvPr id="6" name="Content Placeholder 5">
            <a:extLst>
              <a:ext uri="{FF2B5EF4-FFF2-40B4-BE49-F238E27FC236}">
                <a16:creationId xmlns:a16="http://schemas.microsoft.com/office/drawing/2014/main" id="{0A8EA165-CC48-C384-F3C3-7C3C4A61C55F}"/>
              </a:ext>
            </a:extLst>
          </p:cNvPr>
          <p:cNvSpPr>
            <a:spLocks noGrp="1"/>
          </p:cNvSpPr>
          <p:nvPr>
            <p:ph idx="1"/>
          </p:nvPr>
        </p:nvSpPr>
        <p:spPr/>
        <p:txBody>
          <a:bodyPr/>
          <a:lstStyle/>
          <a:p>
            <a:pPr marL="0" indent="0">
              <a:buNone/>
            </a:pPr>
            <a:endParaRPr lang="en-US" sz="24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Hydrogen bonding, </a:t>
            </a:r>
            <a:r>
              <a:rPr lang="en-US" sz="2400" u="sng" kern="100" dirty="0">
                <a:latin typeface="Calibri" panose="020F0502020204030204" pitchFamily="34" charset="0"/>
                <a:ea typeface="Calibri" panose="020F0502020204030204" pitchFamily="34" charset="0"/>
                <a:cs typeface="Times New Roman" panose="02020603050405020304" pitchFamily="18" charset="0"/>
              </a:rPr>
              <a:t>dipole-dipole</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 forces, London dispersion forces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List the intermolecular forces present in CH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OH,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Ar</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Ne, CH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OCH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then rank them from lowest to highest boiling point.</a:t>
            </a:r>
          </a:p>
          <a:p>
            <a:pPr marL="0" indent="0">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6072194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5" end="5"/>
                                            </p:txEl>
                                          </p:spTgt>
                                        </p:tgtEl>
                                        <p:attrNameLst>
                                          <p:attrName>style.visibility</p:attrName>
                                        </p:attrNameLst>
                                      </p:cBhvr>
                                      <p:to>
                                        <p:strVal val="visible"/>
                                      </p:to>
                                    </p:set>
                                    <p:animEffect transition="in" filter="fade">
                                      <p:cBhvr>
                                        <p:cTn id="1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B4D6DC-C2E1-E1D0-DF37-A3EDF0FB6530}"/>
              </a:ext>
            </a:extLst>
          </p:cNvPr>
          <p:cNvSpPr>
            <a:spLocks noGrp="1"/>
          </p:cNvSpPr>
          <p:nvPr>
            <p:ph type="title"/>
          </p:nvPr>
        </p:nvSpPr>
        <p:spPr>
          <a:xfrm>
            <a:off x="832757" y="0"/>
            <a:ext cx="10515600" cy="1325563"/>
          </a:xfrm>
        </p:spPr>
        <p:txBody>
          <a:bodyPr>
            <a:normAutofit fontScale="90000"/>
          </a:bodyPr>
          <a:lstStyle/>
          <a:p>
            <a:pPr algn="ctr"/>
            <a:r>
              <a:rPr lang="en-US" dirty="0"/>
              <a:t>Chapter 11, Section 4:  Intermolecular Forces (IMFs)</a:t>
            </a:r>
          </a:p>
        </p:txBody>
      </p:sp>
      <p:sp>
        <p:nvSpPr>
          <p:cNvPr id="6" name="Content Placeholder 5">
            <a:extLst>
              <a:ext uri="{FF2B5EF4-FFF2-40B4-BE49-F238E27FC236}">
                <a16:creationId xmlns:a16="http://schemas.microsoft.com/office/drawing/2014/main" id="{0A8EA165-CC48-C384-F3C3-7C3C4A61C55F}"/>
              </a:ext>
            </a:extLst>
          </p:cNvPr>
          <p:cNvSpPr>
            <a:spLocks noGrp="1"/>
          </p:cNvSpPr>
          <p:nvPr>
            <p:ph idx="1"/>
          </p:nvPr>
        </p:nvSpPr>
        <p:spPr>
          <a:xfrm>
            <a:off x="97971" y="1469570"/>
            <a:ext cx="11985172" cy="5388429"/>
          </a:xfrm>
        </p:spPr>
        <p:txBody>
          <a:bodyPr>
            <a:normAutofit fontScale="77500" lnSpcReduction="20000"/>
          </a:bodyPr>
          <a:lstStyle/>
          <a:p>
            <a:pPr marL="0" marR="0" indent="0">
              <a:lnSpc>
                <a:spcPct val="107000"/>
              </a:lnSpc>
              <a:spcBef>
                <a:spcPts val="0"/>
              </a:spcBef>
              <a:spcAft>
                <a:spcPts val="800"/>
              </a:spcAft>
              <a:buNone/>
            </a:pP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What determines the strength of the following forces</a:t>
            </a:r>
          </a:p>
          <a:p>
            <a:pPr marL="0" indent="0">
              <a:lnSpc>
                <a:spcPct val="107000"/>
              </a:lnSpc>
              <a:spcBef>
                <a:spcPts val="0"/>
              </a:spcBef>
              <a:spcAft>
                <a:spcPts val="800"/>
              </a:spcAft>
              <a:buNone/>
            </a:pP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Dipole-dipole forces	Hydrogen bonding forces 	London dispersion forces</a:t>
            </a:r>
          </a:p>
          <a:p>
            <a:pPr marL="0" marR="0" indent="0">
              <a:lnSpc>
                <a:spcPct val="107000"/>
              </a:lnSpc>
              <a:spcBef>
                <a:spcPts val="0"/>
              </a:spcBef>
              <a:spcAft>
                <a:spcPts val="800"/>
              </a:spcAft>
              <a:buNone/>
            </a:pPr>
            <a:r>
              <a:rPr lang="en-US" sz="3100" kern="100" dirty="0">
                <a:latin typeface="Calibri" panose="020F0502020204030204" pitchFamily="34" charset="0"/>
                <a:ea typeface="Calibri" panose="020F0502020204030204" pitchFamily="34" charset="0"/>
                <a:cs typeface="Times New Roman" panose="02020603050405020304" pitchFamily="18" charset="0"/>
              </a:rPr>
              <a:t>	</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Draw a picture of an ion-induced dipole:</a:t>
            </a:r>
          </a:p>
          <a:p>
            <a:pPr marL="0" marR="0" indent="0">
              <a:lnSpc>
                <a:spcPct val="107000"/>
              </a:lnSpc>
              <a:spcBef>
                <a:spcPts val="0"/>
              </a:spcBef>
              <a:spcAft>
                <a:spcPts val="800"/>
              </a:spcAft>
              <a:buNone/>
            </a:pP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Draw a picture of a dipole-induced dipole:</a:t>
            </a:r>
          </a:p>
          <a:p>
            <a:pPr marL="0" marR="0" indent="0">
              <a:lnSpc>
                <a:spcPct val="107000"/>
              </a:lnSpc>
              <a:spcBef>
                <a:spcPts val="0"/>
              </a:spcBef>
              <a:spcAft>
                <a:spcPts val="800"/>
              </a:spcAft>
              <a:buNone/>
            </a:pP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Identify the main type of intermolecular force in the following:</a:t>
            </a:r>
          </a:p>
          <a:p>
            <a:pPr marL="0" indent="0">
              <a:lnSpc>
                <a:spcPct val="107000"/>
              </a:lnSpc>
              <a:spcBef>
                <a:spcPts val="0"/>
              </a:spcBef>
              <a:spcAft>
                <a:spcPts val="800"/>
              </a:spcAft>
              <a:buNone/>
            </a:pP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Ne _________     </a:t>
            </a:r>
            <a:r>
              <a:rPr lang="en-US" sz="3100" kern="100" dirty="0" err="1">
                <a:effectLst/>
                <a:latin typeface="Calibri" panose="020F0502020204030204" pitchFamily="34" charset="0"/>
                <a:ea typeface="Calibri" panose="020F0502020204030204" pitchFamily="34" charset="0"/>
                <a:cs typeface="Times New Roman" panose="02020603050405020304" pitchFamily="18" charset="0"/>
              </a:rPr>
              <a:t>KCl</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_________ 	BCl</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_________           C</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H</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6</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_________</a:t>
            </a:r>
          </a:p>
          <a:p>
            <a:pPr marL="0" indent="0">
              <a:lnSpc>
                <a:spcPct val="107000"/>
              </a:lnSpc>
              <a:spcBef>
                <a:spcPts val="0"/>
              </a:spcBef>
              <a:spcAft>
                <a:spcPts val="800"/>
              </a:spcAft>
              <a:buNone/>
            </a:pP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NH</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_________   PH</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_________ 	NaCl in water _________</a:t>
            </a:r>
          </a:p>
          <a:p>
            <a:pPr marL="0" marR="0" indent="0">
              <a:lnSpc>
                <a:spcPct val="107000"/>
              </a:lnSpc>
              <a:spcBef>
                <a:spcPts val="0"/>
              </a:spcBef>
              <a:spcAft>
                <a:spcPts val="800"/>
              </a:spcAft>
              <a:buNone/>
            </a:pP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Which of the following molecule pairs are NOT involved in hydrogen bonding?</a:t>
            </a:r>
          </a:p>
          <a:p>
            <a:pPr marL="0" indent="0">
              <a:lnSpc>
                <a:spcPct val="107000"/>
              </a:lnSpc>
              <a:spcBef>
                <a:spcPts val="0"/>
              </a:spcBef>
              <a:spcAft>
                <a:spcPts val="800"/>
              </a:spcAft>
              <a:buNone/>
            </a:pP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1) HCOOH, H</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O	 2) H</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O, NH</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3 </a:t>
            </a:r>
            <a:r>
              <a:rPr lang="en-US" sz="3100" kern="100" baseline="-25000" dirty="0">
                <a:latin typeface="Calibri" panose="020F0502020204030204" pitchFamily="34" charset="0"/>
                <a:ea typeface="Calibri" panose="020F0502020204030204" pitchFamily="34" charset="0"/>
                <a:cs typeface="Times New Roman" panose="02020603050405020304" pitchFamily="18" charset="0"/>
              </a:rPr>
              <a:t>	</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3) CH</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OH, CH</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COOH		4) H</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and I</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3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Which of the following molecules interact primarily through London-dispersion forces?</a:t>
            </a:r>
          </a:p>
          <a:p>
            <a:pPr marL="0" marR="0" indent="0">
              <a:lnSpc>
                <a:spcPct val="107000"/>
              </a:lnSpc>
              <a:spcBef>
                <a:spcPts val="0"/>
              </a:spcBef>
              <a:spcAft>
                <a:spcPts val="800"/>
              </a:spcAft>
              <a:buNone/>
            </a:pP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1) SO</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2) CCl</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4	 </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3) CH</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Cl</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2	</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 4) H</a:t>
            </a:r>
            <a:r>
              <a:rPr lang="en-US" sz="31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3100" kern="100" dirty="0">
                <a:effectLst/>
                <a:latin typeface="Calibri" panose="020F0502020204030204" pitchFamily="34" charset="0"/>
                <a:ea typeface="Calibri" panose="020F0502020204030204" pitchFamily="34" charset="0"/>
                <a:cs typeface="Times New Roman" panose="02020603050405020304" pitchFamily="18" charset="0"/>
              </a:rPr>
              <a:t>S</a:t>
            </a:r>
          </a:p>
          <a:p>
            <a:pPr marL="0" marR="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baseline="-250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1287348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0" presetClass="exit" presetSubtype="0" fill="hold" grpId="0" nodeType="withEffect">
                                  <p:stCondLst>
                                    <p:cond delay="0"/>
                                  </p:stCondLst>
                                  <p:childTnLst>
                                    <p:animEffect transition="out" filter="fade">
                                      <p:cBhvr>
                                        <p:cTn id="17" dur="500"/>
                                        <p:tgtEl>
                                          <p:spTgt spid="6">
                                            <p:txEl>
                                              <p:pRg st="0" end="0"/>
                                            </p:txEl>
                                          </p:spTgt>
                                        </p:tgtEl>
                                      </p:cBhvr>
                                    </p:animEffect>
                                    <p:set>
                                      <p:cBhvr>
                                        <p:cTn id="18" dur="1" fill="hold">
                                          <p:stCondLst>
                                            <p:cond delay="499"/>
                                          </p:stCondLst>
                                        </p:cTn>
                                        <p:tgtEl>
                                          <p:spTgt spid="6">
                                            <p:txEl>
                                              <p:pRg st="0" end="0"/>
                                            </p:txEl>
                                          </p:spTgt>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6">
                                            <p:txEl>
                                              <p:pRg st="1" end="1"/>
                                            </p:txEl>
                                          </p:spTgt>
                                        </p:tgtEl>
                                      </p:cBhvr>
                                    </p:animEffect>
                                    <p:set>
                                      <p:cBhvr>
                                        <p:cTn id="21" dur="1" fill="hold">
                                          <p:stCondLst>
                                            <p:cond delay="499"/>
                                          </p:stCondLst>
                                        </p:cTn>
                                        <p:tgtEl>
                                          <p:spTgt spid="6">
                                            <p:txEl>
                                              <p:pRg st="1" end="1"/>
                                            </p:txEl>
                                          </p:spTgt>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3" end="3"/>
                                            </p:txEl>
                                          </p:spTgt>
                                        </p:tgtEl>
                                        <p:attrNameLst>
                                          <p:attrName>style.visibility</p:attrName>
                                        </p:attrNameLst>
                                      </p:cBhvr>
                                      <p:to>
                                        <p:strVal val="visible"/>
                                      </p:to>
                                    </p:set>
                                    <p:animEffect transition="in" filter="fade">
                                      <p:cBhvr>
                                        <p:cTn id="26" dur="500"/>
                                        <p:tgtEl>
                                          <p:spTgt spid="6">
                                            <p:txEl>
                                              <p:pRg st="3" end="3"/>
                                            </p:txEl>
                                          </p:spTgt>
                                        </p:tgtEl>
                                      </p:cBhvr>
                                    </p:animEffect>
                                  </p:childTnLst>
                                </p:cTn>
                              </p:par>
                              <p:par>
                                <p:cTn id="27" presetID="10" presetClass="exit" presetSubtype="0" fill="hold" grpId="0" nodeType="withEffect">
                                  <p:stCondLst>
                                    <p:cond delay="0"/>
                                  </p:stCondLst>
                                  <p:childTnLst>
                                    <p:animEffect transition="out" filter="fade">
                                      <p:cBhvr>
                                        <p:cTn id="28" dur="500"/>
                                        <p:tgtEl>
                                          <p:spTgt spid="6">
                                            <p:txEl>
                                              <p:pRg st="2" end="2"/>
                                            </p:txEl>
                                          </p:spTgt>
                                        </p:tgtEl>
                                      </p:cBhvr>
                                    </p:animEffect>
                                    <p:set>
                                      <p:cBhvr>
                                        <p:cTn id="29" dur="1" fill="hold">
                                          <p:stCondLst>
                                            <p:cond delay="499"/>
                                          </p:stCondLst>
                                        </p:cTn>
                                        <p:tgtEl>
                                          <p:spTgt spid="6">
                                            <p:txEl>
                                              <p:pRg st="2" end="2"/>
                                            </p:txEl>
                                          </p:spTgt>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
                                            <p:txEl>
                                              <p:pRg st="4" end="4"/>
                                            </p:txEl>
                                          </p:spTgt>
                                        </p:tgtEl>
                                        <p:attrNameLst>
                                          <p:attrName>style.visibility</p:attrName>
                                        </p:attrNameLst>
                                      </p:cBhvr>
                                      <p:to>
                                        <p:strVal val="visible"/>
                                      </p:to>
                                    </p:set>
                                    <p:animEffect transition="in" filter="fade">
                                      <p:cBhvr>
                                        <p:cTn id="34" dur="500"/>
                                        <p:tgtEl>
                                          <p:spTgt spid="6">
                                            <p:txEl>
                                              <p:pRg st="4" end="4"/>
                                            </p:txEl>
                                          </p:spTgt>
                                        </p:tgtEl>
                                      </p:cBhvr>
                                    </p:animEffect>
                                  </p:childTnLst>
                                </p:cTn>
                              </p:par>
                              <p:par>
                                <p:cTn id="35" presetID="10" presetClass="exit" presetSubtype="0" fill="hold" grpId="0" nodeType="withEffect">
                                  <p:stCondLst>
                                    <p:cond delay="0"/>
                                  </p:stCondLst>
                                  <p:childTnLst>
                                    <p:animEffect transition="out" filter="fade">
                                      <p:cBhvr>
                                        <p:cTn id="36" dur="500"/>
                                        <p:tgtEl>
                                          <p:spTgt spid="6">
                                            <p:txEl>
                                              <p:pRg st="3" end="3"/>
                                            </p:txEl>
                                          </p:spTgt>
                                        </p:tgtEl>
                                      </p:cBhvr>
                                    </p:animEffect>
                                    <p:set>
                                      <p:cBhvr>
                                        <p:cTn id="37" dur="1" fill="hold">
                                          <p:stCondLst>
                                            <p:cond delay="499"/>
                                          </p:stCondLst>
                                        </p:cTn>
                                        <p:tgtEl>
                                          <p:spTgt spid="6">
                                            <p:txEl>
                                              <p:pRg st="3" end="3"/>
                                            </p:txEl>
                                          </p:spTgt>
                                        </p:tgtEl>
                                        <p:attrNameLst>
                                          <p:attrName>style.visibility</p:attrName>
                                        </p:attrNameLst>
                                      </p:cBhvr>
                                      <p:to>
                                        <p:strVal val="hidden"/>
                                      </p:to>
                                    </p:set>
                                  </p:childTnLst>
                                </p:cTn>
                              </p:par>
                              <p:par>
                                <p:cTn id="38" presetID="10" presetClass="entr" presetSubtype="0" fill="hold" nodeType="withEffect">
                                  <p:stCondLst>
                                    <p:cond delay="0"/>
                                  </p:stCondLst>
                                  <p:childTnLst>
                                    <p:set>
                                      <p:cBhvr>
                                        <p:cTn id="39" dur="1" fill="hold">
                                          <p:stCondLst>
                                            <p:cond delay="0"/>
                                          </p:stCondLst>
                                        </p:cTn>
                                        <p:tgtEl>
                                          <p:spTgt spid="6">
                                            <p:txEl>
                                              <p:pRg st="5" end="5"/>
                                            </p:txEl>
                                          </p:spTgt>
                                        </p:tgtEl>
                                        <p:attrNameLst>
                                          <p:attrName>style.visibility</p:attrName>
                                        </p:attrNameLst>
                                      </p:cBhvr>
                                      <p:to>
                                        <p:strVal val="visible"/>
                                      </p:to>
                                    </p:set>
                                    <p:animEffect transition="in" filter="fade">
                                      <p:cBhvr>
                                        <p:cTn id="40" dur="500"/>
                                        <p:tgtEl>
                                          <p:spTgt spid="6">
                                            <p:txEl>
                                              <p:pRg st="5" end="5"/>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Effect transition="in" filter="fade">
                                      <p:cBhvr>
                                        <p:cTn id="43" dur="500"/>
                                        <p:tgtEl>
                                          <p:spTgt spid="6">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
                                            <p:txEl>
                                              <p:pRg st="7" end="7"/>
                                            </p:txEl>
                                          </p:spTgt>
                                        </p:tgtEl>
                                        <p:attrNameLst>
                                          <p:attrName>style.visibility</p:attrName>
                                        </p:attrNameLst>
                                      </p:cBhvr>
                                      <p:to>
                                        <p:strVal val="visible"/>
                                      </p:to>
                                    </p:set>
                                    <p:animEffect transition="in" filter="fade">
                                      <p:cBhvr>
                                        <p:cTn id="48" dur="500"/>
                                        <p:tgtEl>
                                          <p:spTgt spid="6">
                                            <p:txEl>
                                              <p:pRg st="7" end="7"/>
                                            </p:txEl>
                                          </p:spTgt>
                                        </p:tgtEl>
                                      </p:cBhvr>
                                    </p:animEffect>
                                  </p:childTnLst>
                                </p:cTn>
                              </p:par>
                              <p:par>
                                <p:cTn id="49" presetID="10" presetClass="exit" presetSubtype="0" fill="hold" grpId="0" nodeType="withEffect">
                                  <p:stCondLst>
                                    <p:cond delay="0"/>
                                  </p:stCondLst>
                                  <p:childTnLst>
                                    <p:animEffect transition="out" filter="fade">
                                      <p:cBhvr>
                                        <p:cTn id="50" dur="500"/>
                                        <p:tgtEl>
                                          <p:spTgt spid="6">
                                            <p:txEl>
                                              <p:pRg st="4" end="4"/>
                                            </p:txEl>
                                          </p:spTgt>
                                        </p:tgtEl>
                                      </p:cBhvr>
                                    </p:animEffect>
                                    <p:set>
                                      <p:cBhvr>
                                        <p:cTn id="51" dur="1" fill="hold">
                                          <p:stCondLst>
                                            <p:cond delay="499"/>
                                          </p:stCondLst>
                                        </p:cTn>
                                        <p:tgtEl>
                                          <p:spTgt spid="6">
                                            <p:txEl>
                                              <p:pRg st="4" end="4"/>
                                            </p:txEl>
                                          </p:spTgt>
                                        </p:tgtEl>
                                        <p:attrNameLst>
                                          <p:attrName>style.visibility</p:attrName>
                                        </p:attrNameLst>
                                      </p:cBhvr>
                                      <p:to>
                                        <p:strVal val="hidden"/>
                                      </p:to>
                                    </p:set>
                                  </p:childTnLst>
                                </p:cTn>
                              </p:par>
                              <p:par>
                                <p:cTn id="52" presetID="10" presetClass="exit" presetSubtype="0" fill="hold" grpId="0" nodeType="withEffect">
                                  <p:stCondLst>
                                    <p:cond delay="0"/>
                                  </p:stCondLst>
                                  <p:childTnLst>
                                    <p:animEffect transition="out" filter="fade">
                                      <p:cBhvr>
                                        <p:cTn id="53" dur="500"/>
                                        <p:tgtEl>
                                          <p:spTgt spid="6">
                                            <p:txEl>
                                              <p:pRg st="5" end="5"/>
                                            </p:txEl>
                                          </p:spTgt>
                                        </p:tgtEl>
                                      </p:cBhvr>
                                    </p:animEffect>
                                    <p:set>
                                      <p:cBhvr>
                                        <p:cTn id="54" dur="1" fill="hold">
                                          <p:stCondLst>
                                            <p:cond delay="499"/>
                                          </p:stCondLst>
                                        </p:cTn>
                                        <p:tgtEl>
                                          <p:spTgt spid="6">
                                            <p:txEl>
                                              <p:pRg st="5" end="5"/>
                                            </p:txEl>
                                          </p:spTgt>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6">
                                            <p:txEl>
                                              <p:pRg st="6" end="6"/>
                                            </p:txEl>
                                          </p:spTgt>
                                        </p:tgtEl>
                                      </p:cBhvr>
                                    </p:animEffect>
                                    <p:set>
                                      <p:cBhvr>
                                        <p:cTn id="57" dur="1" fill="hold">
                                          <p:stCondLst>
                                            <p:cond delay="499"/>
                                          </p:stCondLst>
                                        </p:cTn>
                                        <p:tgtEl>
                                          <p:spTgt spid="6">
                                            <p:txEl>
                                              <p:pRg st="6" end="6"/>
                                            </p:txEl>
                                          </p:spTgt>
                                        </p:tgtEl>
                                        <p:attrNameLst>
                                          <p:attrName>style.visibility</p:attrName>
                                        </p:attrNameLst>
                                      </p:cBhvr>
                                      <p:to>
                                        <p:strVal val="hidden"/>
                                      </p:to>
                                    </p:set>
                                  </p:childTnLst>
                                </p:cTn>
                              </p:par>
                              <p:par>
                                <p:cTn id="58" presetID="10" presetClass="entr" presetSubtype="0" fill="hold" nodeType="withEffect">
                                  <p:stCondLst>
                                    <p:cond delay="0"/>
                                  </p:stCondLst>
                                  <p:childTnLst>
                                    <p:set>
                                      <p:cBhvr>
                                        <p:cTn id="59" dur="1" fill="hold">
                                          <p:stCondLst>
                                            <p:cond delay="0"/>
                                          </p:stCondLst>
                                        </p:cTn>
                                        <p:tgtEl>
                                          <p:spTgt spid="6">
                                            <p:txEl>
                                              <p:pRg st="8" end="8"/>
                                            </p:txEl>
                                          </p:spTgt>
                                        </p:tgtEl>
                                        <p:attrNameLst>
                                          <p:attrName>style.visibility</p:attrName>
                                        </p:attrNameLst>
                                      </p:cBhvr>
                                      <p:to>
                                        <p:strVal val="visible"/>
                                      </p:to>
                                    </p:set>
                                    <p:animEffect transition="in" filter="fade">
                                      <p:cBhvr>
                                        <p:cTn id="60" dur="500"/>
                                        <p:tgtEl>
                                          <p:spTgt spid="6">
                                            <p:txEl>
                                              <p:pRg st="8" end="8"/>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6">
                                            <p:txEl>
                                              <p:pRg st="9" end="9"/>
                                            </p:txEl>
                                          </p:spTgt>
                                        </p:tgtEl>
                                        <p:attrNameLst>
                                          <p:attrName>style.visibility</p:attrName>
                                        </p:attrNameLst>
                                      </p:cBhvr>
                                      <p:to>
                                        <p:strVal val="visible"/>
                                      </p:to>
                                    </p:set>
                                    <p:animEffect transition="in" filter="fade">
                                      <p:cBhvr>
                                        <p:cTn id="65" dur="500"/>
                                        <p:tgtEl>
                                          <p:spTgt spid="6">
                                            <p:txEl>
                                              <p:pRg st="9" end="9"/>
                                            </p:txEl>
                                          </p:spTgt>
                                        </p:tgtEl>
                                      </p:cBhvr>
                                    </p:animEffect>
                                  </p:childTnLst>
                                </p:cTn>
                              </p:par>
                              <p:par>
                                <p:cTn id="66" presetID="10" presetClass="entr" presetSubtype="0" fill="hold" nodeType="withEffect">
                                  <p:stCondLst>
                                    <p:cond delay="0"/>
                                  </p:stCondLst>
                                  <p:childTnLst>
                                    <p:set>
                                      <p:cBhvr>
                                        <p:cTn id="67" dur="1" fill="hold">
                                          <p:stCondLst>
                                            <p:cond delay="0"/>
                                          </p:stCondLst>
                                        </p:cTn>
                                        <p:tgtEl>
                                          <p:spTgt spid="6">
                                            <p:txEl>
                                              <p:pRg st="10" end="10"/>
                                            </p:txEl>
                                          </p:spTgt>
                                        </p:tgtEl>
                                        <p:attrNameLst>
                                          <p:attrName>style.visibility</p:attrName>
                                        </p:attrNameLst>
                                      </p:cBhvr>
                                      <p:to>
                                        <p:strVal val="visible"/>
                                      </p:to>
                                    </p:set>
                                    <p:animEffect transition="in" filter="fade">
                                      <p:cBhvr>
                                        <p:cTn id="68" dur="500"/>
                                        <p:tgtEl>
                                          <p:spTgt spid="6">
                                            <p:txEl>
                                              <p:pRg st="10" end="10"/>
                                            </p:txEl>
                                          </p:spTgt>
                                        </p:tgtEl>
                                      </p:cBhvr>
                                    </p:animEffect>
                                  </p:childTnLst>
                                </p:cTn>
                              </p:par>
                              <p:par>
                                <p:cTn id="69" presetID="10" presetClass="exit" presetSubtype="0" fill="hold" grpId="0" nodeType="withEffect">
                                  <p:stCondLst>
                                    <p:cond delay="0"/>
                                  </p:stCondLst>
                                  <p:childTnLst>
                                    <p:animEffect transition="out" filter="fade">
                                      <p:cBhvr>
                                        <p:cTn id="70" dur="500"/>
                                        <p:tgtEl>
                                          <p:spTgt spid="6">
                                            <p:txEl>
                                              <p:pRg st="7" end="7"/>
                                            </p:txEl>
                                          </p:spTgt>
                                        </p:tgtEl>
                                      </p:cBhvr>
                                    </p:animEffect>
                                    <p:set>
                                      <p:cBhvr>
                                        <p:cTn id="71" dur="1" fill="hold">
                                          <p:stCondLst>
                                            <p:cond delay="499"/>
                                          </p:stCondLst>
                                        </p:cTn>
                                        <p:tgtEl>
                                          <p:spTgt spid="6">
                                            <p:txEl>
                                              <p:pRg st="7" end="7"/>
                                            </p:txEl>
                                          </p:spTgt>
                                        </p:tgtEl>
                                        <p:attrNameLst>
                                          <p:attrName>style.visibility</p:attrName>
                                        </p:attrNameLst>
                                      </p:cBhvr>
                                      <p:to>
                                        <p:strVal val="hidden"/>
                                      </p:to>
                                    </p:set>
                                  </p:childTnLst>
                                </p:cTn>
                              </p:par>
                              <p:par>
                                <p:cTn id="72" presetID="10" presetClass="exit" presetSubtype="0" fill="hold" grpId="0" nodeType="withEffect">
                                  <p:stCondLst>
                                    <p:cond delay="0"/>
                                  </p:stCondLst>
                                  <p:childTnLst>
                                    <p:animEffect transition="out" filter="fade">
                                      <p:cBhvr>
                                        <p:cTn id="73" dur="500"/>
                                        <p:tgtEl>
                                          <p:spTgt spid="6">
                                            <p:txEl>
                                              <p:pRg st="8" end="8"/>
                                            </p:txEl>
                                          </p:spTgt>
                                        </p:tgtEl>
                                      </p:cBhvr>
                                    </p:animEffect>
                                    <p:set>
                                      <p:cBhvr>
                                        <p:cTn id="74" dur="1" fill="hold">
                                          <p:stCondLst>
                                            <p:cond delay="499"/>
                                          </p:stCondLst>
                                        </p:cTn>
                                        <p:tgtEl>
                                          <p:spTgt spid="6">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96280A-B6B0-EDF1-1D75-7EBBB4C81092}"/>
              </a:ext>
            </a:extLst>
          </p:cNvPr>
          <p:cNvSpPr>
            <a:spLocks noGrp="1"/>
          </p:cNvSpPr>
          <p:nvPr>
            <p:ph type="title"/>
          </p:nvPr>
        </p:nvSpPr>
        <p:spPr/>
        <p:txBody>
          <a:bodyPr>
            <a:normAutofit fontScale="90000"/>
          </a:bodyPr>
          <a:lstStyle/>
          <a:p>
            <a:pPr algn="ctr"/>
            <a:r>
              <a:rPr lang="en-US" dirty="0"/>
              <a:t>Chapter 11, Section 4:  Intermolecular Forces (IMFs)</a:t>
            </a:r>
          </a:p>
        </p:txBody>
      </p:sp>
      <p:sp>
        <p:nvSpPr>
          <p:cNvPr id="8" name="Content Placeholder 7">
            <a:extLst>
              <a:ext uri="{FF2B5EF4-FFF2-40B4-BE49-F238E27FC236}">
                <a16:creationId xmlns:a16="http://schemas.microsoft.com/office/drawing/2014/main" id="{CD2E78AD-0629-DB46-3F51-779E824C3191}"/>
              </a:ext>
            </a:extLst>
          </p:cNvPr>
          <p:cNvSpPr>
            <a:spLocks noGrp="1"/>
          </p:cNvSpPr>
          <p:nvPr>
            <p:ph idx="1"/>
          </p:nvPr>
        </p:nvSpPr>
        <p:spPr>
          <a:xfrm>
            <a:off x="283029" y="1825625"/>
            <a:ext cx="11908971" cy="4351338"/>
          </a:xfrm>
        </p:spPr>
        <p:txBody>
          <a:bodyPr/>
          <a:lstStyle/>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Draw diagrams showing 3 molecules of carbon dioxide in the state of matter indicated    </a:t>
            </a:r>
          </a:p>
          <a:p>
            <a:pPr marL="0" indent="0">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below in the box.  On the diagram, show where the intermolecular and intramolecular forces </a:t>
            </a:r>
          </a:p>
          <a:p>
            <a:pPr marL="0" indent="0">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are.</a:t>
            </a:r>
          </a:p>
          <a:p>
            <a:pPr marL="0" indent="0">
              <a:buNone/>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Which of the following drawings best represents hydrogen bonding in methanol, CH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OH</a:t>
            </a:r>
          </a:p>
          <a:p>
            <a:pPr marL="0" indent="0">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grpSp>
        <p:nvGrpSpPr>
          <p:cNvPr id="5" name="Group 4">
            <a:extLst>
              <a:ext uri="{FF2B5EF4-FFF2-40B4-BE49-F238E27FC236}">
                <a16:creationId xmlns:a16="http://schemas.microsoft.com/office/drawing/2014/main" id="{AABAF7FB-8BA1-EED0-B386-21EF37DD83CD}"/>
              </a:ext>
            </a:extLst>
          </p:cNvPr>
          <p:cNvGrpSpPr/>
          <p:nvPr/>
        </p:nvGrpSpPr>
        <p:grpSpPr>
          <a:xfrm>
            <a:off x="3309257" y="2799443"/>
            <a:ext cx="5257800" cy="1533071"/>
            <a:chOff x="2449286" y="2875643"/>
            <a:chExt cx="5257800" cy="1533071"/>
          </a:xfrm>
        </p:grpSpPr>
        <p:sp>
          <p:nvSpPr>
            <p:cNvPr id="2" name="Rectangle 1">
              <a:extLst>
                <a:ext uri="{FF2B5EF4-FFF2-40B4-BE49-F238E27FC236}">
                  <a16:creationId xmlns:a16="http://schemas.microsoft.com/office/drawing/2014/main" id="{33BE3397-86C6-3418-77AA-76261A856CBA}"/>
                </a:ext>
              </a:extLst>
            </p:cNvPr>
            <p:cNvSpPr/>
            <p:nvPr/>
          </p:nvSpPr>
          <p:spPr>
            <a:xfrm>
              <a:off x="2449286" y="2881993"/>
              <a:ext cx="2579914" cy="1526721"/>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 name="Rectangle 2">
              <a:extLst>
                <a:ext uri="{FF2B5EF4-FFF2-40B4-BE49-F238E27FC236}">
                  <a16:creationId xmlns:a16="http://schemas.microsoft.com/office/drawing/2014/main" id="{6D773C6D-C54C-5546-7DA1-9C258B0313B4}"/>
                </a:ext>
              </a:extLst>
            </p:cNvPr>
            <p:cNvSpPr/>
            <p:nvPr/>
          </p:nvSpPr>
          <p:spPr>
            <a:xfrm>
              <a:off x="5281840" y="2875643"/>
              <a:ext cx="2425246" cy="1533071"/>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pic>
        <p:nvPicPr>
          <p:cNvPr id="9" name="Picture 8" descr="A group of chemical formulas&#10;&#10;Description automatically generated">
            <a:extLst>
              <a:ext uri="{FF2B5EF4-FFF2-40B4-BE49-F238E27FC236}">
                <a16:creationId xmlns:a16="http://schemas.microsoft.com/office/drawing/2014/main" id="{A62F2E4E-817C-E15C-C57B-753495F0A52A}"/>
              </a:ext>
            </a:extLst>
          </p:cNvPr>
          <p:cNvPicPr>
            <a:picLocks noChangeAspect="1"/>
          </p:cNvPicPr>
          <p:nvPr/>
        </p:nvPicPr>
        <p:blipFill>
          <a:blip r:embed="rId2"/>
          <a:stretch>
            <a:fillRect/>
          </a:stretch>
        </p:blipFill>
        <p:spPr>
          <a:xfrm>
            <a:off x="3603173" y="5049611"/>
            <a:ext cx="4571996" cy="1533070"/>
          </a:xfrm>
          <a:prstGeom prst="rect">
            <a:avLst/>
          </a:prstGeom>
        </p:spPr>
      </p:pic>
    </p:spTree>
    <p:extLst>
      <p:ext uri="{BB962C8B-B14F-4D97-AF65-F5344CB8AC3E}">
        <p14:creationId xmlns:p14="http://schemas.microsoft.com/office/powerpoint/2010/main" val="1312791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500"/>
                                        <p:tgtEl>
                                          <p:spTgt spid="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animEffect transition="in" filter="fade">
                                      <p:cBhvr>
                                        <p:cTn id="21" dur="500"/>
                                        <p:tgtEl>
                                          <p:spTgt spid="8">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B4D6DC-C2E1-E1D0-DF37-A3EDF0FB6530}"/>
              </a:ext>
            </a:extLst>
          </p:cNvPr>
          <p:cNvSpPr>
            <a:spLocks noGrp="1"/>
          </p:cNvSpPr>
          <p:nvPr>
            <p:ph type="title"/>
          </p:nvPr>
        </p:nvSpPr>
        <p:spPr/>
        <p:txBody>
          <a:bodyPr>
            <a:normAutofit fontScale="90000"/>
          </a:bodyPr>
          <a:lstStyle/>
          <a:p>
            <a:pPr algn="ctr"/>
            <a:r>
              <a:rPr lang="en-US" dirty="0"/>
              <a:t>Chapter 11, Section 4:  Intermolecular Forces (IMFs)</a:t>
            </a:r>
          </a:p>
        </p:txBody>
      </p:sp>
      <p:sp>
        <p:nvSpPr>
          <p:cNvPr id="6" name="Content Placeholder 5">
            <a:extLst>
              <a:ext uri="{FF2B5EF4-FFF2-40B4-BE49-F238E27FC236}">
                <a16:creationId xmlns:a16="http://schemas.microsoft.com/office/drawing/2014/main" id="{0A8EA165-CC48-C384-F3C3-7C3C4A61C55F}"/>
              </a:ext>
            </a:extLst>
          </p:cNvPr>
          <p:cNvSpPr>
            <a:spLocks noGrp="1"/>
          </p:cNvSpPr>
          <p:nvPr>
            <p:ph idx="1"/>
          </p:nvPr>
        </p:nvSpPr>
        <p:spPr/>
        <p:txBody>
          <a:bodyPr/>
          <a:lstStyle/>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 complete Lewis-dot diagram of methanol is shown in the box below.  Molecules of methanol can form hydrogen bonds with water.  In the box below, draw a water molecule in a correct orientation to illustrate a hydrogen bond between a molecule of water and the molecule of methanol.  Use a dashed line to represent the hydrogen bond.</a:t>
            </a:r>
          </a:p>
          <a:p>
            <a:pPr marL="0" indent="0">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2" name="Picture 1" descr="A drawing of a mathematical equation&#10;&#10;Description automatically generated">
            <a:extLst>
              <a:ext uri="{FF2B5EF4-FFF2-40B4-BE49-F238E27FC236}">
                <a16:creationId xmlns:a16="http://schemas.microsoft.com/office/drawing/2014/main" id="{8CE2C758-97A2-D083-AB52-1609AD97B6A0}"/>
              </a:ext>
            </a:extLst>
          </p:cNvPr>
          <p:cNvPicPr>
            <a:picLocks noChangeAspect="1"/>
          </p:cNvPicPr>
          <p:nvPr/>
        </p:nvPicPr>
        <p:blipFill>
          <a:blip r:embed="rId2"/>
          <a:stretch>
            <a:fillRect/>
          </a:stretch>
        </p:blipFill>
        <p:spPr>
          <a:xfrm>
            <a:off x="3253338" y="3819525"/>
            <a:ext cx="5685324" cy="2673350"/>
          </a:xfrm>
          <a:prstGeom prst="rect">
            <a:avLst/>
          </a:prstGeom>
        </p:spPr>
      </p:pic>
    </p:spTree>
    <p:extLst>
      <p:ext uri="{BB962C8B-B14F-4D97-AF65-F5344CB8AC3E}">
        <p14:creationId xmlns:p14="http://schemas.microsoft.com/office/powerpoint/2010/main" val="24943053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7EEF60-66B2-8173-BF6D-22289E999AD8}"/>
              </a:ext>
            </a:extLst>
          </p:cNvPr>
          <p:cNvSpPr>
            <a:spLocks noGrp="1"/>
          </p:cNvSpPr>
          <p:nvPr>
            <p:ph type="title"/>
          </p:nvPr>
        </p:nvSpPr>
        <p:spPr/>
        <p:txBody>
          <a:bodyPr>
            <a:normAutofit fontScale="90000"/>
          </a:bodyPr>
          <a:lstStyle/>
          <a:p>
            <a:pPr algn="ctr"/>
            <a:r>
              <a:rPr lang="en-US" dirty="0"/>
              <a:t>Chapter 11, Section 4:  Intermolecular Forces (IMFs)</a:t>
            </a:r>
          </a:p>
        </p:txBody>
      </p:sp>
      <p:sp>
        <p:nvSpPr>
          <p:cNvPr id="86" name="Content Placeholder 85">
            <a:extLst>
              <a:ext uri="{FF2B5EF4-FFF2-40B4-BE49-F238E27FC236}">
                <a16:creationId xmlns:a16="http://schemas.microsoft.com/office/drawing/2014/main" id="{A371E9B3-54B3-B3E7-1263-447047EF6775}"/>
              </a:ext>
            </a:extLst>
          </p:cNvPr>
          <p:cNvSpPr>
            <a:spLocks noGrp="1"/>
          </p:cNvSpPr>
          <p:nvPr>
            <p:ph idx="1"/>
          </p:nvPr>
        </p:nvSpPr>
        <p:spPr/>
        <p:txBody>
          <a:bodyPr/>
          <a:lstStyle/>
          <a:p>
            <a:pPr marL="0" indent="0">
              <a:buNone/>
            </a:pPr>
            <a:r>
              <a:rPr lang="en-US" dirty="0"/>
              <a:t>Intermolecular forces wksht</a:t>
            </a:r>
          </a:p>
          <a:p>
            <a:pPr marL="0" indent="0">
              <a:buNone/>
            </a:pPr>
            <a:endParaRPr lang="en-US" dirty="0"/>
          </a:p>
          <a:p>
            <a:pPr marL="0" indent="0">
              <a:buNone/>
            </a:pPr>
            <a:r>
              <a:rPr lang="en-US" dirty="0"/>
              <a:t>Dr. Baxley’s intermolecular forces wksht</a:t>
            </a:r>
          </a:p>
        </p:txBody>
      </p:sp>
    </p:spTree>
    <p:extLst>
      <p:ext uri="{BB962C8B-B14F-4D97-AF65-F5344CB8AC3E}">
        <p14:creationId xmlns:p14="http://schemas.microsoft.com/office/powerpoint/2010/main" val="346871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E05DC36-2E1C-659E-1AAA-4021A6CBE073}"/>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11– Unit wrap-up</a:t>
            </a:r>
          </a:p>
        </p:txBody>
      </p:sp>
      <p:sp>
        <p:nvSpPr>
          <p:cNvPr id="3" name="Content Placeholder 2">
            <a:extLst>
              <a:ext uri="{FF2B5EF4-FFF2-40B4-BE49-F238E27FC236}">
                <a16:creationId xmlns:a16="http://schemas.microsoft.com/office/drawing/2014/main" id="{CC581572-8183-E0AC-4456-E23A31D13644}"/>
              </a:ext>
            </a:extLst>
          </p:cNvPr>
          <p:cNvSpPr>
            <a:spLocks noGrp="1"/>
          </p:cNvSpPr>
          <p:nvPr>
            <p:ph idx="1"/>
          </p:nvPr>
        </p:nvSpPr>
        <p:spPr/>
        <p:txBody>
          <a:bodyPr/>
          <a:lstStyle/>
          <a:p>
            <a:pPr marL="0" indent="0">
              <a:buNone/>
            </a:pPr>
            <a:r>
              <a:rPr lang="en-US" dirty="0"/>
              <a:t>Review problems</a:t>
            </a:r>
          </a:p>
          <a:p>
            <a:pPr marL="0" indent="0">
              <a:buNone/>
            </a:pPr>
            <a:endParaRPr lang="en-US" dirty="0"/>
          </a:p>
          <a:p>
            <a:pPr marL="0" indent="0">
              <a:buNone/>
            </a:pPr>
            <a:r>
              <a:rPr lang="en-US" dirty="0"/>
              <a:t>NMSI problems</a:t>
            </a:r>
          </a:p>
        </p:txBody>
      </p:sp>
    </p:spTree>
    <p:extLst>
      <p:ext uri="{BB962C8B-B14F-4D97-AF65-F5344CB8AC3E}">
        <p14:creationId xmlns:p14="http://schemas.microsoft.com/office/powerpoint/2010/main" val="1155269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
  <TotalTime>854</TotalTime>
  <Words>1742</Words>
  <Application>Microsoft Office PowerPoint</Application>
  <PresentationFormat>Widescreen</PresentationFormat>
  <Paragraphs>150</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Cambria Math</vt:lpstr>
      <vt:lpstr>Corbel</vt:lpstr>
      <vt:lpstr>Depth</vt:lpstr>
      <vt:lpstr>Solutions &amp; IMFs</vt:lpstr>
      <vt:lpstr>Chapter 11, Section 1:  Expressions of concentrations</vt:lpstr>
      <vt:lpstr>Chapter 11, Section 1:  Expressions of concentrations</vt:lpstr>
      <vt:lpstr>Chapter 11, Section 1:  Expressions of concentrations</vt:lpstr>
      <vt:lpstr>Chapter 11, Section 1:  Expressions of concentrations</vt:lpstr>
      <vt:lpstr>Chapter 11, Section 1:  Expressions of concentrations</vt:lpstr>
      <vt:lpstr>Chapter 11, Section 2:  Colligative properties and van’t Hoff factors</vt:lpstr>
      <vt:lpstr>Chapter 11, Section 2:  Colligative properties and van’t Hoff factors</vt:lpstr>
      <vt:lpstr>Chapter 11, Section 2:  Colligative properties and van’t Hoff factors</vt:lpstr>
      <vt:lpstr>Chapter 11, Section 2:  Osmotic pressure</vt:lpstr>
      <vt:lpstr>Chapter 11, Section 2:  Colligative properties and van’t Hoff factors</vt:lpstr>
      <vt:lpstr>Chapter 11, Section 3:  Pressure of solutions with Raoult’s Law and  Pascal’s Law</vt:lpstr>
      <vt:lpstr>Chapter 11, Section 3:  Pressure of solutions with Raoult’s Law and  Pascal’s Law</vt:lpstr>
      <vt:lpstr>Chapter 11, Section 3:  Pressure of solutions with Raoult’s Law and  Pascal’s Law</vt:lpstr>
      <vt:lpstr>Chapter 11, Section 4:  Intermolecular Forces (IMFs)</vt:lpstr>
      <vt:lpstr>Chapter 11, Section 4:  Intermolecular Forces (IMFs)</vt:lpstr>
      <vt:lpstr>Chapter 11, Section 4:  Intermolecular Forces (IMFs)</vt:lpstr>
      <vt:lpstr>Chapter 11, Section 4:  Intermolecular Forces (IMFs)</vt:lpstr>
      <vt:lpstr>Chapter 11, Section 4:  Intermolecular Forces (IMFs)</vt:lpstr>
      <vt:lpstr>Chapter 11, Section 4:  Intermolecular Forces (IMFs)</vt:lpstr>
      <vt:lpstr>Chapter  11– Unit wrap-up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0 Notes</dc:title>
  <dc:creator>Scott Johnson</dc:creator>
  <cp:lastModifiedBy>Scott Johnson</cp:lastModifiedBy>
  <cp:revision>20</cp:revision>
  <dcterms:created xsi:type="dcterms:W3CDTF">2024-07-25T17:07:39Z</dcterms:created>
  <dcterms:modified xsi:type="dcterms:W3CDTF">2025-12-09T13:36:10Z</dcterms:modified>
</cp:coreProperties>
</file>