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22"/>
  </p:notesMasterIdLst>
  <p:sldIdLst>
    <p:sldId id="256" r:id="rId2"/>
    <p:sldId id="257" r:id="rId3"/>
    <p:sldId id="258" r:id="rId4"/>
    <p:sldId id="264" r:id="rId5"/>
    <p:sldId id="259" r:id="rId6"/>
    <p:sldId id="277" r:id="rId7"/>
    <p:sldId id="261" r:id="rId8"/>
    <p:sldId id="262" r:id="rId9"/>
    <p:sldId id="269" r:id="rId10"/>
    <p:sldId id="263" r:id="rId11"/>
    <p:sldId id="265" r:id="rId12"/>
    <p:sldId id="266" r:id="rId13"/>
    <p:sldId id="267" r:id="rId14"/>
    <p:sldId id="275" r:id="rId15"/>
    <p:sldId id="276" r:id="rId16"/>
    <p:sldId id="268" r:id="rId17"/>
    <p:sldId id="270" r:id="rId18"/>
    <p:sldId id="278" r:id="rId19"/>
    <p:sldId id="279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A6D193-6138-4594-BD75-5F4DE8C9C9FB}" v="23" dt="2025-07-14T19:58:46.4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64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Johnson" userId="c8e5ad30-523c-4d58-869c-aea467ce5173" providerId="ADAL" clId="{9EA6D193-6138-4594-BD75-5F4DE8C9C9FB}"/>
    <pc:docChg chg="modSld">
      <pc:chgData name="Scott Johnson" userId="c8e5ad30-523c-4d58-869c-aea467ce5173" providerId="ADAL" clId="{9EA6D193-6138-4594-BD75-5F4DE8C9C9FB}" dt="2025-07-14T19:58:46.413" v="28" actId="114"/>
      <pc:docMkLst>
        <pc:docMk/>
      </pc:docMkLst>
      <pc:sldChg chg="modSp mod">
        <pc:chgData name="Scott Johnson" userId="c8e5ad30-523c-4d58-869c-aea467ce5173" providerId="ADAL" clId="{9EA6D193-6138-4594-BD75-5F4DE8C9C9FB}" dt="2025-07-14T19:53:18.976" v="10" actId="1035"/>
        <pc:sldMkLst>
          <pc:docMk/>
          <pc:sldMk cId="1391673162" sldId="257"/>
        </pc:sldMkLst>
        <pc:cxnChg chg="mod">
          <ac:chgData name="Scott Johnson" userId="c8e5ad30-523c-4d58-869c-aea467ce5173" providerId="ADAL" clId="{9EA6D193-6138-4594-BD75-5F4DE8C9C9FB}" dt="2025-07-14T19:53:18.976" v="10" actId="1035"/>
          <ac:cxnSpMkLst>
            <pc:docMk/>
            <pc:sldMk cId="1391673162" sldId="257"/>
            <ac:cxnSpMk id="4" creationId="{CECE74A9-D740-3F59-3B99-99D38C873EA8}"/>
          </ac:cxnSpMkLst>
        </pc:cxnChg>
      </pc:sldChg>
      <pc:sldChg chg="modAnim">
        <pc:chgData name="Scott Johnson" userId="c8e5ad30-523c-4d58-869c-aea467ce5173" providerId="ADAL" clId="{9EA6D193-6138-4594-BD75-5F4DE8C9C9FB}" dt="2025-07-14T19:55:17.048" v="24"/>
        <pc:sldMkLst>
          <pc:docMk/>
          <pc:sldMk cId="438697309" sldId="261"/>
        </pc:sldMkLst>
      </pc:sldChg>
      <pc:sldChg chg="modSp">
        <pc:chgData name="Scott Johnson" userId="c8e5ad30-523c-4d58-869c-aea467ce5173" providerId="ADAL" clId="{9EA6D193-6138-4594-BD75-5F4DE8C9C9FB}" dt="2025-07-14T19:58:46.413" v="28" actId="114"/>
        <pc:sldMkLst>
          <pc:docMk/>
          <pc:sldMk cId="3826401471" sldId="278"/>
        </pc:sldMkLst>
        <pc:spChg chg="mod">
          <ac:chgData name="Scott Johnson" userId="c8e5ad30-523c-4d58-869c-aea467ce5173" providerId="ADAL" clId="{9EA6D193-6138-4594-BD75-5F4DE8C9C9FB}" dt="2025-07-14T19:58:10.091" v="25" actId="114"/>
          <ac:spMkLst>
            <pc:docMk/>
            <pc:sldMk cId="3826401471" sldId="278"/>
            <ac:spMk id="2" creationId="{8E01FCD0-062B-00C1-1F67-659F9F8F2324}"/>
          </ac:spMkLst>
        </pc:spChg>
        <pc:spChg chg="mod">
          <ac:chgData name="Scott Johnson" userId="c8e5ad30-523c-4d58-869c-aea467ce5173" providerId="ADAL" clId="{9EA6D193-6138-4594-BD75-5F4DE8C9C9FB}" dt="2025-07-14T19:58:46.413" v="28" actId="114"/>
          <ac:spMkLst>
            <pc:docMk/>
            <pc:sldMk cId="3826401471" sldId="278"/>
            <ac:spMk id="3" creationId="{87967B03-1E35-08CF-8B2D-D9DF92481EB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0BFF48-FE17-4500-B594-B4E61C78754C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A6DDF-73F2-4E1B-9797-DE551A6D9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52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BA6DDF-73F2-4E1B-9797-DE551A6D91D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814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50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88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3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34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5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97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4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9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5128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24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4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3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92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987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02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98C4F-A098-FB40-EC7C-B12881957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3037999"/>
            <a:ext cx="9144000" cy="1641490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Equilibrium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8AAC5-FBC9-B946-BBC2-73BE5EDF5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14460"/>
            <a:ext cx="9144000" cy="754025"/>
          </a:xfrm>
        </p:spPr>
        <p:txBody>
          <a:bodyPr anchor="ctr">
            <a:noAutofit/>
          </a:bodyPr>
          <a:lstStyle/>
          <a:p>
            <a:pPr algn="ctr"/>
            <a:r>
              <a:rPr lang="en-US" sz="9600" dirty="0"/>
              <a:t>Unit 7 Notes </a:t>
            </a:r>
          </a:p>
        </p:txBody>
      </p:sp>
    </p:spTree>
    <p:extLst>
      <p:ext uri="{BB962C8B-B14F-4D97-AF65-F5344CB8AC3E}">
        <p14:creationId xmlns:p14="http://schemas.microsoft.com/office/powerpoint/2010/main" val="2470866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>
            <a:extLst>
              <a:ext uri="{FF2B5EF4-FFF2-40B4-BE49-F238E27FC236}">
                <a16:creationId xmlns:a16="http://schemas.microsoft.com/office/drawing/2014/main" id="{E3D09CC1-520E-7D4B-77B8-5306A5283C4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42938" y="693738"/>
            <a:ext cx="6834187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CC5AA6D-D677-316F-329C-95DECBDB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1:  Values of K</a:t>
            </a:r>
            <a:r>
              <a:rPr lang="en-US" baseline="-25000" dirty="0"/>
              <a:t>c</a:t>
            </a:r>
            <a:r>
              <a:rPr lang="en-US" dirty="0"/>
              <a:t> – Equilibrium constant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EB189D3-D4AD-D959-2826-389F81B3E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100" y="1770516"/>
            <a:ext cx="10233800" cy="4912632"/>
          </a:xfrm>
        </p:spPr>
        <p:txBody>
          <a:bodyPr/>
          <a:lstStyle/>
          <a:p>
            <a:pPr marL="0" indent="0">
              <a:buNone/>
            </a:pP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Chemical equilibrium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State where the concentration [ ] of all reactants and products remain constant with time.</a:t>
            </a:r>
          </a:p>
          <a:p>
            <a:pPr marL="0" indent="0"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+ 3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2 NH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endParaRPr lang="en-US" sz="2400" b="1" u="sng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Law of mass action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describes the equilibrium condition</a:t>
            </a:r>
          </a:p>
          <a:p>
            <a:pPr marL="0" indent="0">
              <a:buNone/>
            </a:pPr>
            <a:r>
              <a:rPr lang="en-US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     [NH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	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Large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more products</a:t>
            </a:r>
          </a:p>
          <a:p>
            <a:pPr marL="0" indent="0">
              <a:buNone/>
            </a:pPr>
            <a:r>
              <a:rPr lang="en-US" sz="4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[N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Small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more reactants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value of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if:  [N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0.85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[H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0.0031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[NH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0.031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</a:p>
          <a:p>
            <a:pPr marL="0" indent="0"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of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the reverse direction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03528913-8754-A041-FD61-BCFF21D3CDF6}"/>
              </a:ext>
            </a:extLst>
          </p:cNvPr>
          <p:cNvCxnSpPr>
            <a:cxnSpLocks/>
          </p:cNvCxnSpPr>
          <p:nvPr/>
        </p:nvCxnSpPr>
        <p:spPr>
          <a:xfrm>
            <a:off x="5522394" y="2747056"/>
            <a:ext cx="889906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ECE74A9-D740-3F59-3B99-99D38C873EA8}"/>
              </a:ext>
            </a:extLst>
          </p:cNvPr>
          <p:cNvCxnSpPr>
            <a:cxnSpLocks/>
          </p:cNvCxnSpPr>
          <p:nvPr/>
        </p:nvCxnSpPr>
        <p:spPr>
          <a:xfrm>
            <a:off x="3512094" y="4171968"/>
            <a:ext cx="14387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67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1B4D15AF-034D-5330-71FF-129F5A8D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1:  Values of K</a:t>
            </a:r>
            <a:r>
              <a:rPr lang="en-US" baseline="-25000" dirty="0"/>
              <a:t>c</a:t>
            </a:r>
            <a:r>
              <a:rPr lang="en-US" dirty="0"/>
              <a:t> – Equilibrium constant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A6BAED0C-E8B5-8173-EF54-359261548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09086"/>
            <a:ext cx="12192000" cy="5048913"/>
          </a:xfrm>
          <a:ln w="28575"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1:  Calculate the equilibrium concentrations of all the reactants and products for the following </a:t>
            </a:r>
          </a:p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reaction: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		  2 NO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4.1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-4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initial amounts of reactants are N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0.50 moles and O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0.86 moles and it reacts in a 2-liter container.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2:  A reaction in a 1-liter container had the following amounts:  0.298 moles PCl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0.00870 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moles of PCl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It followed this equation: 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PCl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     PCl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Cl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equilibrium was reached, it was found that 0.002 moles of Cl</a:t>
            </a:r>
            <a:r>
              <a:rPr lang="en-US" sz="20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had formed.  </a:t>
            </a:r>
          </a:p>
          <a:p>
            <a:pPr marL="0" indent="0"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A) Calculate the concentrations of all species at equilibrium and </a:t>
            </a:r>
          </a:p>
          <a:p>
            <a:pPr marL="0" indent="0">
              <a:buNone/>
            </a:pP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B) calculate the value of </a:t>
            </a:r>
            <a:r>
              <a:rPr lang="en-US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0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0C26BF8-D5BE-0487-C7AA-99869B2F1BA8}"/>
              </a:ext>
            </a:extLst>
          </p:cNvPr>
          <p:cNvCxnSpPr>
            <a:cxnSpLocks/>
          </p:cNvCxnSpPr>
          <p:nvPr/>
        </p:nvCxnSpPr>
        <p:spPr>
          <a:xfrm>
            <a:off x="5169263" y="2471874"/>
            <a:ext cx="1329508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EF82075-C9E0-3726-C6A9-B5152E76CB78}"/>
              </a:ext>
            </a:extLst>
          </p:cNvPr>
          <p:cNvCxnSpPr>
            <a:cxnSpLocks/>
          </p:cNvCxnSpPr>
          <p:nvPr/>
        </p:nvCxnSpPr>
        <p:spPr>
          <a:xfrm>
            <a:off x="7302858" y="4757873"/>
            <a:ext cx="1166228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336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FB8D-E672-524D-FDA5-BD11DF19A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1:  Values of K</a:t>
            </a:r>
            <a:r>
              <a:rPr lang="en-US" baseline="-25000" dirty="0"/>
              <a:t>c</a:t>
            </a:r>
            <a:r>
              <a:rPr lang="en-US" dirty="0"/>
              <a:t> – Equilibrium constant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8E765-EC54-11A1-11CD-AF4BEB98A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825625"/>
            <a:ext cx="11277600" cy="4351338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3:  Nitrogen reacts with hydrogen to form ammonia.  If 0.001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nitrogen reacts with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0.002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hydrogen, calculate the concentrations of all the species at equilibrium. 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this reaction is 6.2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318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5F1918FC-805F-6230-F59E-08996CF99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1:  Values of K</a:t>
            </a:r>
            <a:r>
              <a:rPr lang="en-US" baseline="-25000" dirty="0"/>
              <a:t>c</a:t>
            </a:r>
            <a:r>
              <a:rPr lang="en-US" dirty="0"/>
              <a:t> – Equilibrium constant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9EC236-9EB1-D256-DF3A-DD8B26769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800" i="1" u="sng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800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related to pressure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800" b="1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800" b="1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n-US" sz="2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800" b="1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(R 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∙</a:t>
            </a:r>
            <a:r>
              <a:rPr lang="en-US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T)</a:t>
            </a:r>
            <a:r>
              <a:rPr lang="en-US" sz="28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800" b="1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K</a:t>
            </a:r>
            <a:r>
              <a:rPr lang="en-US" sz="28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= concentrations [ ]				T = Kelvin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800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pressures </a:t>
            </a:r>
            <a:r>
              <a:rPr lang="en-US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800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gas</a:t>
            </a:r>
            <a:r>
              <a:rPr lang="en-US" sz="28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 = 0.08206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			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= coefficients (prod-react)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EX 4:  Given the equation:  2 NO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Cl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NOCl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endParaRPr lang="en-US" sz="3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if </a:t>
            </a:r>
            <a:r>
              <a:rPr lang="en-US" sz="2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1.9 X 10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-3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/atm and 25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lang="en-US" sz="3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461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E0780-F976-209A-61B6-C476ECE7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1:  Values of K</a:t>
            </a:r>
            <a:r>
              <a:rPr lang="en-US" baseline="-25000" dirty="0"/>
              <a:t>c</a:t>
            </a:r>
            <a:r>
              <a:rPr lang="en-US" dirty="0"/>
              <a:t> – Equilibrium constant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1693A-85E0-8776-C370-E8660873C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Chemical equilibrium B wksht</a:t>
            </a:r>
          </a:p>
        </p:txBody>
      </p:sp>
    </p:spTree>
    <p:extLst>
      <p:ext uri="{BB962C8B-B14F-4D97-AF65-F5344CB8AC3E}">
        <p14:creationId xmlns:p14="http://schemas.microsoft.com/office/powerpoint/2010/main" val="505108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2436BB28-1E3F-EE2E-1DBC-C3716288D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2:  Values of Q – Equilibrium quotient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FF4436B-FE60-68AD-5867-AE66869B8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6" y="1817914"/>
            <a:ext cx="12104914" cy="4351338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Equilibrium expressions involving concentrations or pressures only involve substances that change from initial to equilibrium conditions.  A pure substance (liquid) or solid changes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amount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but not 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concentration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5:  Write the equilibrium expression for the following reactions.</a:t>
            </a:r>
          </a:p>
          <a:p>
            <a:pPr marL="0" indent="0">
              <a:buNone/>
            </a:pPr>
            <a:r>
              <a:rPr lang="en-US" sz="3600" dirty="0"/>
              <a:t>			 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CaCO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          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CO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</a:p>
          <a:p>
            <a:pPr marL="0" indent="0">
              <a:buNone/>
            </a:pPr>
            <a:r>
              <a:rPr lang="en-US" sz="3200" i="1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PCl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          	      PCl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3(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l)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Cl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</a:p>
          <a:p>
            <a:pPr marL="0" indent="0">
              <a:buNone/>
            </a:pPr>
            <a:r>
              <a:rPr lang="en-US" sz="3200" i="1" kern="1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CuSO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∙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         CuSO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+ 5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430DF9E-6E8D-D5F8-85E4-B625ADCABB91}"/>
              </a:ext>
            </a:extLst>
          </p:cNvPr>
          <p:cNvCxnSpPr>
            <a:cxnSpLocks/>
          </p:cNvCxnSpPr>
          <p:nvPr/>
        </p:nvCxnSpPr>
        <p:spPr>
          <a:xfrm>
            <a:off x="4986563" y="4537801"/>
            <a:ext cx="1294493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727ABB4-72B0-C957-71B7-F31F6BC5E96D}"/>
              </a:ext>
            </a:extLst>
          </p:cNvPr>
          <p:cNvCxnSpPr>
            <a:cxnSpLocks/>
          </p:cNvCxnSpPr>
          <p:nvPr/>
        </p:nvCxnSpPr>
        <p:spPr>
          <a:xfrm>
            <a:off x="4670877" y="5038544"/>
            <a:ext cx="1294493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4101350-C7B9-05E0-71E6-E10E21782B59}"/>
              </a:ext>
            </a:extLst>
          </p:cNvPr>
          <p:cNvCxnSpPr>
            <a:cxnSpLocks/>
          </p:cNvCxnSpPr>
          <p:nvPr/>
        </p:nvCxnSpPr>
        <p:spPr>
          <a:xfrm>
            <a:off x="5922735" y="5463087"/>
            <a:ext cx="1914979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8697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F502-5983-AF69-B7C7-39E4592A5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2:  Values of Q – Equilibrium quotient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6A443A-7738-062F-A54D-C38374E5B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1825625"/>
            <a:ext cx="11625943" cy="4351338"/>
          </a:xfrm>
        </p:spPr>
        <p:txBody>
          <a:bodyPr>
            <a:normAutofit lnSpcReduction="1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Equilibrium predicts several things: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1) Extent of the reaction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larger than 1 – mostly products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smaller than 1 – mostly reactants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2) Shift of equilibrium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Reaction quotient (Q)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used if [ ]  are not zero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Q =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no shift, system is in equilibrium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Q &gt;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shift to left, large [ ] of reactants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Q &lt;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shift to right, large [ ] of products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527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09C7A3-3184-09C3-ED0B-D91AC6725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2:  Values of Q – Equilibrium quotient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157178-22C1-C90C-EE51-E320832F5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6:  From the following reaction:</a:t>
            </a:r>
          </a:p>
          <a:p>
            <a:pPr marL="0" indent="0">
              <a:buNone/>
            </a:pPr>
            <a:r>
              <a:rPr lang="en-US" sz="3600" dirty="0"/>
              <a:t>		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+ 3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2 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0.06 L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/mol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	    #1	   	    #2		    #3	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[NH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		0.001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0.0002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0.0001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[N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		0.00001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0.000015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5.0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		0.002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0.354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0.01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direction will the equilibrium shift in the three trials?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01919811-AF1E-F8F4-C60E-EBA1C338BFA5}"/>
              </a:ext>
            </a:extLst>
          </p:cNvPr>
          <p:cNvCxnSpPr>
            <a:cxnSpLocks/>
          </p:cNvCxnSpPr>
          <p:nvPr/>
        </p:nvCxnSpPr>
        <p:spPr>
          <a:xfrm>
            <a:off x="4690836" y="2592614"/>
            <a:ext cx="149225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587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6F281-EE7C-386D-E506-FB4FC3790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2:  Values of Q – Equilibrium quotient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9A7A55-EE5E-8C85-D61C-643CF8DA3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 From the following reaction: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F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2 HF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115 L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/mol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concentration of all species if 3.0 moles of each reactant and 3.0 moles of the product are added to a 1.5-liter container.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B25C3EB-00F2-96F0-FBF1-675E742773B9}"/>
              </a:ext>
            </a:extLst>
          </p:cNvPr>
          <p:cNvCxnSpPr>
            <a:cxnSpLocks/>
          </p:cNvCxnSpPr>
          <p:nvPr/>
        </p:nvCxnSpPr>
        <p:spPr>
          <a:xfrm>
            <a:off x="4473120" y="2483754"/>
            <a:ext cx="149225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14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AB4D6DC-C2E1-E1D0-DF37-A3EDF0FB6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2:  Values of Q – Equilibrium quotient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8EA165-CC48-C384-F3C3-7C3C4A61C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Assignment #1:  Problems 1-9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Quiz #1:  K &amp; Q problems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Pre-lab:  Finding a constant K</a:t>
            </a:r>
            <a:r>
              <a:rPr lang="en-US" baseline="-25000" dirty="0"/>
              <a:t>C</a:t>
            </a:r>
            <a:endParaRPr lang="en-US" dirty="0"/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r>
              <a:rPr lang="en-US" dirty="0"/>
              <a:t>Lab:  Finding a constant K</a:t>
            </a:r>
            <a:r>
              <a:rPr lang="en-US" baseline="-25000" dirty="0"/>
              <a:t>C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Conclusion questions</a:t>
            </a:r>
          </a:p>
        </p:txBody>
      </p:sp>
    </p:spTree>
    <p:extLst>
      <p:ext uri="{BB962C8B-B14F-4D97-AF65-F5344CB8AC3E}">
        <p14:creationId xmlns:p14="http://schemas.microsoft.com/office/powerpoint/2010/main" val="3128734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96280A-B6B0-EDF1-1D75-7EBBB4C81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896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3: Le </a:t>
            </a:r>
            <a:r>
              <a:rPr lang="en-US" dirty="0" err="1"/>
              <a:t>Chatelier’s</a:t>
            </a:r>
            <a:r>
              <a:rPr lang="en-US" dirty="0"/>
              <a:t> Principle &amp; intermediate/large values of K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D2E78AD-0629-DB46-3F51-779E824C3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257" y="1825625"/>
            <a:ext cx="10711543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8:  Carbonyl fluoride, COF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is an important intermediate for organic fluorine compounds.  It can be prepared by the following reaction:</a:t>
            </a:r>
          </a:p>
          <a:p>
            <a:pPr marL="0" indent="0">
              <a:buNone/>
            </a:pPr>
            <a:r>
              <a:rPr lang="en-US" sz="3600" dirty="0"/>
              <a:t>	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CF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2 COF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0.0050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1000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C, </a:t>
            </a:r>
            <a:r>
              <a:rPr lang="en-US" sz="24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this reaction is 0.0050.  What are the partial pressures of all the gases at equilibrium when the initial partial pressures of CO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CF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0.713 atm?</a:t>
            </a:r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94953FC2-0D8C-3BAD-65DF-6CA1E697D9A0}"/>
              </a:ext>
            </a:extLst>
          </p:cNvPr>
          <p:cNvCxnSpPr>
            <a:cxnSpLocks/>
          </p:cNvCxnSpPr>
          <p:nvPr/>
        </p:nvCxnSpPr>
        <p:spPr>
          <a:xfrm>
            <a:off x="4261767" y="3572603"/>
            <a:ext cx="1551207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791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7EEF60-66B2-8173-BF6D-22289E999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6" y="365125"/>
            <a:ext cx="1088571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3: Le </a:t>
            </a:r>
            <a:r>
              <a:rPr lang="en-US" dirty="0" err="1"/>
              <a:t>Chatelier’s</a:t>
            </a:r>
            <a:r>
              <a:rPr lang="en-US" dirty="0"/>
              <a:t> Principle &amp; intermediate/large values of K</a:t>
            </a:r>
          </a:p>
        </p:txBody>
      </p:sp>
      <p:sp>
        <p:nvSpPr>
          <p:cNvPr id="86" name="Content Placeholder 85">
            <a:extLst>
              <a:ext uri="{FF2B5EF4-FFF2-40B4-BE49-F238E27FC236}">
                <a16:creationId xmlns:a16="http://schemas.microsoft.com/office/drawing/2014/main" id="{A371E9B3-54B3-B3E7-1263-447047EF6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3" y="1825625"/>
            <a:ext cx="10776857" cy="4248604"/>
          </a:xfrm>
        </p:spPr>
        <p:txBody>
          <a:bodyPr/>
          <a:lstStyle/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9:  Hydrogen cyanide, a highly toxic gas, can decompose to cyanogen and hydrogen gas:            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HCN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      C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</a:t>
            </a:r>
            <a:r>
              <a:rPr lang="en-US" sz="2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baseline="-25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0.17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partial pressures of all gases at equilibrium if initial partial pressures are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C2H2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0.32 atm,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0.32 atm,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HCN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0.45 atm?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A077024-1871-DA1A-4B0D-B5838FAB5578}"/>
              </a:ext>
            </a:extLst>
          </p:cNvPr>
          <p:cNvCxnSpPr>
            <a:cxnSpLocks/>
          </p:cNvCxnSpPr>
          <p:nvPr/>
        </p:nvCxnSpPr>
        <p:spPr>
          <a:xfrm>
            <a:off x="4392395" y="2353402"/>
            <a:ext cx="1300833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71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7EEF60-66B2-8173-BF6D-22289E999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6" y="365125"/>
            <a:ext cx="1088571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3: Le </a:t>
            </a:r>
            <a:r>
              <a:rPr lang="en-US" dirty="0" err="1"/>
              <a:t>Chatelier’s</a:t>
            </a:r>
            <a:r>
              <a:rPr lang="en-US" dirty="0"/>
              <a:t> Principle &amp; intermediate/large values of K</a:t>
            </a:r>
          </a:p>
        </p:txBody>
      </p:sp>
      <p:sp>
        <p:nvSpPr>
          <p:cNvPr id="86" name="Content Placeholder 85">
            <a:extLst>
              <a:ext uri="{FF2B5EF4-FFF2-40B4-BE49-F238E27FC236}">
                <a16:creationId xmlns:a16="http://schemas.microsoft.com/office/drawing/2014/main" id="{A371E9B3-54B3-B3E7-1263-447047EF6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3" y="1825625"/>
            <a:ext cx="10776857" cy="4248604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10:  3.0 moles of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6.0 moles of F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placed into a 3.0-liter container and is allowed to reach equilibrium according to the following equation:</a:t>
            </a:r>
          </a:p>
          <a:p>
            <a:pPr marL="0" indent="0">
              <a:buNone/>
            </a:pPr>
            <a:r>
              <a:rPr lang="en-US" sz="4400" dirty="0"/>
              <a:t>		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F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2 HF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115</a:t>
            </a:r>
            <a:endParaRPr lang="en-US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Calculate the concentrations of all the species at equilibrium.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A077024-1871-DA1A-4B0D-B5838FAB5578}"/>
              </a:ext>
            </a:extLst>
          </p:cNvPr>
          <p:cNvCxnSpPr>
            <a:cxnSpLocks/>
          </p:cNvCxnSpPr>
          <p:nvPr/>
        </p:nvCxnSpPr>
        <p:spPr>
          <a:xfrm>
            <a:off x="4795167" y="3235145"/>
            <a:ext cx="1300833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2716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7EEF60-66B2-8173-BF6D-22289E999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86" y="365125"/>
            <a:ext cx="1088571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3: Le </a:t>
            </a:r>
            <a:r>
              <a:rPr lang="en-US" dirty="0" err="1"/>
              <a:t>Chatelier’s</a:t>
            </a:r>
            <a:r>
              <a:rPr lang="en-US" dirty="0"/>
              <a:t> Principle &amp; intermediate/large values of K</a:t>
            </a:r>
          </a:p>
        </p:txBody>
      </p:sp>
      <p:sp>
        <p:nvSpPr>
          <p:cNvPr id="86" name="Content Placeholder 85">
            <a:extLst>
              <a:ext uri="{FF2B5EF4-FFF2-40B4-BE49-F238E27FC236}">
                <a16:creationId xmlns:a16="http://schemas.microsoft.com/office/drawing/2014/main" id="{A371E9B3-54B3-B3E7-1263-447047EF6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3" y="1825625"/>
            <a:ext cx="10776857" cy="4248604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11:  A container holds HI at 0.50 atm,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0.01 atm, and I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0.005 atm and reacts according to the following reaction:</a:t>
            </a:r>
          </a:p>
          <a:p>
            <a:pPr marL="0" indent="0">
              <a:buNone/>
            </a:pPr>
            <a:r>
              <a:rPr lang="en-US" sz="4400" dirty="0"/>
              <a:t>		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I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2 HI</a:t>
            </a:r>
            <a:r>
              <a:rPr lang="en-US" sz="2400" i="1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K</a:t>
            </a:r>
            <a:r>
              <a:rPr lang="en-US" sz="24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100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partial pressures of all species when the reaction reaches equilibrium.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A077024-1871-DA1A-4B0D-B5838FAB5578}"/>
              </a:ext>
            </a:extLst>
          </p:cNvPr>
          <p:cNvCxnSpPr>
            <a:cxnSpLocks/>
          </p:cNvCxnSpPr>
          <p:nvPr/>
        </p:nvCxnSpPr>
        <p:spPr>
          <a:xfrm>
            <a:off x="4795167" y="3235145"/>
            <a:ext cx="1300833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9792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35DD596-F193-8C77-21B6-AF5ED0463FE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13, Section 3: Large values of 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B38D56-DFB5-C60F-5B3A-9AA901D04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6949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12:  In a 5.00-liter container, 15.7 grams of 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295 grams of I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allowed to reach equilibrium according to the following equation: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H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I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2 HI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701</a:t>
            </a:r>
          </a:p>
          <a:p>
            <a:pPr marL="0" indent="0">
              <a:buNone/>
            </a:pP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equilibrium concentration of all the species at equilibrium.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13:  At a particular temperature, the equilibrium constant for the gas-phase reaction between carbon monoxide and oxygen to produce carbon dioxide is 5.0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L/mol.  Calculate the concentrations of all species at equilibrium if 2.0 moles each of CO and 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placed in a 5.0-liter vessel and allowed to come to equilibrium.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D02FEA3D-4F05-2EB8-0B44-4F0BFED236E6}"/>
              </a:ext>
            </a:extLst>
          </p:cNvPr>
          <p:cNvCxnSpPr>
            <a:cxnSpLocks/>
          </p:cNvCxnSpPr>
          <p:nvPr/>
        </p:nvCxnSpPr>
        <p:spPr>
          <a:xfrm>
            <a:off x="4359741" y="2821483"/>
            <a:ext cx="1300833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045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3E15CB-3632-377C-16BB-1142D22770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13, Section 3: Large values of 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1537F3-8097-8B85-D398-4FED123AB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14:  At a certain temperature,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1.1 X 10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L/mol for the reaction:</a:t>
            </a: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Fe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3+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(aq)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SCN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(aq)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FeSCN</a:t>
            </a:r>
            <a:r>
              <a:rPr lang="en-US" sz="24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(aq)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4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1100</a:t>
            </a:r>
          </a:p>
          <a:p>
            <a:pPr marL="0" indent="0">
              <a:buNone/>
            </a:pP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Calculate the concentrations of all species if 0.10 moles Fe(NO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24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added to 1.0 liters of 2.0 </a:t>
            </a:r>
            <a:r>
              <a:rPr lang="en-US" sz="24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KSCN.</a:t>
            </a:r>
          </a:p>
          <a:p>
            <a:pPr marL="0" indent="0">
              <a:buNone/>
            </a:pP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CE89513C-0F0C-298D-17C1-1AE3C7887E9F}"/>
              </a:ext>
            </a:extLst>
          </p:cNvPr>
          <p:cNvCxnSpPr>
            <a:cxnSpLocks/>
          </p:cNvCxnSpPr>
          <p:nvPr/>
        </p:nvCxnSpPr>
        <p:spPr>
          <a:xfrm>
            <a:off x="4316197" y="2494909"/>
            <a:ext cx="1300833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3891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1FCD0-062B-00C1-1F67-659F9F8F2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4: Determining solubility from K</a:t>
            </a:r>
            <a:r>
              <a:rPr lang="en-US" i="1" baseline="-25000" dirty="0"/>
              <a:t>sp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67B03-1E35-08CF-8B2D-D9DF92481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solubility constant is calculated by concentrations in your Q value.  Large 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6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means more soluble.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15:  What is the solubility of PbI</a:t>
            </a:r>
            <a:r>
              <a:rPr lang="en-US" sz="26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6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1.4 X 10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-8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  PbI</a:t>
            </a:r>
            <a:r>
              <a:rPr lang="en-US" sz="26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6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(s)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Pb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2+</a:t>
            </a:r>
            <a:r>
              <a:rPr lang="en-US" sz="26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(aq)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+ 2 I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6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(aq)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endParaRPr lang="en-US" sz="26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16:  If the 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26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aluminum hydroxide is 2 X 10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-32 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 [Al</a:t>
            </a:r>
            <a:r>
              <a:rPr lang="en-US" sz="26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3+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.5 </a:t>
            </a:r>
            <a:r>
              <a:rPr lang="en-US" sz="26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what is the concentration of the other ion?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40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2DB33-543D-65D9-C112-48E703595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Chapter 13, Section 4: Determining solubility from K</a:t>
            </a:r>
            <a:r>
              <a:rPr lang="en-US" baseline="-25000" dirty="0"/>
              <a:t>sp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28721-4127-DBEC-C325-9A0B55E47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17:  What is the molar solubility of silver sulfate in water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31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31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 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1.2 X 10</a:t>
            </a:r>
            <a:r>
              <a:rPr lang="en-US" sz="31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-5</a:t>
            </a:r>
            <a:r>
              <a:rPr lang="en-US" sz="31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)?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What if it is in 0.10 </a:t>
            </a:r>
            <a:r>
              <a:rPr lang="en-US" sz="31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silver nitrate instead of water?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3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31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3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18:  75 mL of 0.02 </a:t>
            </a:r>
            <a:r>
              <a:rPr lang="en-US" sz="31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BaCl</a:t>
            </a:r>
            <a:r>
              <a:rPr lang="en-US" sz="31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mixed with 125 mL of 0.04 </a:t>
            </a:r>
            <a:r>
              <a:rPr lang="en-US" sz="31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</a:t>
            </a:r>
            <a:r>
              <a:rPr lang="en-US" sz="31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</a:t>
            </a:r>
            <a:r>
              <a:rPr lang="en-US" sz="31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31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31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1.5 X 10</a:t>
            </a:r>
            <a:r>
              <a:rPr lang="en-US" sz="31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-9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Does the barium precipitate?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457200" algn="l"/>
                <a:tab pos="914400" algn="l"/>
                <a:tab pos="1371600" algn="l"/>
                <a:tab pos="1828800" algn="l"/>
                <a:tab pos="2971800" algn="ctr"/>
              </a:tabLst>
            </a:pP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 19:  100 mL of Mg(NO</a:t>
            </a:r>
            <a:r>
              <a:rPr lang="en-US" sz="31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3100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mixed with 100 mL NaOH (</a:t>
            </a:r>
            <a:r>
              <a:rPr lang="en-US" sz="31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US" sz="3100" i="1" kern="100" baseline="-25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8.9 X 10</a:t>
            </a:r>
            <a:r>
              <a:rPr lang="en-US" sz="3100" kern="1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-12</a:t>
            </a:r>
            <a:r>
              <a:rPr lang="en-US" sz="31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 Does the magnesium precipitate?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33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E05DC36-2E1C-659E-1AAA-4021A6CBE0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13– Unit 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81572-8183-E0AC-4456-E23A31D136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NMSI problems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MC Review problems</a:t>
            </a:r>
          </a:p>
        </p:txBody>
      </p:sp>
    </p:spTree>
    <p:extLst>
      <p:ext uri="{BB962C8B-B14F-4D97-AF65-F5344CB8AC3E}">
        <p14:creationId xmlns:p14="http://schemas.microsoft.com/office/powerpoint/2010/main" val="1155269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</TotalTime>
  <Words>1690</Words>
  <Application>Microsoft Office PowerPoint</Application>
  <PresentationFormat>Widescreen</PresentationFormat>
  <Paragraphs>133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Arial</vt:lpstr>
      <vt:lpstr>Calibri</vt:lpstr>
      <vt:lpstr>Corbel</vt:lpstr>
      <vt:lpstr>Depth</vt:lpstr>
      <vt:lpstr>Equilibrium</vt:lpstr>
      <vt:lpstr>Chapter 13, Section 1:  Values of Kc – Equilibrium constant</vt:lpstr>
      <vt:lpstr>Chapter 13, Section 1:  Values of Kc – Equilibrium constant</vt:lpstr>
      <vt:lpstr>Chapter 13, Section 1:  Values of Kc – Equilibrium constant</vt:lpstr>
      <vt:lpstr>Chapter 13, Section 1:  Values of Kc – Equilibrium constant</vt:lpstr>
      <vt:lpstr>Chapter 13, Section 1:  Values of Kc – Equilibrium constant</vt:lpstr>
      <vt:lpstr>Chapter 13, Section 2:  Values of Q – Equilibrium quotient</vt:lpstr>
      <vt:lpstr>Chapter 13, Section 2:  Values of Q – Equilibrium quotient</vt:lpstr>
      <vt:lpstr>Chapter 13, Section 2:  Values of Q – Equilibrium quotient</vt:lpstr>
      <vt:lpstr>Chapter 13, Section 2:  Values of Q – Equilibrium quotient</vt:lpstr>
      <vt:lpstr>Chapter 13, Section 2:  Values of Q – Equilibrium quotient</vt:lpstr>
      <vt:lpstr>Chapter 13, Section 3: Le Chatelier’s Principle &amp; intermediate/large values of K</vt:lpstr>
      <vt:lpstr>Chapter 13, Section 3: Le Chatelier’s Principle &amp; intermediate/large values of K</vt:lpstr>
      <vt:lpstr>Chapter 13, Section 3: Le Chatelier’s Principle &amp; intermediate/large values of K</vt:lpstr>
      <vt:lpstr>Chapter 13, Section 3: Le Chatelier’s Principle &amp; intermediate/large values of K</vt:lpstr>
      <vt:lpstr>PowerPoint Presentation</vt:lpstr>
      <vt:lpstr>Chapter 13, Section 3: Large values of K</vt:lpstr>
      <vt:lpstr>Chapter 13, Section 4: Determining solubility from Ksp</vt:lpstr>
      <vt:lpstr>Chapter 13, Section 4: Determining solubility from Ksp</vt:lpstr>
      <vt:lpstr>Chapter 13– Unit wrap-up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0 Notes</dc:title>
  <dc:creator>Scott Johnson</dc:creator>
  <cp:lastModifiedBy>Scott Johnson</cp:lastModifiedBy>
  <cp:revision>14</cp:revision>
  <dcterms:created xsi:type="dcterms:W3CDTF">2024-07-25T17:07:39Z</dcterms:created>
  <dcterms:modified xsi:type="dcterms:W3CDTF">2025-07-14T19:58:52Z</dcterms:modified>
</cp:coreProperties>
</file>