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3"/>
  </p:sldMasterIdLst>
  <p:notesMasterIdLst>
    <p:notesMasterId r:id="rId29"/>
  </p:notesMasterIdLst>
  <p:handoutMasterIdLst>
    <p:handoutMasterId r:id="rId30"/>
  </p:handoutMasterIdLst>
  <p:sldIdLst>
    <p:sldId id="298" r:id="rId4"/>
    <p:sldId id="323" r:id="rId5"/>
    <p:sldId id="299" r:id="rId6"/>
    <p:sldId id="300" r:id="rId7"/>
    <p:sldId id="301" r:id="rId8"/>
    <p:sldId id="302" r:id="rId9"/>
    <p:sldId id="304" r:id="rId10"/>
    <p:sldId id="305" r:id="rId11"/>
    <p:sldId id="306" r:id="rId12"/>
    <p:sldId id="303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7" r:id="rId23"/>
    <p:sldId id="318" r:id="rId24"/>
    <p:sldId id="319" r:id="rId25"/>
    <p:sldId id="320" r:id="rId26"/>
    <p:sldId id="321" r:id="rId27"/>
    <p:sldId id="32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27E"/>
    <a:srgbClr val="E8A7AB"/>
    <a:srgbClr val="D8A0AC"/>
    <a:srgbClr val="D1A0AC"/>
    <a:srgbClr val="FBF2D7"/>
    <a:srgbClr val="FFFFFF"/>
    <a:srgbClr val="FFAFA4"/>
    <a:srgbClr val="F2ACA9"/>
    <a:srgbClr val="FFB3A6"/>
    <a:srgbClr val="C8A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2157" autoAdjust="0"/>
  </p:normalViewPr>
  <p:slideViewPr>
    <p:cSldViewPr snapToGrid="0">
      <p:cViewPr varScale="1">
        <p:scale>
          <a:sx n="58" d="100"/>
          <a:sy n="58" d="100"/>
        </p:scale>
        <p:origin x="81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microsoft.com/office/2018/10/relationships/authors" Target="author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C6B4B7-5B04-9AD8-5D6A-8846B9A2BA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FBE4B-FBF7-BD1A-139F-83C286BC84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00BAC-FB81-492E-97B7-A02B7B36BE0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19583-E7E7-5714-7287-DE2308D2A6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49DF6-D32F-D283-FFE9-E677A74D18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EC48-817D-441E-A589-E61E6F1983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57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A0D5-8F98-4CC1-A28E-021F0B6B475C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3C52C-5E29-41AF-BAA3-8217E886DA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89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Rough 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80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87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947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3D69E3-FFC8-340B-E0C7-BAB5168FEF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869" y="3864"/>
            <a:ext cx="12178261" cy="6850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2792" y="0"/>
            <a:ext cx="10186416" cy="6858000"/>
          </a:xfrm>
        </p:spPr>
        <p:txBody>
          <a:bodyPr tIns="91440" anchor="ctr">
            <a:noAutofit/>
          </a:bodyPr>
          <a:lstStyle>
            <a:lvl1pPr algn="ctr">
              <a:defRPr sz="7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171228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411DD4-DAC6-3F0A-375C-8734155CED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08" y="4054"/>
            <a:ext cx="12177584" cy="68498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816" y="451406"/>
            <a:ext cx="594360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1211" y="1182614"/>
            <a:ext cx="4832430" cy="82296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605066B-CAE4-A78C-2A64-12177259717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001213" y="2372810"/>
            <a:ext cx="4832428" cy="3819646"/>
          </a:xfrm>
        </p:spPr>
        <p:txBody>
          <a:bodyPr tIns="182880">
            <a:normAutofit/>
          </a:bodyPr>
          <a:lstStyle>
            <a:lvl1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2pPr>
            <a:lvl3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3pPr>
            <a:lvl4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4pPr>
            <a:lvl5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04400" y="5781039"/>
            <a:ext cx="2060618" cy="133764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D46A0E-C4E1-C08D-1AFA-FC41F2BDC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41" y="1542"/>
            <a:ext cx="12186518" cy="6854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612648"/>
            <a:ext cx="11201400" cy="3566160"/>
          </a:xfrm>
        </p:spPr>
        <p:txBody>
          <a:bodyPr bIns="0" anchor="b">
            <a:noAutofit/>
          </a:bodyPr>
          <a:lstStyle>
            <a:lvl1pPr algn="ctr">
              <a:defRPr sz="72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50088" y="4688450"/>
            <a:ext cx="4832431" cy="941832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87613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D07426-496A-EEDB-DB53-15DA6D9537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145" y="2894"/>
            <a:ext cx="12181710" cy="6852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81154" y="451406"/>
            <a:ext cx="914211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81516" y="1193716"/>
            <a:ext cx="7964903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921446-DF3F-3352-E38A-4ADECA56C50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65475" y="2556387"/>
            <a:ext cx="8237726" cy="351421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  <a:lvl2pPr marL="283464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solidFill>
                  <a:schemeClr val="accent6">
                    <a:lumMod val="50000"/>
                  </a:schemeClr>
                </a:solidFill>
              </a:defRPr>
            </a:lvl2pPr>
            <a:lvl3pPr marL="12001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solidFill>
                  <a:schemeClr val="accent6">
                    <a:lumMod val="50000"/>
                  </a:schemeClr>
                </a:solidFill>
              </a:defRPr>
            </a:lvl3pPr>
            <a:lvl4pPr marL="16573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solidFill>
                  <a:schemeClr val="accent6">
                    <a:lumMod val="50000"/>
                  </a:schemeClr>
                </a:solidFill>
              </a:defRPr>
            </a:lvl4pPr>
            <a:lvl5pPr marL="21145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16160" y="5821679"/>
            <a:ext cx="1948858" cy="129700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2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BB1BAA-0BBA-094D-36BB-52209C5744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3775" y="-7257"/>
            <a:ext cx="12169463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00280" y="532435"/>
            <a:ext cx="5924874" cy="58683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106E5D-F0FF-0F55-C4FF-7DD177C58C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0654" y="960120"/>
            <a:ext cx="4621593" cy="3145536"/>
          </a:xfrm>
        </p:spPr>
        <p:txBody>
          <a:bodyPr/>
          <a:lstStyle>
            <a:lvl1pPr algn="ctr">
              <a:defRPr sz="5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6AF09F6-0A31-C3AA-DF3A-7E062458EA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20654" y="4768520"/>
            <a:ext cx="4621593" cy="729206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E30A96-253C-806E-DA56-9C892971C1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1499" y="-8626"/>
            <a:ext cx="4227271" cy="688975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95840" y="5803095"/>
            <a:ext cx="1969178" cy="131558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3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1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81E90A88-865C-F9ED-C2BB-25421BBEA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15060"/>
            <a:ext cx="1014984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A3B1C17-899D-2FE2-0B01-60643853FB4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78721" y="2301069"/>
            <a:ext cx="4892675" cy="3482792"/>
          </a:xfrm>
        </p:spPr>
        <p:txBody>
          <a:bodyPr>
            <a:normAutofit/>
          </a:bodyPr>
          <a:lstStyle>
            <a:lvl1pPr marL="283464" indent="-283464">
              <a:defRPr sz="1800"/>
            </a:lvl1pPr>
            <a:lvl2pPr indent="-283464">
              <a:defRPr sz="1600"/>
            </a:lvl2pPr>
            <a:lvl3pPr indent="-283464">
              <a:defRPr sz="1400"/>
            </a:lvl3pPr>
            <a:lvl4pPr indent="-283464">
              <a:defRPr sz="1200"/>
            </a:lvl4pPr>
            <a:lvl5pPr indent="-283464"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C79FDB-6789-ED7D-E246-96F9F6DC068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37288" y="2301069"/>
            <a:ext cx="4892675" cy="3482792"/>
          </a:xfrm>
        </p:spPr>
        <p:txBody>
          <a:bodyPr>
            <a:normAutofit/>
          </a:bodyPr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/>
            </a:lvl2pPr>
            <a:lvl3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4pPr>
            <a:lvl5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750559"/>
            <a:ext cx="1745658" cy="136812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3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1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28253-E3DA-6D81-345D-04C29F7193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145" y="2894"/>
            <a:ext cx="12181710" cy="6852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81154" y="451406"/>
            <a:ext cx="914211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81516" y="1193716"/>
            <a:ext cx="7964903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E696E5A-37E4-7844-655B-462912CE36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3123" y="-899"/>
            <a:ext cx="165735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58E6485-C17B-2771-87BA-0398E09E183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65475" y="2555875"/>
            <a:ext cx="8237538" cy="36206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16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4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16160" y="5821679"/>
            <a:ext cx="1948858" cy="129700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5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2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E5B0F-FC85-2832-52DD-74B32C94F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0"/>
            <a:ext cx="1216659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61439" y="451406"/>
            <a:ext cx="10354906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09997" y="1100989"/>
            <a:ext cx="9464150" cy="921683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algn="ctr"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D558C2-5388-26DA-C2BE-AC226426CD2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796158" y="2286688"/>
            <a:ext cx="4160699" cy="4003675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2pPr>
            <a:lvl3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/>
            </a:lvl3pPr>
            <a:lvl4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4pPr>
            <a:lvl5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2D1E30A-3770-4825-553A-18C9DD79385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13448" y="2286688"/>
            <a:ext cx="4160699" cy="4003675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2pPr>
            <a:lvl3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/>
            </a:lvl3pPr>
            <a:lvl4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4pPr>
            <a:lvl5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22710" y="5811519"/>
            <a:ext cx="1742307" cy="130716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07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>
            <a:extLst>
              <a:ext uri="{FF2B5EF4-FFF2-40B4-BE49-F238E27FC236}">
                <a16:creationId xmlns:a16="http://schemas.microsoft.com/office/drawing/2014/main" id="{7A6BBBB3-641A-CFC0-516F-63B74C40F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15060"/>
            <a:ext cx="1014984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A4C64D22-E188-73F4-E0FE-F09DDC5CB30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79488" y="2311400"/>
            <a:ext cx="7091362" cy="34718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C79FDB-6789-ED7D-E246-96F9F6DC068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445190" y="2301069"/>
            <a:ext cx="2684773" cy="3482792"/>
          </a:xfrm>
        </p:spPr>
        <p:txBody>
          <a:bodyPr>
            <a:normAutofit/>
          </a:bodyPr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/>
            </a:lvl2pPr>
            <a:lvl3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4pPr>
            <a:lvl5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882640"/>
            <a:ext cx="1745658" cy="123604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4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>
            <a:extLst>
              <a:ext uri="{FF2B5EF4-FFF2-40B4-BE49-F238E27FC236}">
                <a16:creationId xmlns:a16="http://schemas.microsoft.com/office/drawing/2014/main" id="{43F6EF2A-D737-1D2B-9BD8-C4AFD0408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15060"/>
            <a:ext cx="1014984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A4C64D22-E188-73F4-E0FE-F09DDC5CB30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79488" y="2311400"/>
            <a:ext cx="10149840" cy="34718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882640"/>
            <a:ext cx="1745658" cy="123604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33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07E53-1889-5FED-84AB-36B4B655BF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41" y="1542"/>
            <a:ext cx="12186518" cy="6854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0090" y="1"/>
            <a:ext cx="7626710" cy="6857046"/>
          </a:xfrm>
        </p:spPr>
        <p:txBody>
          <a:bodyPr bIns="0" anchor="ctr">
            <a:noAutofit/>
          </a:bodyPr>
          <a:lstStyle>
            <a:lvl1pPr algn="l">
              <a:defRPr sz="7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64A964A-4098-65AF-D012-2925365FB9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588" y="-953"/>
            <a:ext cx="320040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310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3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DC7EA-10AE-1A0E-D197-CAB9FBAC9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389" y="0"/>
            <a:ext cx="1216659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5B76D1-7BAB-95CC-D082-E5857BA27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061" y="451406"/>
            <a:ext cx="914211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352415-529E-A5FD-DC37-5D14118B5B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4423" y="1193716"/>
            <a:ext cx="7964903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EF759D5-1499-DEC7-BEAE-9ADBC4D3525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46163" y="2304733"/>
            <a:ext cx="2713037" cy="3760787"/>
          </a:xfrm>
        </p:spPr>
        <p:txBody>
          <a:bodyPr>
            <a:normAutofit/>
          </a:bodyPr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1pPr>
            <a:lvl2pPr marL="50292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2pPr>
            <a:lvl3pPr marL="68580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3pPr>
            <a:lvl4pPr marL="86868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4pPr>
            <a:lvl5pPr marL="105156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4152CA30-831A-8375-BB30-3BC996DB9A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066468" y="2304733"/>
            <a:ext cx="4972858" cy="3760788"/>
          </a:xfrm>
        </p:spPr>
        <p:txBody>
          <a:bodyPr>
            <a:normAutofit/>
          </a:bodyPr>
          <a:lstStyle>
            <a:lvl1pPr marL="347472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1pPr>
            <a:lvl2pPr marL="7452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2pPr>
            <a:lvl3pPr marL="12024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3pPr>
            <a:lvl4pPr marL="16596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4pPr>
            <a:lvl5pPr marL="21168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5362880-674E-FD38-9934-5A4AAEB49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16160" y="5821679"/>
            <a:ext cx="1948858" cy="129700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63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E556C0-01A0-755F-2117-1A2AE6158E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470"/>
            <a:ext cx="12192000" cy="684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19" y="70439"/>
            <a:ext cx="12178162" cy="3533581"/>
          </a:xfrm>
        </p:spPr>
        <p:txBody>
          <a:bodyPr anchor="b">
            <a:noAutofit/>
          </a:bodyPr>
          <a:lstStyle>
            <a:lvl1pPr algn="ctr">
              <a:defRPr sz="72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512F2E-49BF-E18A-D886-72AEA30E1D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1879" y="3645514"/>
            <a:ext cx="8009681" cy="731838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rmAutofit/>
          </a:bodyPr>
          <a:lstStyle>
            <a:lvl1pPr marL="0" indent="0" algn="ctr">
              <a:buNone/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2pPr>
            <a:lvl3pPr marL="9144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r>
              <a:rPr lang="en-US" dirty="0"/>
              <a:t>Add 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9AB62AB-B562-C5FF-87CB-C3F72C70AE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9750" y="4826000"/>
            <a:ext cx="4001770" cy="590174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F0E5B37-CF3B-656F-77B2-E3393E9576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7560" y="4826000"/>
            <a:ext cx="4001770" cy="590174"/>
          </a:xfr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92334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>
            <a:extLst>
              <a:ext uri="{FF2B5EF4-FFF2-40B4-BE49-F238E27FC236}">
                <a16:creationId xmlns:a16="http://schemas.microsoft.com/office/drawing/2014/main" id="{07BDF2BC-0745-E548-2C4E-C6BA53E3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93716"/>
            <a:ext cx="10149840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0CFB7E-7B45-8CA9-6B42-9FE063623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74562" cy="315537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A21F3B-AA5B-C4FE-C298-92D1BDABA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23264" y="47289"/>
            <a:ext cx="461817" cy="682610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750559"/>
            <a:ext cx="1745658" cy="136812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93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>
            <a:extLst>
              <a:ext uri="{FF2B5EF4-FFF2-40B4-BE49-F238E27FC236}">
                <a16:creationId xmlns:a16="http://schemas.microsoft.com/office/drawing/2014/main" id="{07BDF2BC-0745-E548-2C4E-C6BA53E3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0CFB7E-7B45-8CA9-6B42-9FE063623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74562" cy="315537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A21F3B-AA5B-C4FE-C298-92D1BDABA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23264" y="47289"/>
            <a:ext cx="461817" cy="682610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750559"/>
            <a:ext cx="1745658" cy="136812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8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763867"/>
            <a:ext cx="10820400" cy="12930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7853FA9-5039-030A-0DE6-246C9F50A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1818" y="5571597"/>
            <a:ext cx="2743200" cy="154708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79" r:id="rId3"/>
    <p:sldLayoutId id="2147483653" r:id="rId4"/>
    <p:sldLayoutId id="2147483657" r:id="rId5"/>
    <p:sldLayoutId id="2147483681" r:id="rId6"/>
    <p:sldLayoutId id="2147483680" r:id="rId7"/>
    <p:sldLayoutId id="2147483662" r:id="rId8"/>
    <p:sldLayoutId id="2147483683" r:id="rId9"/>
    <p:sldLayoutId id="2147483684" r:id="rId10"/>
    <p:sldLayoutId id="2147483654" r:id="rId11"/>
    <p:sldLayoutId id="2147483667" r:id="rId12"/>
    <p:sldLayoutId id="2147483665" r:id="rId13"/>
    <p:sldLayoutId id="2147483685" r:id="rId14"/>
    <p:sldLayoutId id="2147483686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E26165F-7820-1D40-988A-76F18A38F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Cell bingo</a:t>
            </a:r>
          </a:p>
        </p:txBody>
      </p:sp>
    </p:spTree>
    <p:extLst>
      <p:ext uri="{BB962C8B-B14F-4D97-AF65-F5344CB8AC3E}">
        <p14:creationId xmlns:p14="http://schemas.microsoft.com/office/powerpoint/2010/main" val="235270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9CE44-8057-253C-8BC7-13D667FA5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bingo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1BD2B-9F2A-907D-0647-0B0A475BF5C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Traditional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Four corners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Postage stamp (2 x 2 corner block)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Picture frame (entire outer edge)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Plus sign</a:t>
            </a:r>
          </a:p>
        </p:txBody>
      </p:sp>
    </p:spTree>
    <p:extLst>
      <p:ext uri="{BB962C8B-B14F-4D97-AF65-F5344CB8AC3E}">
        <p14:creationId xmlns:p14="http://schemas.microsoft.com/office/powerpoint/2010/main" val="3340698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D01C-E443-9C2D-9C04-6F971BCB2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CD4B1-BF60-9DF2-A3E3-A9C55D1495E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Who observed a thin slice of cork in 1655 and came up with the name cell to describe these small boxes.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Hooke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22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4DC3-999E-9F80-47E5-177204ADED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BC68E-6BEF-1CF9-BE1E-7236979040D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Jelly-like substance that the organelles are suspended in within a cell.</a:t>
            </a:r>
          </a:p>
          <a:p>
            <a:r>
              <a:rPr lang="en-US" dirty="0"/>
              <a:t>                                               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Cytoplasm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83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CA063-C968-E96A-1ADB-FCC9F0F74E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9942B-27D6-0448-B53F-158E0EEA3D6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Is selectively permeable, controls what enters and exits the cell.</a:t>
            </a:r>
          </a:p>
          <a:p>
            <a:r>
              <a:rPr lang="en-US" dirty="0"/>
              <a:t>                                          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Cell membrane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2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5AB0-D8DA-B322-B9C5-596841AB42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9AC05-EB08-1286-204C-E1ADC88E226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Cells with little internal organization, no nucleus or membrane-bound organelles.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Prokaryotic cell</a:t>
            </a:r>
          </a:p>
        </p:txBody>
      </p:sp>
    </p:spTree>
    <p:extLst>
      <p:ext uri="{BB962C8B-B14F-4D97-AF65-F5344CB8AC3E}">
        <p14:creationId xmlns:p14="http://schemas.microsoft.com/office/powerpoint/2010/main" val="409474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D1217-5EFE-B92D-CD04-22AE3C37A2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73F76-8117-A94C-4B97-9F871768574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81516" y="2469776"/>
            <a:ext cx="8237726" cy="3514213"/>
          </a:xfrm>
        </p:spPr>
        <p:txBody>
          <a:bodyPr/>
          <a:lstStyle/>
          <a:p>
            <a:r>
              <a:rPr lang="en-US" dirty="0"/>
              <a:t>Makes and transports proteins; has ribosomes attached.</a:t>
            </a:r>
          </a:p>
          <a:p>
            <a:pPr algn="ctr"/>
            <a:r>
              <a:rPr lang="en-US" sz="2400" dirty="0">
                <a:solidFill>
                  <a:srgbClr val="EC827E"/>
                </a:solidFill>
              </a:rPr>
              <a:t>Rough Endoplasmic Reticulum</a:t>
            </a:r>
          </a:p>
        </p:txBody>
      </p:sp>
    </p:spTree>
    <p:extLst>
      <p:ext uri="{BB962C8B-B14F-4D97-AF65-F5344CB8AC3E}">
        <p14:creationId xmlns:p14="http://schemas.microsoft.com/office/powerpoint/2010/main" val="104776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F4AC4-5005-1F9A-543D-F36DDD946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D75B2-350E-7D19-0969-B126A11687F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Organelle that stores water, nutrients, and waste.</a:t>
            </a:r>
          </a:p>
          <a:p>
            <a:r>
              <a:rPr lang="en-US" dirty="0"/>
              <a:t>                                              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Vacuole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94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57BEA-BF67-5B94-8648-6D3402D01F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BC94C-419F-B7F8-695C-EFA557A9E58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In 1673 he used a microscope to observe single-celled organisms and called them “animalcules”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</a:t>
            </a:r>
            <a:r>
              <a:rPr lang="en-US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Leewenhoek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7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2CE05-AC72-92FB-9DCF-CAD53CD64D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1DA96-030D-B515-4591-4D3F150845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81516" y="2556387"/>
            <a:ext cx="8237726" cy="3514213"/>
          </a:xfrm>
        </p:spPr>
        <p:txBody>
          <a:bodyPr/>
          <a:lstStyle/>
          <a:p>
            <a:r>
              <a:rPr lang="en-US" dirty="0"/>
              <a:t>Makes ribosomes.</a:t>
            </a:r>
          </a:p>
          <a:p>
            <a:pPr algn="ctr"/>
            <a:r>
              <a:rPr lang="en-US" sz="2400" dirty="0">
                <a:solidFill>
                  <a:srgbClr val="EC827E"/>
                </a:solidFill>
              </a:rPr>
              <a:t>Nucleolus</a:t>
            </a:r>
          </a:p>
        </p:txBody>
      </p:sp>
    </p:spTree>
    <p:extLst>
      <p:ext uri="{BB962C8B-B14F-4D97-AF65-F5344CB8AC3E}">
        <p14:creationId xmlns:p14="http://schemas.microsoft.com/office/powerpoint/2010/main" val="415285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A430-C815-1256-3081-96E914C7DF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0505-0D78-7D35-4614-FED51B181A7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Has membrane-bound organelles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Humans, plants, and fungi have this cell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Eukaryotic cell</a:t>
            </a:r>
          </a:p>
        </p:txBody>
      </p:sp>
    </p:spTree>
    <p:extLst>
      <p:ext uri="{BB962C8B-B14F-4D97-AF65-F5344CB8AC3E}">
        <p14:creationId xmlns:p14="http://schemas.microsoft.com/office/powerpoint/2010/main" val="174197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7FED5-8A65-D8B7-B614-E9E66E235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08726-3FCF-03FA-A7AD-AF22362186F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Hair like 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Move materials and sweep cell along</a:t>
            </a:r>
          </a:p>
          <a:p>
            <a:r>
              <a:rPr lang="en-US" dirty="0"/>
              <a:t>                                                       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Cilia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F8B90-77F3-F8DD-95D4-5BAE1BBE4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D0D1F-6EA9-D70C-2B94-620AFD980EB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In 1839 determined that plants AND animals are made of cells.</a:t>
            </a:r>
          </a:p>
          <a:p>
            <a:r>
              <a:rPr lang="en-US" sz="2400" dirty="0"/>
              <a:t>                           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Schleiden &amp; Schwan</a:t>
            </a:r>
          </a:p>
        </p:txBody>
      </p:sp>
    </p:spTree>
    <p:extLst>
      <p:ext uri="{BB962C8B-B14F-4D97-AF65-F5344CB8AC3E}">
        <p14:creationId xmlns:p14="http://schemas.microsoft.com/office/powerpoint/2010/main" val="241194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009D3-809D-DD00-8A50-A13BED7EAA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7E4C4-1FD8-7B09-7E92-ABC590BA442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Lipid Factory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Makes lipids, helps detoxify harmful substances in the cell.</a:t>
            </a:r>
          </a:p>
          <a:p>
            <a:r>
              <a:rPr lang="en-US" sz="2400" dirty="0"/>
              <a:t>                  </a:t>
            </a:r>
            <a:r>
              <a:rPr lang="en-US" sz="2400" dirty="0">
                <a:solidFill>
                  <a:srgbClr val="EC827E"/>
                </a:solidFill>
              </a:rPr>
              <a:t>Smooth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Endoplasmic Reticulum</a:t>
            </a:r>
          </a:p>
        </p:txBody>
      </p:sp>
    </p:spTree>
    <p:extLst>
      <p:ext uri="{BB962C8B-B14F-4D97-AF65-F5344CB8AC3E}">
        <p14:creationId xmlns:p14="http://schemas.microsoft.com/office/powerpoint/2010/main" val="384684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AB92A-1E62-1004-5D90-ABC5DEF15C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13B43-32B1-8126-E40A-F22BA72EE08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-Brain of the cell.</a:t>
            </a:r>
          </a:p>
          <a:p>
            <a:r>
              <a:rPr lang="en-US" dirty="0"/>
              <a:t>-Controls cell activities and houses the DNA.</a:t>
            </a:r>
          </a:p>
          <a:p>
            <a:pPr algn="ctr"/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Nucleus</a:t>
            </a:r>
          </a:p>
        </p:txBody>
      </p:sp>
    </p:spTree>
    <p:extLst>
      <p:ext uri="{BB962C8B-B14F-4D97-AF65-F5344CB8AC3E}">
        <p14:creationId xmlns:p14="http://schemas.microsoft.com/office/powerpoint/2010/main" val="321295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593FA-2A49-4CAF-AFB3-B224D71604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1D04C-779F-3ACD-69F4-58033702FD2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In 1858, he concluded that cells come from preexisting cells.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Virchow</a:t>
            </a:r>
          </a:p>
        </p:txBody>
      </p:sp>
    </p:spTree>
    <p:extLst>
      <p:ext uri="{BB962C8B-B14F-4D97-AF65-F5344CB8AC3E}">
        <p14:creationId xmlns:p14="http://schemas.microsoft.com/office/powerpoint/2010/main" val="394296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F1255-0668-81FA-59E1-69E8F35EE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C7BFB-D2F9-22F4-B3E4-21955E6CF25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Long, tail-like extension that helps the cell move.</a:t>
            </a:r>
          </a:p>
          <a:p>
            <a:pPr algn="ctr"/>
            <a:r>
              <a:rPr lang="en-US" sz="2400" dirty="0">
                <a:solidFill>
                  <a:srgbClr val="EC827E"/>
                </a:solidFill>
              </a:rPr>
              <a:t>Flagella</a:t>
            </a:r>
          </a:p>
        </p:txBody>
      </p:sp>
    </p:spTree>
    <p:extLst>
      <p:ext uri="{BB962C8B-B14F-4D97-AF65-F5344CB8AC3E}">
        <p14:creationId xmlns:p14="http://schemas.microsoft.com/office/powerpoint/2010/main" val="22345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7B4CC-6F97-D631-F2D3-B3C3B3CB7F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02DD6-AA08-B582-5382-5E71528BED4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Delivery truck</a:t>
            </a:r>
          </a:p>
          <a:p>
            <a:r>
              <a:rPr lang="en-US" dirty="0"/>
              <a:t>Transports material within the cell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Vesicle</a:t>
            </a:r>
          </a:p>
        </p:txBody>
      </p:sp>
    </p:spTree>
    <p:extLst>
      <p:ext uri="{BB962C8B-B14F-4D97-AF65-F5344CB8AC3E}">
        <p14:creationId xmlns:p14="http://schemas.microsoft.com/office/powerpoint/2010/main" val="324937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C1563-50EF-8B13-FE83-1AFD573250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B9927-124F-D953-F105-DE1E03A5609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Solar panel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Found only in plant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Carries out photosynthesis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Chloroplast</a:t>
            </a:r>
          </a:p>
        </p:txBody>
      </p:sp>
    </p:spTree>
    <p:extLst>
      <p:ext uri="{BB962C8B-B14F-4D97-AF65-F5344CB8AC3E}">
        <p14:creationId xmlns:p14="http://schemas.microsoft.com/office/powerpoint/2010/main" val="220732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094E-D9C0-2497-0100-708DA93140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E4F15-43EB-21DF-D3F6-DF554207AD6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Biomolecule that builds and repairs body structures, helps to defend the body, and can speed up chemical reactions.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Protein</a:t>
            </a:r>
          </a:p>
        </p:txBody>
      </p:sp>
    </p:spTree>
    <p:extLst>
      <p:ext uri="{BB962C8B-B14F-4D97-AF65-F5344CB8AC3E}">
        <p14:creationId xmlns:p14="http://schemas.microsoft.com/office/powerpoint/2010/main" val="174196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99E5D-9E56-5DAD-0096-5D67E337F6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99E6A-0C94-06FB-43F9-D6DD2009F0BD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Powerhouse of the cell</a:t>
            </a:r>
          </a:p>
          <a:p>
            <a:r>
              <a:rPr lang="en-US" dirty="0"/>
              <a:t>Provides energy for the cell to carry out normal functions.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Mitochondria</a:t>
            </a:r>
          </a:p>
        </p:txBody>
      </p:sp>
    </p:spTree>
    <p:extLst>
      <p:ext uri="{BB962C8B-B14F-4D97-AF65-F5344CB8AC3E}">
        <p14:creationId xmlns:p14="http://schemas.microsoft.com/office/powerpoint/2010/main" val="413757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037-21E2-12F8-0F9D-9D0FCDC582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0064E-500B-9320-65B5-66FF98B57BD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Builds protein (Protein factory)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Ribosome</a:t>
            </a:r>
          </a:p>
        </p:txBody>
      </p:sp>
    </p:spTree>
    <p:extLst>
      <p:ext uri="{BB962C8B-B14F-4D97-AF65-F5344CB8AC3E}">
        <p14:creationId xmlns:p14="http://schemas.microsoft.com/office/powerpoint/2010/main" val="401672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90344-48BE-98A4-C951-A8BE08EDA2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C643C-962B-13E7-08DF-0322C7A8FDB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Found only in plant cells</a:t>
            </a:r>
          </a:p>
          <a:p>
            <a:r>
              <a:rPr lang="en-US" dirty="0"/>
              <a:t>Surrounds the cell membrane to support/protect the cell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Cell Wall</a:t>
            </a:r>
          </a:p>
        </p:txBody>
      </p:sp>
    </p:spTree>
    <p:extLst>
      <p:ext uri="{BB962C8B-B14F-4D97-AF65-F5344CB8AC3E}">
        <p14:creationId xmlns:p14="http://schemas.microsoft.com/office/powerpoint/2010/main" val="18591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B56C7-C11D-9A28-4544-5DC65749A2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C4ED8-7850-2023-06D5-3DC532B357D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Structure within a cell that give it support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Cytoskeleton</a:t>
            </a:r>
          </a:p>
        </p:txBody>
      </p:sp>
    </p:spTree>
    <p:extLst>
      <p:ext uri="{BB962C8B-B14F-4D97-AF65-F5344CB8AC3E}">
        <p14:creationId xmlns:p14="http://schemas.microsoft.com/office/powerpoint/2010/main" val="250382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B211-DCFB-8C39-9C32-80C442A99D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98218-0ABF-4EC6-BA80-6F975E2448F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Garbage disposal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Animal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Breaks down materials the cell no longer needs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Lysosome</a:t>
            </a:r>
          </a:p>
        </p:txBody>
      </p:sp>
    </p:spTree>
    <p:extLst>
      <p:ext uri="{BB962C8B-B14F-4D97-AF65-F5344CB8AC3E}">
        <p14:creationId xmlns:p14="http://schemas.microsoft.com/office/powerpoint/2010/main" val="89429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7670762_wac_SD_V12" id="{7A12FC3B-6876-4B64-BD29-85411680474D}" vid="{FAF419BD-AB88-4BA8-B634-A11C4B16F0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A918A9-726B-4A91-8209-236B8401AF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C01411-FC44-465B-AE6A-48D4493414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Vapor Trail design</Template>
  <TotalTime>2957</TotalTime>
  <Words>404</Words>
  <Application>Microsoft Office PowerPoint</Application>
  <PresentationFormat>Widescreen</PresentationFormat>
  <Paragraphs>93</Paragraphs>
  <Slides>25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Century Gothic</vt:lpstr>
      <vt:lpstr>Custom</vt:lpstr>
      <vt:lpstr>Cell bingo</vt:lpstr>
      <vt:lpstr>Types of bingo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Question 11</vt:lpstr>
      <vt:lpstr>Question 12</vt:lpstr>
      <vt:lpstr>Question 13</vt:lpstr>
      <vt:lpstr>Question 14</vt:lpstr>
      <vt:lpstr>Question 15</vt:lpstr>
      <vt:lpstr>Question 16</vt:lpstr>
      <vt:lpstr>Question 17</vt:lpstr>
      <vt:lpstr>Question 19</vt:lpstr>
      <vt:lpstr>Question 20</vt:lpstr>
      <vt:lpstr>Question 21</vt:lpstr>
      <vt:lpstr>Question 22</vt:lpstr>
      <vt:lpstr>Question 23</vt:lpstr>
      <vt:lpstr>Question 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Amanda M. Huber</dc:creator>
  <cp:lastModifiedBy>Amanda M. Huber</cp:lastModifiedBy>
  <cp:revision>7</cp:revision>
  <dcterms:created xsi:type="dcterms:W3CDTF">2026-09-17T01:40:21Z</dcterms:created>
  <dcterms:modified xsi:type="dcterms:W3CDTF">2026-09-24T02:34:02Z</dcterms:modified>
</cp:coreProperties>
</file>